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267" r:id="rId3"/>
    <p:sldId id="368" r:id="rId4"/>
    <p:sldId id="369" r:id="rId5"/>
    <p:sldId id="371" r:id="rId6"/>
    <p:sldId id="372" r:id="rId7"/>
    <p:sldId id="374" r:id="rId8"/>
    <p:sldId id="388" r:id="rId9"/>
    <p:sldId id="401" r:id="rId10"/>
    <p:sldId id="389" r:id="rId11"/>
    <p:sldId id="390" r:id="rId12"/>
    <p:sldId id="391" r:id="rId13"/>
    <p:sldId id="375" r:id="rId14"/>
    <p:sldId id="376" r:id="rId15"/>
    <p:sldId id="377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378" r:id="rId26"/>
    <p:sldId id="365" r:id="rId27"/>
    <p:sldId id="379" r:id="rId28"/>
    <p:sldId id="381" r:id="rId29"/>
    <p:sldId id="383" r:id="rId30"/>
    <p:sldId id="382" r:id="rId31"/>
    <p:sldId id="384" r:id="rId32"/>
    <p:sldId id="385" r:id="rId33"/>
    <p:sldId id="312" r:id="rId34"/>
    <p:sldId id="331" r:id="rId35"/>
  </p:sldIdLst>
  <p:sldSz cx="9144000" cy="6858000" type="screen4x3"/>
  <p:notesSz cx="68580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660" y="-90"/>
      </p:cViewPr>
      <p:guideLst>
        <p:guide orient="horz" pos="2929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endParaRPr lang="en-US" sz="1400" b="1" i="0" baseline="0" dirty="0"/>
          </a:p>
          <a:p>
            <a:pPr>
              <a:defRPr/>
            </a:pPr>
            <a:r>
              <a:rPr lang="en-US" sz="1400" b="1" i="0" baseline="0" dirty="0"/>
              <a:t>Questions 1.2.1.15 à 1.2.1.27: </a:t>
            </a:r>
            <a:r>
              <a:rPr lang="en-US" sz="1400" b="0" i="1" baseline="0" dirty="0"/>
              <a:t>Au </a:t>
            </a:r>
            <a:r>
              <a:rPr lang="en-US" sz="1400" b="0" i="1" baseline="0" dirty="0" err="1"/>
              <a:t>cours</a:t>
            </a:r>
            <a:r>
              <a:rPr lang="en-US" sz="1400" b="0" i="1" baseline="0" dirty="0"/>
              <a:t> des </a:t>
            </a:r>
            <a:r>
              <a:rPr lang="en-US" sz="1400" b="0" i="1" baseline="0" dirty="0" err="1"/>
              <a:t>trois</a:t>
            </a:r>
            <a:r>
              <a:rPr lang="en-US" sz="1400" b="0" i="1" baseline="0" dirty="0"/>
              <a:t> </a:t>
            </a:r>
            <a:r>
              <a:rPr lang="en-US" sz="1400" b="0" i="1" baseline="0" dirty="0" err="1"/>
              <a:t>dernières</a:t>
            </a:r>
            <a:r>
              <a:rPr lang="en-US" sz="1400" b="0" i="1" baseline="0" dirty="0"/>
              <a:t> </a:t>
            </a:r>
            <a:r>
              <a:rPr lang="en-US" sz="1400" b="0" i="1" baseline="0" dirty="0" err="1"/>
              <a:t>années</a:t>
            </a:r>
            <a:r>
              <a:rPr lang="en-US" sz="1400" b="0" i="1" baseline="0" dirty="0"/>
              <a:t>, </a:t>
            </a:r>
            <a:r>
              <a:rPr lang="en-US" sz="1400" b="0" i="1" baseline="0" dirty="0" err="1"/>
              <a:t>votre</a:t>
            </a:r>
            <a:r>
              <a:rPr lang="en-US" sz="1400" b="0" i="1" baseline="0" dirty="0"/>
              <a:t> </a:t>
            </a:r>
            <a:r>
              <a:rPr lang="en-US" sz="1400" b="0" i="1" baseline="0" dirty="0" err="1"/>
              <a:t>entreprise</a:t>
            </a:r>
            <a:r>
              <a:rPr lang="en-US" sz="1400" b="0" i="1" baseline="0" dirty="0"/>
              <a:t> a-t-</a:t>
            </a:r>
            <a:r>
              <a:rPr lang="en-US" sz="1400" b="0" i="1" baseline="0" dirty="0" err="1"/>
              <a:t>elle</a:t>
            </a:r>
            <a:r>
              <a:rPr lang="en-US" sz="1400" b="0" i="1" baseline="0" dirty="0"/>
              <a:t> </a:t>
            </a:r>
            <a:r>
              <a:rPr lang="en-US" sz="1400" b="0" i="1" baseline="0" dirty="0" err="1"/>
              <a:t>introduit</a:t>
            </a:r>
            <a:r>
              <a:rPr lang="en-US" sz="1400" b="0" i="1" baseline="0" dirty="0"/>
              <a:t> des </a:t>
            </a:r>
            <a:r>
              <a:rPr lang="en-US" sz="1400" b="0" i="1" baseline="0" dirty="0" err="1"/>
              <a:t>nouveautés</a:t>
            </a:r>
            <a:r>
              <a:rPr lang="en-US" sz="1400" b="0" i="1" baseline="0" dirty="0"/>
              <a:t> </a:t>
            </a:r>
            <a:r>
              <a:rPr lang="en-US" sz="1400" b="0" i="1" baseline="0" dirty="0" err="1"/>
              <a:t>ou</a:t>
            </a:r>
            <a:r>
              <a:rPr lang="en-US" sz="1400" b="0" i="1" baseline="0" dirty="0"/>
              <a:t> des </a:t>
            </a:r>
            <a:r>
              <a:rPr lang="en-US" sz="1400" b="0" i="1" baseline="0" dirty="0" err="1"/>
              <a:t>améliorations</a:t>
            </a:r>
            <a:r>
              <a:rPr lang="en-US" sz="1400" b="0" i="1" baseline="0" dirty="0"/>
              <a:t> </a:t>
            </a:r>
            <a:r>
              <a:rPr lang="en-US" sz="1400" b="0" i="1" baseline="0" dirty="0" err="1"/>
              <a:t>significatives</a:t>
            </a:r>
            <a:r>
              <a:rPr lang="en-US" sz="1400" b="0" i="1" baseline="0" dirty="0"/>
              <a:t> </a:t>
            </a:r>
            <a:r>
              <a:rPr lang="en-US" sz="1400" b="0" i="1" baseline="0" dirty="0" err="1"/>
              <a:t>concernant</a:t>
            </a:r>
            <a:r>
              <a:rPr lang="en-US" sz="1400" b="0" i="1" baseline="0" dirty="0"/>
              <a:t>...?</a:t>
            </a:r>
          </a:p>
          <a:p>
            <a:pPr>
              <a:defRPr/>
            </a:pPr>
            <a:endParaRPr lang="fr-FR" sz="800" dirty="0"/>
          </a:p>
          <a:p>
            <a:pPr>
              <a:defRPr/>
            </a:pPr>
            <a:r>
              <a:rPr lang="en-US" sz="600" b="0" i="1" baseline="0" dirty="0"/>
              <a:t>(Population de </a:t>
            </a:r>
            <a:r>
              <a:rPr lang="en-US" sz="600" b="0" i="1" baseline="0" dirty="0" err="1"/>
              <a:t>référence</a:t>
            </a:r>
            <a:r>
              <a:rPr lang="en-US" sz="600" b="0" i="1" baseline="0" dirty="0"/>
              <a:t> : les </a:t>
            </a:r>
            <a:r>
              <a:rPr lang="en-US" sz="600" b="0" i="1" baseline="0" dirty="0" err="1"/>
              <a:t>entreprises</a:t>
            </a:r>
            <a:r>
              <a:rPr lang="en-US" sz="600" b="0" i="1" baseline="0" dirty="0"/>
              <a:t> </a:t>
            </a:r>
            <a:r>
              <a:rPr lang="en-US" sz="600" b="0" i="1" baseline="0" dirty="0" err="1"/>
              <a:t>innovantes</a:t>
            </a:r>
            <a:endParaRPr lang="en-US" sz="600" b="0" i="1" baseline="0" dirty="0"/>
          </a:p>
        </c:rich>
      </c:tx>
      <c:layout>
        <c:manualLayout>
          <c:xMode val="edge"/>
          <c:yMode val="edge"/>
          <c:x val="0.11433070866141755"/>
          <c:y val="1.0478452753316601E-2"/>
        </c:manualLayout>
      </c:layout>
    </c:title>
    <c:plotArea>
      <c:layout>
        <c:manualLayout>
          <c:layoutTarget val="inner"/>
          <c:xMode val="edge"/>
          <c:yMode val="edge"/>
          <c:x val="2.5878335146855037E-2"/>
          <c:y val="0.38835744388116283"/>
          <c:w val="0.76072302253028556"/>
          <c:h val="0.41858385696392697"/>
        </c:manualLayout>
      </c:layout>
      <c:bar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Innove dans ce domaine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80%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75%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42%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Feuil1!$A$2:$A$5</c:f>
              <c:strCache>
                <c:ptCount val="4"/>
                <c:pt idx="0">
                  <c:v>Innovation de produit</c:v>
                </c:pt>
                <c:pt idx="1">
                  <c:v>Innovation de procédé</c:v>
                </c:pt>
                <c:pt idx="2">
                  <c:v>Innovation de commercialisation</c:v>
                </c:pt>
                <c:pt idx="3">
                  <c:v>Innovation d'organisation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0.72222222222222221</c:v>
                </c:pt>
                <c:pt idx="1">
                  <c:v>0.66666666666666663</c:v>
                </c:pt>
                <c:pt idx="2">
                  <c:v>0.34722222222222282</c:v>
                </c:pt>
                <c:pt idx="3">
                  <c:v>0.66666666666666663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N'innove pas dans ce domaine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22%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Feuil1!$A$2:$A$5</c:f>
              <c:strCache>
                <c:ptCount val="4"/>
                <c:pt idx="0">
                  <c:v>Innovation de produit</c:v>
                </c:pt>
                <c:pt idx="1">
                  <c:v>Innovation de procédé</c:v>
                </c:pt>
                <c:pt idx="2">
                  <c:v>Innovation de commercialisation</c:v>
                </c:pt>
                <c:pt idx="3">
                  <c:v>Innovation d'organisation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0.27777777777777973</c:v>
                </c:pt>
                <c:pt idx="1">
                  <c:v>0.33333333333333337</c:v>
                </c:pt>
                <c:pt idx="2">
                  <c:v>0.65277777777778156</c:v>
                </c:pt>
                <c:pt idx="3">
                  <c:v>0.33333333333333337</c:v>
                </c:pt>
              </c:numCache>
            </c:numRef>
          </c:val>
        </c:ser>
        <c:dLbls>
          <c:showVal val="1"/>
        </c:dLbls>
        <c:gapWidth val="95"/>
        <c:overlap val="100"/>
        <c:axId val="90342912"/>
        <c:axId val="90344448"/>
      </c:barChart>
      <c:catAx>
        <c:axId val="903429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 b="1"/>
            </a:pPr>
            <a:endParaRPr lang="fr-FR"/>
          </a:p>
        </c:txPr>
        <c:crossAx val="90344448"/>
        <c:crosses val="autoZero"/>
        <c:auto val="1"/>
        <c:lblAlgn val="ctr"/>
        <c:lblOffset val="100"/>
      </c:catAx>
      <c:valAx>
        <c:axId val="90344448"/>
        <c:scaling>
          <c:orientation val="minMax"/>
        </c:scaling>
        <c:delete val="1"/>
        <c:axPos val="l"/>
        <c:numFmt formatCode="0%" sourceLinked="1"/>
        <c:tickLblPos val="none"/>
        <c:crossAx val="9034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06938913420856"/>
          <c:y val="0.42650747829701124"/>
          <c:w val="0.18281515533114373"/>
          <c:h val="0.39697872053983108"/>
        </c:manualLayout>
      </c:layout>
      <c:txPr>
        <a:bodyPr/>
        <a:lstStyle/>
        <a:p>
          <a:pPr>
            <a:defRPr sz="1400" b="1"/>
          </a:pPr>
          <a:endParaRPr lang="fr-FR"/>
        </a:p>
      </c:txPr>
    </c:legend>
    <c:plotVisOnly val="1"/>
  </c:chart>
  <c:spPr>
    <a:ln>
      <a:solidFill>
        <a:prstClr val="black">
          <a:alpha val="99000"/>
        </a:prstClr>
      </a:solidFill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/>
            </a:pPr>
            <a:r>
              <a:rPr lang="fr-FR" sz="1400" dirty="0"/>
              <a:t>La mémorisation</a:t>
            </a:r>
            <a:r>
              <a:rPr lang="fr-FR" sz="1400" baseline="0" dirty="0"/>
              <a:t> d'expériences</a:t>
            </a:r>
          </a:p>
          <a:p>
            <a:pPr>
              <a:defRPr sz="1000"/>
            </a:pPr>
            <a:endParaRPr lang="fr-FR" sz="800" dirty="0"/>
          </a:p>
          <a:p>
            <a:pPr>
              <a:defRPr sz="1000"/>
            </a:pPr>
            <a:r>
              <a:rPr lang="fr-FR" sz="1000" dirty="0"/>
              <a:t>Question 4.2.1.02 </a:t>
            </a:r>
            <a:r>
              <a:rPr lang="fr-FR" sz="1000" b="0" i="1" baseline="0" dirty="0"/>
              <a:t>y a-t-il une m</a:t>
            </a:r>
            <a:r>
              <a:rPr lang="fr-FR" sz="1000" b="0" i="1" dirty="0"/>
              <a:t>émorisation d'expériences par différentes personnes de l'entreprise?</a:t>
            </a:r>
          </a:p>
          <a:p>
            <a:pPr>
              <a:defRPr sz="1000"/>
            </a:pPr>
            <a:endParaRPr lang="fr-FR" sz="800" b="0" i="1" dirty="0"/>
          </a:p>
          <a:p>
            <a:pPr>
              <a:defRPr sz="1000"/>
            </a:pPr>
            <a:r>
              <a:rPr lang="fr-FR" sz="600" b="0" i="1" dirty="0"/>
              <a:t>(Population de référence : l'ensemble des entreprises)</a:t>
            </a:r>
          </a:p>
        </c:rich>
      </c:tx>
      <c:layout>
        <c:manualLayout>
          <c:xMode val="edge"/>
          <c:yMode val="edge"/>
          <c:x val="0.1663848692737841"/>
          <c:y val="5.9899004932366141E-2"/>
        </c:manualLayout>
      </c:layout>
    </c:title>
    <c:plotArea>
      <c:layout>
        <c:manualLayout>
          <c:layoutTarget val="inner"/>
          <c:xMode val="edge"/>
          <c:yMode val="edge"/>
          <c:x val="0.16335336723686239"/>
          <c:y val="0.46415427238262352"/>
          <c:w val="0.69178609955309756"/>
          <c:h val="0.48491980169146137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Plutôt non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Mémorisation d'expériences pour élaborer de nouvelles solutions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oui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Mémorisation d'expériences pour élaborer de nouvelles solutions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</c:ser>
        <c:dLbls>
          <c:showVal val="1"/>
        </c:dLbls>
        <c:gapWidth val="325"/>
        <c:overlap val="100"/>
        <c:axId val="91706496"/>
        <c:axId val="91708032"/>
      </c:barChart>
      <c:catAx>
        <c:axId val="91706496"/>
        <c:scaling>
          <c:orientation val="minMax"/>
        </c:scaling>
        <c:delete val="1"/>
        <c:axPos val="b"/>
        <c:majorTickMark val="none"/>
        <c:tickLblPos val="none"/>
        <c:crossAx val="91708032"/>
        <c:crosses val="autoZero"/>
        <c:auto val="1"/>
        <c:lblAlgn val="ctr"/>
        <c:lblOffset val="100"/>
      </c:catAx>
      <c:valAx>
        <c:axId val="91708032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tickLblPos val="none"/>
        <c:crossAx val="9170649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16478001286894048"/>
          <c:y val="0.37466827585195023"/>
          <c:w val="0.64471945246824625"/>
          <c:h val="5.8791947645230311E-2"/>
        </c:manualLayout>
      </c:layout>
      <c:txPr>
        <a:bodyPr/>
        <a:lstStyle/>
        <a:p>
          <a:pPr>
            <a:defRPr sz="1000" b="1"/>
          </a:pPr>
          <a:endParaRPr lang="fr-FR"/>
        </a:p>
      </c:txPr>
    </c:legend>
    <c:plotVisOnly val="1"/>
  </c:chart>
  <c:spPr>
    <a:ln>
      <a:solidFill>
        <a:prstClr val="black">
          <a:alpha val="99000"/>
        </a:prstClr>
      </a:solidFill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/>
            </a:pPr>
            <a:r>
              <a:rPr lang="en-US" sz="1400" dirty="0"/>
              <a:t>Les </a:t>
            </a:r>
            <a:r>
              <a:rPr lang="en-US" sz="1400" dirty="0" err="1"/>
              <a:t>outils</a:t>
            </a:r>
            <a:r>
              <a:rPr lang="en-US" sz="1400" dirty="0"/>
              <a:t> pour la </a:t>
            </a:r>
            <a:r>
              <a:rPr lang="en-US" sz="1400" dirty="0" err="1"/>
              <a:t>mémorisation</a:t>
            </a:r>
            <a:r>
              <a:rPr lang="en-US" sz="1400" dirty="0"/>
              <a:t> </a:t>
            </a:r>
            <a:r>
              <a:rPr lang="en-US" sz="1400" dirty="0" err="1"/>
              <a:t>d'expériences</a:t>
            </a:r>
            <a:endParaRPr lang="en-US" sz="1400" dirty="0"/>
          </a:p>
          <a:p>
            <a:pPr>
              <a:defRPr sz="1000"/>
            </a:pPr>
            <a:endParaRPr lang="en-US" sz="800" dirty="0"/>
          </a:p>
          <a:p>
            <a:pPr>
              <a:defRPr sz="1000"/>
            </a:pPr>
            <a:r>
              <a:rPr lang="en-US" sz="1200" dirty="0"/>
              <a:t>Question 4.2.1.03 </a:t>
            </a:r>
            <a:r>
              <a:rPr lang="en-US" sz="1200" b="0" i="1" dirty="0"/>
              <a:t>Comment</a:t>
            </a:r>
            <a:r>
              <a:rPr lang="en-US" sz="1200" b="0" i="1" baseline="0" dirty="0"/>
              <a:t> </a:t>
            </a:r>
            <a:r>
              <a:rPr lang="en-US" sz="1200" b="0" i="1" baseline="0" dirty="0" err="1"/>
              <a:t>faites-vous</a:t>
            </a:r>
            <a:r>
              <a:rPr lang="en-US" sz="1200" b="0" i="1" baseline="0" dirty="0"/>
              <a:t> ?</a:t>
            </a:r>
          </a:p>
          <a:p>
            <a:pPr>
              <a:defRPr sz="1000"/>
            </a:pPr>
            <a:endParaRPr lang="en-US" sz="800" b="0" i="0" baseline="0" dirty="0"/>
          </a:p>
          <a:p>
            <a:pPr>
              <a:defRPr sz="1000"/>
            </a:pPr>
            <a:r>
              <a:rPr lang="en-US" sz="600" b="0" i="1" baseline="0" dirty="0"/>
              <a:t>(Population de </a:t>
            </a:r>
            <a:r>
              <a:rPr lang="en-US" sz="600" b="0" i="1" baseline="0" dirty="0" err="1"/>
              <a:t>référence</a:t>
            </a:r>
            <a:r>
              <a:rPr lang="en-US" sz="600" b="0" i="1" baseline="0" dirty="0"/>
              <a:t> : les </a:t>
            </a:r>
            <a:r>
              <a:rPr lang="en-US" sz="600" b="0" i="1" baseline="0" dirty="0" err="1"/>
              <a:t>entreprises</a:t>
            </a:r>
            <a:r>
              <a:rPr lang="en-US" sz="600" b="0" i="1" baseline="0" dirty="0"/>
              <a:t> qui </a:t>
            </a:r>
            <a:r>
              <a:rPr lang="en-US" sz="600" b="0" i="1" baseline="0" dirty="0" err="1"/>
              <a:t>mémorisent</a:t>
            </a:r>
            <a:r>
              <a:rPr lang="en-US" sz="600" b="0" i="1" baseline="0" dirty="0"/>
              <a:t> </a:t>
            </a:r>
            <a:r>
              <a:rPr lang="en-US" sz="600" b="0" i="1" baseline="0" dirty="0" err="1"/>
              <a:t>leurs</a:t>
            </a:r>
            <a:r>
              <a:rPr lang="en-US" sz="600" b="0" i="1" baseline="0" dirty="0"/>
              <a:t> </a:t>
            </a:r>
            <a:r>
              <a:rPr lang="en-US" sz="600" b="0" i="1" baseline="0" dirty="0" err="1"/>
              <a:t>expériences</a:t>
            </a:r>
            <a:r>
              <a:rPr lang="en-US" sz="600" b="0" i="1" baseline="0" dirty="0"/>
              <a:t>)</a:t>
            </a:r>
            <a:endParaRPr lang="en-US" sz="600" b="0" i="1" dirty="0"/>
          </a:p>
        </c:rich>
      </c:tx>
      <c:layout/>
    </c:title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Méthodes pour mémorisation d'expériences/connaissances 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End"/>
            <c:showVal val="1"/>
          </c:dLbls>
          <c:cat>
            <c:strRef>
              <c:f>Feuil1!$A$2:$A$5</c:f>
              <c:strCache>
                <c:ptCount val="4"/>
                <c:pt idx="0">
                  <c:v>Démarche qualité</c:v>
                </c:pt>
                <c:pt idx="1">
                  <c:v>Portefeuille d'idées</c:v>
                </c:pt>
                <c:pt idx="2">
                  <c:v>Experts métiers</c:v>
                </c:pt>
                <c:pt idx="3">
                  <c:v>Base de données techniques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0.125</c:v>
                </c:pt>
                <c:pt idx="1">
                  <c:v>0.19444444444444609</c:v>
                </c:pt>
                <c:pt idx="2">
                  <c:v>0.58333333333333337</c:v>
                </c:pt>
                <c:pt idx="3">
                  <c:v>0.79166666666666652</c:v>
                </c:pt>
              </c:numCache>
            </c:numRef>
          </c:val>
        </c:ser>
        <c:dLbls>
          <c:showVal val="1"/>
        </c:dLbls>
        <c:gapWidth val="48"/>
        <c:axId val="91956352"/>
        <c:axId val="91957888"/>
      </c:barChart>
      <c:catAx>
        <c:axId val="9195635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91957888"/>
        <c:crosses val="autoZero"/>
        <c:auto val="1"/>
        <c:lblAlgn val="ctr"/>
        <c:lblOffset val="100"/>
      </c:catAx>
      <c:valAx>
        <c:axId val="91957888"/>
        <c:scaling>
          <c:orientation val="minMax"/>
        </c:scaling>
        <c:delete val="1"/>
        <c:axPos val="b"/>
        <c:numFmt formatCode="0%" sourceLinked="1"/>
        <c:tickLblPos val="none"/>
        <c:crossAx val="91956352"/>
        <c:crosses val="autoZero"/>
        <c:crossBetween val="between"/>
        <c:majorUnit val="0.2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/>
            </a:pPr>
            <a:r>
              <a:rPr lang="en-US" sz="1000" dirty="0"/>
              <a:t>Question 4.2.1.05 </a:t>
            </a:r>
            <a:r>
              <a:rPr lang="en-US" sz="1100" b="0" i="1" dirty="0" err="1"/>
              <a:t>Est-ce</a:t>
            </a:r>
            <a:r>
              <a:rPr lang="en-US" sz="1100" b="0" i="1" baseline="0" dirty="0"/>
              <a:t> </a:t>
            </a:r>
            <a:r>
              <a:rPr lang="en-US" sz="1100" b="0" i="1" baseline="0" dirty="0" err="1"/>
              <a:t>que</a:t>
            </a:r>
            <a:r>
              <a:rPr lang="en-US" sz="1100" b="0" i="1" baseline="0" dirty="0"/>
              <a:t> </a:t>
            </a:r>
            <a:r>
              <a:rPr lang="en-US" sz="1100" b="0" i="1" baseline="0" dirty="0" err="1"/>
              <a:t>vous</a:t>
            </a:r>
            <a:r>
              <a:rPr lang="en-US" sz="1100" b="0" i="1" baseline="0" dirty="0"/>
              <a:t> </a:t>
            </a:r>
            <a:r>
              <a:rPr lang="en-US" sz="1100" b="0" i="1" baseline="0" dirty="0" err="1"/>
              <a:t>avez</a:t>
            </a:r>
            <a:r>
              <a:rPr lang="en-US" sz="1100" b="0" i="1" baseline="0" dirty="0"/>
              <a:t> des </a:t>
            </a:r>
            <a:r>
              <a:rPr lang="en-US" sz="1100" b="0" i="1" baseline="0" dirty="0" err="1"/>
              <a:t>p</a:t>
            </a:r>
            <a:r>
              <a:rPr lang="en-US" sz="1100" b="0" i="1" dirty="0" err="1"/>
              <a:t>ratiques</a:t>
            </a:r>
            <a:r>
              <a:rPr lang="en-US" sz="1100" b="0" i="1" dirty="0"/>
              <a:t> </a:t>
            </a:r>
            <a:r>
              <a:rPr lang="en-US" sz="1100" b="0" i="1" baseline="0" dirty="0" err="1"/>
              <a:t>systématiquement</a:t>
            </a:r>
            <a:r>
              <a:rPr lang="en-US" sz="1100" b="0" i="1" baseline="0" dirty="0"/>
              <a:t>  de </a:t>
            </a:r>
            <a:r>
              <a:rPr lang="en-US" sz="1100" b="0" i="1" dirty="0" err="1"/>
              <a:t>veille</a:t>
            </a:r>
            <a:r>
              <a:rPr lang="en-US" sz="1100" b="0" i="1" dirty="0"/>
              <a:t> </a:t>
            </a:r>
            <a:r>
              <a:rPr lang="en-US" sz="1100" b="0" i="1" dirty="0" err="1"/>
              <a:t>dans</a:t>
            </a:r>
            <a:r>
              <a:rPr lang="en-US" sz="1100" b="0" i="1" dirty="0"/>
              <a:t> </a:t>
            </a:r>
          </a:p>
          <a:p>
            <a:pPr>
              <a:defRPr sz="1000"/>
            </a:pPr>
            <a:r>
              <a:rPr lang="en-US" sz="1100" b="0" i="1" dirty="0"/>
              <a:t>la </a:t>
            </a:r>
            <a:r>
              <a:rPr lang="en-US" sz="1100" b="0" i="1" dirty="0" err="1"/>
              <a:t>recherche</a:t>
            </a:r>
            <a:r>
              <a:rPr lang="en-US" sz="1100" b="0" i="1" dirty="0"/>
              <a:t> de solution ?</a:t>
            </a:r>
          </a:p>
          <a:p>
            <a:pPr>
              <a:defRPr sz="1000"/>
            </a:pPr>
            <a:endParaRPr lang="en-US" sz="800" b="0" i="1" dirty="0"/>
          </a:p>
          <a:p>
            <a:pPr>
              <a:defRPr sz="1000"/>
            </a:pPr>
            <a:r>
              <a:rPr lang="en-US" sz="600" b="0" i="1" dirty="0"/>
              <a:t>(Population de </a:t>
            </a:r>
            <a:r>
              <a:rPr lang="en-US" sz="600" b="0" i="1" dirty="0" err="1"/>
              <a:t>référence</a:t>
            </a:r>
            <a:r>
              <a:rPr lang="en-US" sz="600" b="0" i="1" dirty="0"/>
              <a:t> : </a:t>
            </a:r>
            <a:r>
              <a:rPr lang="en-US" sz="600" b="0" i="1" dirty="0" err="1"/>
              <a:t>l'ensemble</a:t>
            </a:r>
            <a:r>
              <a:rPr lang="en-US" sz="600" b="0" i="1" dirty="0"/>
              <a:t> des </a:t>
            </a:r>
            <a:r>
              <a:rPr lang="en-US" sz="600" b="0" i="1" dirty="0" err="1"/>
              <a:t>entreprises</a:t>
            </a:r>
            <a:r>
              <a:rPr lang="en-US" sz="600" b="0" i="1" dirty="0"/>
              <a:t>)</a:t>
            </a:r>
          </a:p>
        </c:rich>
      </c:tx>
      <c:layout>
        <c:manualLayout>
          <c:xMode val="edge"/>
          <c:yMode val="edge"/>
          <c:x val="0.10728437581009517"/>
          <c:y val="2.5810131594412408E-2"/>
        </c:manualLayout>
      </c:layout>
    </c:title>
    <c:plotArea>
      <c:layout>
        <c:manualLayout>
          <c:layoutTarget val="inner"/>
          <c:xMode val="edge"/>
          <c:yMode val="edge"/>
          <c:x val="5.1177569776197633E-2"/>
          <c:y val="0.48915178491286104"/>
          <c:w val="0.92005517905418011"/>
          <c:h val="0.46221576253866031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Plutôt non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L'existence des pratiques de veille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0.57777777777777772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oui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L'existence des pratiques de veille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0.42222222222222383</c:v>
                </c:pt>
              </c:numCache>
            </c:numRef>
          </c:val>
        </c:ser>
        <c:dLbls>
          <c:showVal val="1"/>
        </c:dLbls>
        <c:gapWidth val="500"/>
        <c:overlap val="100"/>
        <c:axId val="92107136"/>
        <c:axId val="92108672"/>
      </c:barChart>
      <c:catAx>
        <c:axId val="92107136"/>
        <c:scaling>
          <c:orientation val="minMax"/>
        </c:scaling>
        <c:delete val="1"/>
        <c:axPos val="b"/>
        <c:majorTickMark val="none"/>
        <c:tickLblPos val="none"/>
        <c:crossAx val="92108672"/>
        <c:crosses val="autoZero"/>
        <c:auto val="1"/>
        <c:lblAlgn val="ctr"/>
        <c:lblOffset val="100"/>
      </c:catAx>
      <c:valAx>
        <c:axId val="92108672"/>
        <c:scaling>
          <c:orientation val="minMax"/>
          <c:max val="1"/>
        </c:scaling>
        <c:delete val="1"/>
        <c:axPos val="l"/>
        <c:numFmt formatCode="0%" sourceLinked="1"/>
        <c:tickLblPos val="none"/>
        <c:crossAx val="9210713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13870140971990771"/>
          <c:y val="0.41276869888145984"/>
          <c:w val="0.74844924638003318"/>
          <c:h val="6.9424173254403573E-2"/>
        </c:manualLayout>
      </c:layout>
      <c:txPr>
        <a:bodyPr/>
        <a:lstStyle/>
        <a:p>
          <a:pPr>
            <a:defRPr sz="1200" b="1"/>
          </a:pPr>
          <a:endParaRPr lang="fr-FR"/>
        </a:p>
      </c:txPr>
    </c:legend>
    <c:plotVisOnly val="1"/>
  </c:chart>
  <c:spPr>
    <a:ln>
      <a:solidFill>
        <a:prstClr val="black"/>
      </a:solidFill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/>
            </a:pPr>
            <a:r>
              <a:rPr lang="fr-FR" sz="1400" i="1" dirty="0"/>
              <a:t>Question 4.2.1.06 </a:t>
            </a:r>
            <a:r>
              <a:rPr lang="fr-FR" sz="1400" b="0" i="1" dirty="0"/>
              <a:t>Dans quel(s)</a:t>
            </a:r>
            <a:r>
              <a:rPr lang="fr-FR" sz="1400" b="0" i="1" baseline="0" dirty="0"/>
              <a:t> domaine(s) ?</a:t>
            </a:r>
          </a:p>
          <a:p>
            <a:pPr>
              <a:defRPr sz="1000"/>
            </a:pPr>
            <a:endParaRPr lang="fr-FR" sz="600" b="0" i="1" baseline="0" dirty="0"/>
          </a:p>
          <a:p>
            <a:pPr>
              <a:defRPr sz="1000"/>
            </a:pPr>
            <a:r>
              <a:rPr lang="fr-FR" sz="600" b="0" i="1" baseline="0" dirty="0"/>
              <a:t>(Population de référence : les entreprises qui ont des pratiques systématiques de veille)</a:t>
            </a:r>
            <a:endParaRPr lang="fr-FR" sz="600" b="0" i="1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2346110382035594"/>
          <c:y val="0.26903753535662411"/>
          <c:w val="0.73189601299839069"/>
          <c:h val="0.6863828191688872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Les domaines de pratique de veille dans la recherche de solution 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fr-F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Val val="1"/>
          </c:dLbls>
          <c:cat>
            <c:strRef>
              <c:f>Feuil1!$A$2:$A$6</c:f>
              <c:strCache>
                <c:ptCount val="5"/>
                <c:pt idx="0">
                  <c:v>Veille réglementaire</c:v>
                </c:pt>
                <c:pt idx="1">
                  <c:v>Veille brevet</c:v>
                </c:pt>
                <c:pt idx="2">
                  <c:v>Veille scientifique</c:v>
                </c:pt>
                <c:pt idx="3">
                  <c:v>Veille concurrentielle</c:v>
                </c:pt>
                <c:pt idx="4">
                  <c:v>Veille technologique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5.2631578947368432E-2</c:v>
                </c:pt>
                <c:pt idx="1">
                  <c:v>2.6315789473684216E-2</c:v>
                </c:pt>
                <c:pt idx="2">
                  <c:v>0.13157894736842121</c:v>
                </c:pt>
                <c:pt idx="3">
                  <c:v>0.73684210526315785</c:v>
                </c:pt>
                <c:pt idx="4">
                  <c:v>0.92105263157894735</c:v>
                </c:pt>
              </c:numCache>
            </c:numRef>
          </c:val>
        </c:ser>
        <c:dLbls>
          <c:showVal val="1"/>
        </c:dLbls>
        <c:gapWidth val="146"/>
        <c:axId val="92193920"/>
        <c:axId val="92195456"/>
      </c:barChart>
      <c:catAx>
        <c:axId val="92193920"/>
        <c:scaling>
          <c:orientation val="minMax"/>
        </c:scaling>
        <c:axPos val="l"/>
        <c:numFmt formatCode="dd/mm/yyyy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92195456"/>
        <c:crosses val="autoZero"/>
        <c:auto val="1"/>
        <c:lblAlgn val="ctr"/>
        <c:lblOffset val="100"/>
      </c:catAx>
      <c:valAx>
        <c:axId val="92195456"/>
        <c:scaling>
          <c:orientation val="minMax"/>
          <c:max val="1"/>
        </c:scaling>
        <c:delete val="1"/>
        <c:axPos val="b"/>
        <c:numFmt formatCode="0%" sourceLinked="1"/>
        <c:majorTickMark val="none"/>
        <c:tickLblPos val="none"/>
        <c:crossAx val="92193920"/>
        <c:crosses val="autoZero"/>
        <c:crossBetween val="between"/>
        <c:majorUnit val="0.2"/>
      </c:valAx>
    </c:plotArea>
    <c:plotVisOnly val="1"/>
  </c:chart>
  <c:spPr>
    <a:ln>
      <a:solidFill>
        <a:prstClr val="black">
          <a:alpha val="99000"/>
        </a:prstClr>
      </a:solidFill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/>
            </a:pPr>
            <a:r>
              <a:rPr lang="fr-FR" sz="1200" dirty="0"/>
              <a:t>Question 4.4.0.01 </a:t>
            </a:r>
            <a:r>
              <a:rPr lang="fr-FR" sz="1200" b="0" i="1" dirty="0"/>
              <a:t>Organisez-vous le travail en équipe ?</a:t>
            </a:r>
          </a:p>
          <a:p>
            <a:pPr>
              <a:defRPr sz="1000"/>
            </a:pPr>
            <a:endParaRPr lang="fr-FR" sz="800" b="0" i="1" dirty="0"/>
          </a:p>
          <a:p>
            <a:pPr>
              <a:defRPr sz="1000"/>
            </a:pPr>
            <a:r>
              <a:rPr lang="fr-FR" sz="600" b="0" i="1" dirty="0"/>
              <a:t>(Population de référence : l'ensemble des entreprises)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6246390760346565E-2"/>
          <c:y val="0.43875084705320938"/>
          <c:w val="0.78344562078922053"/>
          <c:h val="0.50791581961346421"/>
        </c:manualLayout>
      </c:layout>
      <c:bar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Plutôt non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Organisation du travail en équipe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0.1111111111111111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oui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Organisation du travail en équipe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0.88888888888888884</c:v>
                </c:pt>
              </c:numCache>
            </c:numRef>
          </c:val>
        </c:ser>
        <c:dLbls>
          <c:showVal val="1"/>
        </c:dLbls>
        <c:gapWidth val="266"/>
        <c:overlap val="100"/>
        <c:axId val="92319744"/>
        <c:axId val="92321280"/>
      </c:barChart>
      <c:catAx>
        <c:axId val="92319744"/>
        <c:scaling>
          <c:orientation val="minMax"/>
        </c:scaling>
        <c:delete val="1"/>
        <c:axPos val="b"/>
        <c:majorTickMark val="none"/>
        <c:tickLblPos val="none"/>
        <c:crossAx val="92321280"/>
        <c:crosses val="autoZero"/>
        <c:auto val="1"/>
        <c:lblAlgn val="ctr"/>
        <c:lblOffset val="100"/>
      </c:catAx>
      <c:valAx>
        <c:axId val="9232128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tickLblPos val="none"/>
        <c:crossAx val="92319744"/>
        <c:crosses val="autoZero"/>
        <c:crossBetween val="between"/>
        <c:majorUnit val="0.2"/>
      </c:valAx>
    </c:plotArea>
    <c:legend>
      <c:legendPos val="t"/>
      <c:layout/>
      <c:txPr>
        <a:bodyPr/>
        <a:lstStyle/>
        <a:p>
          <a:pPr>
            <a:defRPr sz="1200" b="1"/>
          </a:pPr>
          <a:endParaRPr lang="fr-FR"/>
        </a:p>
      </c:txPr>
    </c:legend>
    <c:plotVisOnly val="1"/>
  </c:chart>
  <c:spPr>
    <a:ln>
      <a:solidFill>
        <a:prstClr val="black">
          <a:alpha val="99000"/>
        </a:prstClr>
      </a:solidFill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/>
            </a:pPr>
            <a:r>
              <a:rPr lang="en-US" sz="1200" dirty="0"/>
              <a:t>Question 4.4.0.02 </a:t>
            </a:r>
            <a:r>
              <a:rPr lang="en-US" sz="1200" b="0" i="1" dirty="0" err="1" smtClean="0"/>
              <a:t>Q</a:t>
            </a:r>
            <a:r>
              <a:rPr lang="en-US" sz="1200" b="0" i="1" baseline="0" dirty="0" err="1" smtClean="0"/>
              <a:t>uel</a:t>
            </a:r>
            <a:r>
              <a:rPr lang="en-US" sz="1200" b="0" i="1" baseline="0" dirty="0" smtClean="0"/>
              <a:t>(s</a:t>
            </a:r>
            <a:r>
              <a:rPr lang="en-US" sz="1200" b="0" i="1" baseline="0" dirty="0"/>
              <a:t>) ty</a:t>
            </a:r>
            <a:r>
              <a:rPr lang="en-US" sz="1200" b="0" i="1" dirty="0"/>
              <a:t>pe(s)</a:t>
            </a:r>
            <a:r>
              <a:rPr lang="en-US" sz="1200" b="0" i="1" baseline="0" dirty="0"/>
              <a:t> </a:t>
            </a:r>
            <a:r>
              <a:rPr lang="en-US" sz="1200" b="0" i="1" dirty="0" err="1"/>
              <a:t>d'équipe</a:t>
            </a:r>
            <a:r>
              <a:rPr lang="en-US" sz="1200" b="0" i="1" baseline="0" dirty="0"/>
              <a:t> </a:t>
            </a:r>
            <a:r>
              <a:rPr lang="en-US" sz="1200" b="0" i="1" dirty="0" err="1"/>
              <a:t>mettez-vous</a:t>
            </a:r>
            <a:r>
              <a:rPr lang="en-US" sz="1200" b="0" i="1" baseline="0" dirty="0"/>
              <a:t> </a:t>
            </a:r>
            <a:r>
              <a:rPr lang="en-US" sz="1200" b="0" i="1" dirty="0"/>
              <a:t>en place ?</a:t>
            </a:r>
          </a:p>
          <a:p>
            <a:pPr>
              <a:defRPr sz="1000"/>
            </a:pPr>
            <a:endParaRPr lang="en-US" sz="600" b="0" i="1" dirty="0"/>
          </a:p>
          <a:p>
            <a:pPr>
              <a:defRPr sz="1000"/>
            </a:pPr>
            <a:r>
              <a:rPr lang="en-US" sz="600" b="0" i="1" dirty="0"/>
              <a:t>(Population de </a:t>
            </a:r>
            <a:r>
              <a:rPr lang="en-US" sz="600" b="0" i="1" dirty="0" err="1"/>
              <a:t>référence</a:t>
            </a:r>
            <a:r>
              <a:rPr lang="en-US" sz="600" b="0" i="1" dirty="0"/>
              <a:t> : les </a:t>
            </a:r>
            <a:r>
              <a:rPr lang="en-US" sz="600" b="0" i="1" dirty="0" err="1"/>
              <a:t>entreprises</a:t>
            </a:r>
            <a:r>
              <a:rPr lang="en-US" sz="600" b="0" i="1" dirty="0"/>
              <a:t> qui </a:t>
            </a:r>
            <a:r>
              <a:rPr lang="en-US" sz="600" b="0" i="1" dirty="0" err="1"/>
              <a:t>organisent</a:t>
            </a:r>
            <a:r>
              <a:rPr lang="en-US" sz="600" b="0" i="1" dirty="0"/>
              <a:t> le travail en </a:t>
            </a:r>
            <a:r>
              <a:rPr lang="en-US" sz="600" b="0" i="1" dirty="0" err="1"/>
              <a:t>équipes</a:t>
            </a:r>
            <a:r>
              <a:rPr lang="en-US" sz="600" b="0" i="1" dirty="0"/>
              <a:t>)</a:t>
            </a:r>
          </a:p>
        </c:rich>
      </c:tx>
      <c:layout/>
    </c:title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Type d'équipe mis en place </c:v>
                </c:pt>
              </c:strCache>
            </c:strRef>
          </c:tx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Feuil1!$A$2:$A$5</c:f>
              <c:strCache>
                <c:ptCount val="4"/>
                <c:pt idx="0">
                  <c:v>Equipes autogérées</c:v>
                </c:pt>
                <c:pt idx="1">
                  <c:v>Equipes interfonctionnelles</c:v>
                </c:pt>
                <c:pt idx="2">
                  <c:v>Equipes de résolution de problèmes</c:v>
                </c:pt>
                <c:pt idx="3">
                  <c:v>Equipes fonctionnelles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0.21250000000000024</c:v>
                </c:pt>
                <c:pt idx="1">
                  <c:v>0.41250000000000031</c:v>
                </c:pt>
                <c:pt idx="2">
                  <c:v>0.41250000000000031</c:v>
                </c:pt>
                <c:pt idx="3">
                  <c:v>0.8125</c:v>
                </c:pt>
              </c:numCache>
            </c:numRef>
          </c:val>
        </c:ser>
        <c:dLbls>
          <c:showVal val="1"/>
        </c:dLbls>
        <c:axId val="92457984"/>
        <c:axId val="92537600"/>
      </c:barChart>
      <c:catAx>
        <c:axId val="9245798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92537600"/>
        <c:crosses val="autoZero"/>
        <c:auto val="1"/>
        <c:lblAlgn val="ctr"/>
        <c:lblOffset val="100"/>
      </c:catAx>
      <c:valAx>
        <c:axId val="92537600"/>
        <c:scaling>
          <c:orientation val="minMax"/>
          <c:max val="1"/>
        </c:scaling>
        <c:delete val="1"/>
        <c:axPos val="b"/>
        <c:numFmt formatCode="0%" sourceLinked="1"/>
        <c:majorTickMark val="none"/>
        <c:tickLblPos val="none"/>
        <c:crossAx val="92457984"/>
        <c:crosses val="autoZero"/>
        <c:crossBetween val="between"/>
      </c:valAx>
    </c:plotArea>
    <c:plotVisOnly val="1"/>
  </c:chart>
  <c:spPr>
    <a:ln>
      <a:solidFill>
        <a:prstClr val="black">
          <a:alpha val="99000"/>
        </a:prstClr>
      </a:solidFill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 algn="ctr">
              <a:defRPr sz="1000"/>
            </a:pPr>
            <a:r>
              <a:rPr lang="fr-FR" sz="1200" dirty="0">
                <a:latin typeface="Calibri"/>
              </a:rPr>
              <a:t>Question 4.4.0.04 </a:t>
            </a:r>
            <a:r>
              <a:rPr lang="fr-FR" sz="1200" b="0" i="1" dirty="0"/>
              <a:t>Evaluez-vous le travail d'équipes ?</a:t>
            </a:r>
          </a:p>
          <a:p>
            <a:pPr algn="ctr">
              <a:defRPr sz="1000"/>
            </a:pPr>
            <a:endParaRPr lang="fr-FR" sz="600" b="0" i="1" dirty="0"/>
          </a:p>
          <a:p>
            <a:pPr algn="ctr">
              <a:defRPr sz="1000"/>
            </a:pPr>
            <a:r>
              <a:rPr lang="fr-FR" sz="600" b="0" i="1" baseline="0" dirty="0">
                <a:latin typeface="+mn-lt"/>
              </a:rPr>
              <a:t>(Population de référence : l'ensemble des entreprises)</a:t>
            </a:r>
            <a:endParaRPr lang="fr-FR" sz="600" dirty="0">
              <a:latin typeface="+mn-lt"/>
            </a:endParaRP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Plutôt non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Evaluation du travail en équipes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0.41111111111111109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oui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Evaluation du travail en équipes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0.58888888888888891</c:v>
                </c:pt>
              </c:numCache>
            </c:numRef>
          </c:val>
        </c:ser>
        <c:dLbls>
          <c:showVal val="1"/>
        </c:dLbls>
        <c:gapWidth val="254"/>
        <c:overlap val="100"/>
        <c:axId val="92562944"/>
        <c:axId val="92564480"/>
      </c:barChart>
      <c:catAx>
        <c:axId val="92562944"/>
        <c:scaling>
          <c:orientation val="minMax"/>
        </c:scaling>
        <c:delete val="1"/>
        <c:axPos val="b"/>
        <c:majorTickMark val="none"/>
        <c:tickLblPos val="none"/>
        <c:crossAx val="92564480"/>
        <c:crosses val="autoZero"/>
        <c:auto val="1"/>
        <c:lblAlgn val="ctr"/>
        <c:lblOffset val="100"/>
      </c:catAx>
      <c:valAx>
        <c:axId val="92564480"/>
        <c:scaling>
          <c:orientation val="minMax"/>
          <c:max val="1"/>
        </c:scaling>
        <c:delete val="1"/>
        <c:axPos val="l"/>
        <c:numFmt formatCode="0%" sourceLinked="1"/>
        <c:majorTickMark val="none"/>
        <c:tickLblPos val="none"/>
        <c:crossAx val="92562944"/>
        <c:crosses val="autoZero"/>
        <c:crossBetween val="between"/>
        <c:majorUnit val="0.2"/>
      </c:valAx>
    </c:plotArea>
    <c:legend>
      <c:legendPos val="t"/>
      <c:layout/>
      <c:txPr>
        <a:bodyPr/>
        <a:lstStyle/>
        <a:p>
          <a:pPr>
            <a:defRPr sz="1200" b="1"/>
          </a:pPr>
          <a:endParaRPr lang="fr-FR"/>
        </a:p>
      </c:txPr>
    </c:legend>
    <c:plotVisOnly val="1"/>
  </c:chart>
  <c:spPr>
    <a:ln>
      <a:solidFill>
        <a:prstClr val="black">
          <a:alpha val="99000"/>
        </a:prstClr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400"/>
            </a:pPr>
            <a:r>
              <a:rPr lang="fr-FR" sz="1200" dirty="0"/>
              <a:t>Le pourquoi de l'innovation</a:t>
            </a:r>
          </a:p>
          <a:p>
            <a:pPr>
              <a:defRPr sz="1400"/>
            </a:pPr>
            <a:endParaRPr lang="fr-FR" sz="800" dirty="0"/>
          </a:p>
          <a:p>
            <a:pPr>
              <a:defRPr sz="1400"/>
            </a:pPr>
            <a:r>
              <a:rPr lang="fr-FR" sz="1200" dirty="0"/>
              <a:t>Question 1.2.1.28 :</a:t>
            </a:r>
            <a:r>
              <a:rPr lang="fr-FR" sz="1200" baseline="0" dirty="0"/>
              <a:t> </a:t>
            </a:r>
            <a:r>
              <a:rPr lang="fr-FR" sz="1200" b="0" i="1" dirty="0"/>
              <a:t>Vous faites de l'innovation pour ... ?</a:t>
            </a:r>
          </a:p>
          <a:p>
            <a:pPr>
              <a:defRPr sz="1400"/>
            </a:pPr>
            <a:endParaRPr lang="fr-FR" sz="800" b="0" i="1" dirty="0"/>
          </a:p>
          <a:p>
            <a:pPr>
              <a:defRPr sz="1400"/>
            </a:pPr>
            <a:r>
              <a:rPr lang="fr-FR" sz="600" b="0" i="1" dirty="0"/>
              <a:t>(Population de référence : les entreprises innovantes)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"/>
          <c:y val="0.36361798428448233"/>
          <c:w val="1"/>
          <c:h val="0.59916108009718549"/>
        </c:manualLayout>
      </c:layout>
      <c:bar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plutôt faire mieux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71%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Vous faites de l'innovation pour …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0.7361111111111116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faire différement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29%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Vous faites de l'innovation pour …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0.26388888888889273</c:v>
                </c:pt>
              </c:numCache>
            </c:numRef>
          </c:val>
        </c:ser>
        <c:dLbls>
          <c:showVal val="1"/>
        </c:dLbls>
        <c:gapWidth val="500"/>
        <c:overlap val="100"/>
        <c:axId val="90637056"/>
        <c:axId val="90638592"/>
      </c:barChart>
      <c:catAx>
        <c:axId val="90637056"/>
        <c:scaling>
          <c:orientation val="minMax"/>
        </c:scaling>
        <c:delete val="1"/>
        <c:axPos val="b"/>
        <c:majorTickMark val="none"/>
        <c:tickLblPos val="none"/>
        <c:crossAx val="90638592"/>
        <c:crosses val="autoZero"/>
        <c:auto val="1"/>
        <c:lblAlgn val="ctr"/>
        <c:lblOffset val="100"/>
      </c:catAx>
      <c:valAx>
        <c:axId val="90638592"/>
        <c:scaling>
          <c:orientation val="minMax"/>
        </c:scaling>
        <c:delete val="1"/>
        <c:axPos val="l"/>
        <c:numFmt formatCode="0%" sourceLinked="1"/>
        <c:tickLblPos val="none"/>
        <c:crossAx val="906370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827918267895693E-2"/>
          <c:y val="0.31870074668795201"/>
          <c:w val="0.93883421568892012"/>
          <c:h val="7.8483770279122969E-2"/>
        </c:manualLayout>
      </c:layout>
      <c:txPr>
        <a:bodyPr/>
        <a:lstStyle/>
        <a:p>
          <a:pPr>
            <a:defRPr sz="1400" b="1"/>
          </a:pPr>
          <a:endParaRPr lang="fr-FR"/>
        </a:p>
      </c:txPr>
    </c:legend>
    <c:plotVisOnly val="1"/>
  </c:chart>
  <c:spPr>
    <a:ln>
      <a:solidFill>
        <a:prstClr val="black">
          <a:alpha val="99000"/>
        </a:prstClr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Les raisons pour </a:t>
            </a:r>
            <a:r>
              <a:rPr lang="en-US" sz="1400" dirty="0" err="1" smtClean="0"/>
              <a:t>innover</a:t>
            </a:r>
            <a:r>
              <a:rPr lang="en-US" sz="1400" dirty="0" smtClean="0"/>
              <a:t> </a:t>
            </a:r>
            <a:r>
              <a:rPr lang="en-US" sz="1400" dirty="0" err="1" smtClean="0"/>
              <a:t>citées</a:t>
            </a:r>
            <a:r>
              <a:rPr lang="en-US" sz="1400" dirty="0" smtClean="0"/>
              <a:t> en premier</a:t>
            </a:r>
            <a:endParaRPr lang="en-US" sz="1400" dirty="0"/>
          </a:p>
          <a:p>
            <a:pPr>
              <a:defRPr sz="1400"/>
            </a:pPr>
            <a:endParaRPr lang="en-US" sz="1400" dirty="0"/>
          </a:p>
          <a:p>
            <a:pPr>
              <a:defRPr sz="1400"/>
            </a:pPr>
            <a:r>
              <a:rPr lang="en-US" sz="1400" dirty="0"/>
              <a:t>Question 1.2.2.01:</a:t>
            </a:r>
            <a:r>
              <a:rPr lang="en-US" sz="1400" baseline="0" dirty="0"/>
              <a:t> </a:t>
            </a:r>
            <a:r>
              <a:rPr lang="en-US" sz="1400" b="0" i="1" baseline="0" dirty="0"/>
              <a:t>l</a:t>
            </a:r>
            <a:r>
              <a:rPr lang="en-US" sz="1400" b="0" i="1" dirty="0"/>
              <a:t>es raisons pour </a:t>
            </a:r>
            <a:r>
              <a:rPr lang="en-US" sz="1400" b="0" i="1" dirty="0" err="1"/>
              <a:t>lesquelles</a:t>
            </a:r>
            <a:r>
              <a:rPr lang="en-US" sz="1400" b="0" i="1" baseline="0" dirty="0"/>
              <a:t> </a:t>
            </a:r>
            <a:r>
              <a:rPr lang="en-US" sz="1400" b="0" i="1" baseline="0" dirty="0" err="1"/>
              <a:t>vous</a:t>
            </a:r>
            <a:r>
              <a:rPr lang="en-US" sz="1400" b="0" i="1" baseline="0" dirty="0"/>
              <a:t> </a:t>
            </a:r>
            <a:r>
              <a:rPr lang="en-US" sz="1400" b="0" i="1" baseline="0" dirty="0" err="1" smtClean="0"/>
              <a:t>innovez</a:t>
            </a:r>
            <a:endParaRPr lang="en-US" sz="1400" b="0" i="1" baseline="0" dirty="0" smtClean="0"/>
          </a:p>
          <a:p>
            <a:pPr>
              <a:defRPr sz="1400"/>
            </a:pPr>
            <a:r>
              <a:rPr lang="en-US" sz="1400" b="0" i="1" baseline="0" dirty="0" smtClean="0"/>
              <a:t> </a:t>
            </a:r>
            <a:r>
              <a:rPr lang="en-US" sz="1400" b="0" i="1" baseline="0" dirty="0" err="1" smtClean="0"/>
              <a:t>citées</a:t>
            </a:r>
            <a:r>
              <a:rPr lang="en-US" sz="1400" b="0" i="1" baseline="0" dirty="0" smtClean="0"/>
              <a:t> en premier</a:t>
            </a:r>
            <a:endParaRPr lang="en-US" sz="1400" b="0" i="1" dirty="0"/>
          </a:p>
          <a:p>
            <a:pPr>
              <a:defRPr sz="1400"/>
            </a:pPr>
            <a:r>
              <a:rPr lang="en-US" sz="1400" b="0" i="1" dirty="0"/>
              <a:t> </a:t>
            </a:r>
          </a:p>
          <a:p>
            <a:pPr>
              <a:defRPr sz="1400"/>
            </a:pPr>
            <a:endParaRPr lang="en-US" sz="800" b="0" i="1" dirty="0"/>
          </a:p>
          <a:p>
            <a:pPr>
              <a:defRPr sz="1400"/>
            </a:pPr>
            <a:r>
              <a:rPr lang="en-US" sz="600" b="0" i="1" dirty="0"/>
              <a:t>(Population de </a:t>
            </a:r>
            <a:r>
              <a:rPr lang="en-US" sz="600" b="0" i="1" dirty="0" err="1"/>
              <a:t>référence</a:t>
            </a:r>
            <a:r>
              <a:rPr lang="en-US" sz="600" b="0" i="1" dirty="0"/>
              <a:t> : les </a:t>
            </a:r>
            <a:r>
              <a:rPr lang="en-US" sz="600" b="0" i="1" dirty="0" err="1"/>
              <a:t>entreprises</a:t>
            </a:r>
            <a:r>
              <a:rPr lang="en-US" sz="600" b="0" i="1" dirty="0"/>
              <a:t> </a:t>
            </a:r>
            <a:r>
              <a:rPr lang="en-US" sz="600" b="0" i="1" dirty="0" err="1"/>
              <a:t>innovantes</a:t>
            </a:r>
            <a:r>
              <a:rPr lang="en-US" sz="600" b="0" i="1" dirty="0"/>
              <a:t>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5806693786337534E-2"/>
          <c:y val="0.2707586401999153"/>
          <c:w val="0.86177907362469086"/>
          <c:h val="0.6122617756612758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1er Rang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dLblPos val="outEnd"/>
            <c:showVal val="1"/>
          </c:dLbls>
          <c:cat>
            <c:strRef>
              <c:f>Feuil1!$A$2:$A$5</c:f>
              <c:strCache>
                <c:ptCount val="4"/>
                <c:pt idx="0">
                  <c:v>Concurrence,demande et marché</c:v>
                </c:pt>
                <c:pt idx="1">
                  <c:v>Production </c:v>
                </c:pt>
                <c:pt idx="2">
                  <c:v>Organisation </c:v>
                </c:pt>
                <c:pt idx="3">
                  <c:v>Divers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0.7361111111111116</c:v>
                </c:pt>
                <c:pt idx="1">
                  <c:v>0.23611111111111124</c:v>
                </c:pt>
                <c:pt idx="2">
                  <c:v>8.3333333333333343E-2</c:v>
                </c:pt>
                <c:pt idx="3">
                  <c:v>1.388888888888901E-2</c:v>
                </c:pt>
              </c:numCache>
            </c:numRef>
          </c:val>
        </c:ser>
        <c:dLbls>
          <c:showVal val="1"/>
        </c:dLbls>
        <c:gapWidth val="225"/>
        <c:overlap val="-25"/>
        <c:axId val="90791936"/>
        <c:axId val="90793472"/>
      </c:barChart>
      <c:catAx>
        <c:axId val="907919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90793472"/>
        <c:crosses val="autoZero"/>
        <c:auto val="1"/>
        <c:lblAlgn val="ctr"/>
        <c:lblOffset val="100"/>
      </c:catAx>
      <c:valAx>
        <c:axId val="90793472"/>
        <c:scaling>
          <c:orientation val="minMax"/>
          <c:max val="1"/>
        </c:scaling>
        <c:delete val="1"/>
        <c:axPos val="l"/>
        <c:numFmt formatCode="0%" sourceLinked="1"/>
        <c:tickLblPos val="none"/>
        <c:crossAx val="90791936"/>
        <c:crosses val="autoZero"/>
        <c:crossBetween val="between"/>
        <c:majorUnit val="0.2"/>
      </c:valAx>
    </c:plotArea>
    <c:plotVisOnly val="1"/>
  </c:chart>
  <c:spPr>
    <a:ln>
      <a:solidFill>
        <a:prstClr val="black">
          <a:alpha val="99000"/>
        </a:prstClr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 algn="ctr" rtl="0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/>
              <a:t>Question 4.1.1.01 : </a:t>
            </a:r>
            <a:r>
              <a:rPr lang="en-US" sz="1100" b="0" dirty="0" err="1"/>
              <a:t>Estimez-vous</a:t>
            </a:r>
            <a:r>
              <a:rPr lang="en-US" sz="1100" b="0" dirty="0"/>
              <a:t> </a:t>
            </a:r>
            <a:r>
              <a:rPr lang="en-US" sz="1100" b="0" dirty="0" err="1"/>
              <a:t>que</a:t>
            </a:r>
            <a:r>
              <a:rPr lang="en-US" sz="1100" b="0" dirty="0"/>
              <a:t> </a:t>
            </a:r>
            <a:r>
              <a:rPr lang="en-US" sz="1100" b="0" dirty="0" err="1"/>
              <a:t>vos</a:t>
            </a:r>
            <a:r>
              <a:rPr lang="en-US" sz="1100" b="0" dirty="0"/>
              <a:t> </a:t>
            </a:r>
            <a:r>
              <a:rPr lang="en-US" sz="1100" b="0" dirty="0" err="1"/>
              <a:t>employés</a:t>
            </a:r>
            <a:r>
              <a:rPr lang="en-US" sz="1100" b="0" dirty="0"/>
              <a:t> </a:t>
            </a:r>
            <a:r>
              <a:rPr lang="en-US" sz="1100" b="0" dirty="0" err="1"/>
              <a:t>sont</a:t>
            </a:r>
            <a:r>
              <a:rPr lang="en-US" sz="1100" b="0" dirty="0"/>
              <a:t> </a:t>
            </a:r>
            <a:r>
              <a:rPr lang="en-US" sz="1100" b="0" dirty="0" err="1"/>
              <a:t>suffisamment</a:t>
            </a:r>
            <a:r>
              <a:rPr lang="en-US" sz="1100" b="0" dirty="0"/>
              <a:t> </a:t>
            </a:r>
            <a:r>
              <a:rPr lang="en-US" sz="1100" b="0" dirty="0" err="1"/>
              <a:t>créatifs</a:t>
            </a:r>
            <a:r>
              <a:rPr lang="en-US" sz="1100" b="0" dirty="0"/>
              <a:t> ? </a:t>
            </a:r>
          </a:p>
          <a:p>
            <a:pPr algn="ctr" rtl="0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800" b="0" i="1" baseline="0" dirty="0"/>
          </a:p>
          <a:p>
            <a:pPr algn="ctr" rtl="0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600" b="0" i="1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(Population de </a:t>
            </a:r>
            <a:r>
              <a:rPr lang="en-US" sz="600" b="0" i="1" u="none" strike="noStrike" kern="120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référence</a:t>
            </a:r>
            <a:r>
              <a:rPr lang="en-US" sz="600" b="0" i="1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en-US" sz="600" b="0" i="1" u="none" strike="noStrike" kern="120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l'ensemble</a:t>
            </a:r>
            <a:r>
              <a:rPr lang="en-US" sz="600" b="0" i="1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US" sz="600" b="0" i="1" u="none" strike="noStrike" kern="120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entreprises</a:t>
            </a:r>
            <a:r>
              <a:rPr lang="en-US" sz="600" b="0" i="1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)</a:t>
            </a:r>
          </a:p>
        </c:rich>
      </c:tx>
      <c:layout>
        <c:manualLayout>
          <c:xMode val="edge"/>
          <c:yMode val="edge"/>
          <c:x val="0.10947199680947595"/>
          <c:y val="3.0521037715282386E-2"/>
        </c:manualLayout>
      </c:layout>
    </c:title>
    <c:plotArea>
      <c:layout>
        <c:manualLayout>
          <c:layoutTarget val="inner"/>
          <c:xMode val="edge"/>
          <c:yMode val="edge"/>
          <c:x val="2.9239766081871437E-2"/>
          <c:y val="0.41627621289606842"/>
          <c:w val="0.92064923354381067"/>
          <c:h val="0.57456014627385055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Créatif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0.48888888888889398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Créatif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0.48888888888889398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0"/>
                  <c:y val="-1.83276059564719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Créatif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2.2222222222222282E-2</c:v>
                </c:pt>
              </c:numCache>
            </c:numRef>
          </c:val>
        </c:ser>
        <c:dLbls>
          <c:showVal val="1"/>
        </c:dLbls>
        <c:gapWidth val="500"/>
        <c:overlap val="100"/>
        <c:axId val="90997120"/>
        <c:axId val="90998656"/>
      </c:barChart>
      <c:catAx>
        <c:axId val="90997120"/>
        <c:scaling>
          <c:orientation val="minMax"/>
        </c:scaling>
        <c:delete val="1"/>
        <c:axPos val="b"/>
        <c:majorTickMark val="none"/>
        <c:tickLblPos val="none"/>
        <c:crossAx val="90998656"/>
        <c:crosses val="autoZero"/>
        <c:auto val="1"/>
        <c:lblAlgn val="ctr"/>
        <c:lblOffset val="100"/>
      </c:catAx>
      <c:valAx>
        <c:axId val="90998656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tickLblPos val="none"/>
        <c:crossAx val="9099712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19500842498981588"/>
          <c:y val="0.31819559731458474"/>
          <c:w val="0.62174063992889927"/>
          <c:h val="7.8949561159871132E-2"/>
        </c:manualLayout>
      </c:layout>
      <c:txPr>
        <a:bodyPr/>
        <a:lstStyle/>
        <a:p>
          <a:pPr>
            <a:defRPr sz="800" b="1"/>
          </a:pPr>
          <a:endParaRPr lang="fr-FR"/>
        </a:p>
      </c:txPr>
    </c:legend>
    <c:plotVisOnly val="1"/>
  </c:chart>
  <c:spPr>
    <a:ln cmpd="sng">
      <a:solidFill>
        <a:schemeClr val="tx1">
          <a:alpha val="99000"/>
        </a:schemeClr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/>
            </a:pPr>
            <a:r>
              <a:rPr lang="en-US" sz="1100" b="1" dirty="0"/>
              <a:t>Question 4.1.1.02 : </a:t>
            </a:r>
            <a:r>
              <a:rPr lang="en-US" sz="1100" b="0" dirty="0" err="1"/>
              <a:t>Incitez-vous</a:t>
            </a:r>
            <a:r>
              <a:rPr lang="en-US" sz="1100" b="0" dirty="0"/>
              <a:t> </a:t>
            </a:r>
            <a:r>
              <a:rPr lang="en-US" sz="1100" b="0" dirty="0" err="1"/>
              <a:t>vos</a:t>
            </a:r>
            <a:r>
              <a:rPr lang="en-US" sz="1100" b="0" dirty="0"/>
              <a:t> </a:t>
            </a:r>
            <a:r>
              <a:rPr lang="en-US" sz="1100" b="0" dirty="0" err="1"/>
              <a:t>employés</a:t>
            </a:r>
            <a:r>
              <a:rPr lang="en-US" sz="1100" b="0" dirty="0"/>
              <a:t> à poser des questions </a:t>
            </a:r>
            <a:r>
              <a:rPr lang="en-US" sz="1100" b="0" dirty="0" err="1"/>
              <a:t>sur</a:t>
            </a:r>
            <a:r>
              <a:rPr lang="en-US" sz="1100" b="0" dirty="0"/>
              <a:t> </a:t>
            </a:r>
            <a:r>
              <a:rPr lang="en-US" sz="1100" b="0" dirty="0" err="1"/>
              <a:t>leur</a:t>
            </a:r>
            <a:r>
              <a:rPr lang="en-US" sz="1100" b="0" dirty="0"/>
              <a:t> </a:t>
            </a:r>
            <a:r>
              <a:rPr lang="en-US" sz="1100" b="0" dirty="0" err="1"/>
              <a:t>propre</a:t>
            </a:r>
            <a:r>
              <a:rPr lang="en-US" sz="1100" b="0" dirty="0"/>
              <a:t> travail ?</a:t>
            </a:r>
          </a:p>
          <a:p>
            <a:pPr>
              <a:defRPr sz="1000"/>
            </a:pPr>
            <a:endParaRPr lang="en-US" sz="400" b="0" i="1" baseline="0" dirty="0"/>
          </a:p>
          <a:p>
            <a:pPr>
              <a:defRPr sz="1000"/>
            </a:pPr>
            <a:r>
              <a:rPr lang="en-US" sz="600" b="0" i="1" baseline="0" dirty="0"/>
              <a:t>(Population de </a:t>
            </a:r>
            <a:r>
              <a:rPr lang="en-US" sz="600" b="0" i="1" baseline="0" dirty="0" err="1"/>
              <a:t>référence</a:t>
            </a:r>
            <a:r>
              <a:rPr lang="en-US" sz="600" b="0" i="1" baseline="0" dirty="0"/>
              <a:t> : </a:t>
            </a:r>
            <a:r>
              <a:rPr lang="en-US" sz="600" b="0" i="1" baseline="0" dirty="0" err="1"/>
              <a:t>l'ensemble</a:t>
            </a:r>
            <a:r>
              <a:rPr lang="en-US" sz="600" b="0" i="1" baseline="0" dirty="0"/>
              <a:t> des </a:t>
            </a:r>
            <a:r>
              <a:rPr lang="en-US" sz="600" b="0" i="1" baseline="0" dirty="0" err="1"/>
              <a:t>entreprises</a:t>
            </a:r>
            <a:r>
              <a:rPr lang="en-US" sz="600" b="0" i="1" baseline="0" dirty="0"/>
              <a:t>)</a:t>
            </a:r>
            <a:endParaRPr lang="en-US" sz="600" b="0" i="1" dirty="0"/>
          </a:p>
        </c:rich>
      </c:tx>
      <c:layout>
        <c:manualLayout>
          <c:xMode val="edge"/>
          <c:yMode val="edge"/>
          <c:x val="0.10947199680947595"/>
          <c:y val="3.0521037715282352E-2"/>
        </c:manualLayout>
      </c:layout>
    </c:title>
    <c:plotArea>
      <c:layout>
        <c:manualLayout>
          <c:layoutTarget val="inner"/>
          <c:xMode val="edge"/>
          <c:yMode val="edge"/>
          <c:x val="3.9675268473481483E-2"/>
          <c:y val="0.4254398537261494"/>
          <c:w val="0.92064923354381134"/>
          <c:h val="0.57456014627385055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Plutôt non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Poser des questions sur leur poste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0.14444444444444654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oui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Poser des questions sur leur poste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0.85555555555555562</c:v>
                </c:pt>
              </c:numCache>
            </c:numRef>
          </c:val>
        </c:ser>
        <c:dLbls>
          <c:showVal val="1"/>
        </c:dLbls>
        <c:gapWidth val="500"/>
        <c:overlap val="100"/>
        <c:axId val="90950656"/>
        <c:axId val="90960640"/>
      </c:barChart>
      <c:catAx>
        <c:axId val="90950656"/>
        <c:scaling>
          <c:orientation val="minMax"/>
        </c:scaling>
        <c:delete val="1"/>
        <c:axPos val="b"/>
        <c:majorTickMark val="none"/>
        <c:tickLblPos val="none"/>
        <c:crossAx val="90960640"/>
        <c:crosses val="autoZero"/>
        <c:auto val="1"/>
        <c:lblAlgn val="ctr"/>
        <c:lblOffset val="100"/>
      </c:catAx>
      <c:valAx>
        <c:axId val="9096064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tickLblPos val="none"/>
        <c:crossAx val="9095065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16353321853127456"/>
          <c:y val="0.37022434015268202"/>
          <c:w val="0.60238584601710965"/>
          <c:h val="7.8949561159871132E-2"/>
        </c:manualLayout>
      </c:layout>
      <c:txPr>
        <a:bodyPr/>
        <a:lstStyle/>
        <a:p>
          <a:pPr>
            <a:defRPr sz="800" b="1"/>
          </a:pPr>
          <a:endParaRPr lang="fr-FR"/>
        </a:p>
      </c:txPr>
    </c:legend>
    <c:plotVisOnly val="1"/>
  </c:chart>
  <c:spPr>
    <a:ln>
      <a:solidFill>
        <a:schemeClr val="tx1">
          <a:alpha val="99000"/>
        </a:schemeClr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/>
            </a:pPr>
            <a:r>
              <a:rPr lang="en-US" sz="1100" b="1" dirty="0"/>
              <a:t>Question 4.1.1.03 : </a:t>
            </a:r>
            <a:r>
              <a:rPr lang="en-US" sz="1100" b="0" dirty="0" err="1"/>
              <a:t>Incitez-vous</a:t>
            </a:r>
            <a:r>
              <a:rPr lang="en-US" sz="1100" b="0" dirty="0"/>
              <a:t> </a:t>
            </a:r>
            <a:r>
              <a:rPr lang="en-US" sz="1100" b="0" dirty="0" err="1"/>
              <a:t>vos</a:t>
            </a:r>
            <a:r>
              <a:rPr lang="en-US" sz="1100" b="0" dirty="0"/>
              <a:t> </a:t>
            </a:r>
            <a:r>
              <a:rPr lang="en-US" sz="1100" b="0" dirty="0" err="1"/>
              <a:t>employés</a:t>
            </a:r>
            <a:r>
              <a:rPr lang="en-US" sz="1100" b="0" dirty="0"/>
              <a:t> à poser des questions </a:t>
            </a:r>
            <a:r>
              <a:rPr lang="en-US" sz="1100" b="0" dirty="0" err="1"/>
              <a:t>sur</a:t>
            </a:r>
            <a:r>
              <a:rPr lang="en-US" sz="1100" b="0" dirty="0"/>
              <a:t> tout et tout le temps ?</a:t>
            </a:r>
          </a:p>
          <a:p>
            <a:pPr>
              <a:defRPr sz="1000"/>
            </a:pPr>
            <a:endParaRPr lang="en-US" sz="400" b="0" i="1" baseline="0" dirty="0"/>
          </a:p>
          <a:p>
            <a:pPr>
              <a:defRPr sz="1000"/>
            </a:pPr>
            <a:r>
              <a:rPr lang="en-US" sz="600" b="0" i="1" baseline="0" dirty="0"/>
              <a:t>(Population de </a:t>
            </a:r>
            <a:r>
              <a:rPr lang="en-US" sz="600" b="0" i="1" baseline="0" dirty="0" err="1"/>
              <a:t>référence</a:t>
            </a:r>
            <a:r>
              <a:rPr lang="en-US" sz="600" b="0" i="1" baseline="0" dirty="0"/>
              <a:t> : </a:t>
            </a:r>
            <a:r>
              <a:rPr lang="en-US" sz="600" b="0" i="1" baseline="0" dirty="0" err="1"/>
              <a:t>l'ensemble</a:t>
            </a:r>
            <a:r>
              <a:rPr lang="en-US" sz="600" b="0" i="1" baseline="0" dirty="0"/>
              <a:t> des </a:t>
            </a:r>
            <a:r>
              <a:rPr lang="en-US" sz="600" b="0" i="1" baseline="0" dirty="0" err="1"/>
              <a:t>entreprises</a:t>
            </a:r>
            <a:r>
              <a:rPr lang="en-US" sz="600" b="0" i="1" baseline="0" dirty="0"/>
              <a:t>)</a:t>
            </a:r>
            <a:endParaRPr lang="en-US" sz="600" b="0" i="1" dirty="0"/>
          </a:p>
        </c:rich>
      </c:tx>
      <c:layout>
        <c:manualLayout>
          <c:xMode val="edge"/>
          <c:yMode val="edge"/>
          <c:x val="0.10947199680947595"/>
          <c:y val="3.0521037715282352E-2"/>
        </c:manualLayout>
      </c:layout>
    </c:title>
    <c:plotArea>
      <c:layout>
        <c:manualLayout>
          <c:layoutTarget val="inner"/>
          <c:xMode val="edge"/>
          <c:yMode val="edge"/>
          <c:x val="3.9675268473481497E-2"/>
          <c:y val="0.4254398537261494"/>
          <c:w val="0.92064923354381201"/>
          <c:h val="0.57456014627385055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Plutôt non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Poser des questions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0.22222222222222221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oui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Poser des questions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0.77777777777778179</c:v>
                </c:pt>
              </c:numCache>
            </c:numRef>
          </c:val>
        </c:ser>
        <c:dLbls>
          <c:showVal val="1"/>
        </c:dLbls>
        <c:gapWidth val="500"/>
        <c:overlap val="100"/>
        <c:axId val="91125632"/>
        <c:axId val="91127168"/>
      </c:barChart>
      <c:catAx>
        <c:axId val="91125632"/>
        <c:scaling>
          <c:orientation val="minMax"/>
        </c:scaling>
        <c:delete val="1"/>
        <c:axPos val="b"/>
        <c:majorTickMark val="none"/>
        <c:tickLblPos val="none"/>
        <c:crossAx val="91127168"/>
        <c:crosses val="autoZero"/>
        <c:auto val="1"/>
        <c:lblAlgn val="ctr"/>
        <c:lblOffset val="100"/>
      </c:catAx>
      <c:valAx>
        <c:axId val="91127168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tickLblPos val="none"/>
        <c:crossAx val="91125632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1694121949413033"/>
          <c:y val="0.35808153669200182"/>
          <c:w val="0.60238584601710965"/>
          <c:h val="8.1271607076337696E-2"/>
        </c:manualLayout>
      </c:layout>
      <c:txPr>
        <a:bodyPr/>
        <a:lstStyle/>
        <a:p>
          <a:pPr>
            <a:defRPr sz="800" b="1"/>
          </a:pPr>
          <a:endParaRPr lang="fr-FR"/>
        </a:p>
      </c:txPr>
    </c:legend>
    <c:plotVisOnly val="1"/>
  </c:chart>
  <c:spPr>
    <a:ln>
      <a:solidFill>
        <a:prstClr val="black">
          <a:alpha val="99000"/>
        </a:prstClr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/>
            </a:pPr>
            <a:r>
              <a:rPr lang="en-US" sz="1100" b="1" dirty="0"/>
              <a:t>Question 4.1.1.04 : </a:t>
            </a:r>
            <a:r>
              <a:rPr lang="en-US" sz="1100" b="0" dirty="0" err="1"/>
              <a:t>Stimulez-vous</a:t>
            </a:r>
            <a:r>
              <a:rPr lang="en-US" sz="1100" b="0" dirty="0"/>
              <a:t> la </a:t>
            </a:r>
            <a:r>
              <a:rPr lang="en-US" sz="1100" b="0" dirty="0" err="1"/>
              <a:t>créativité</a:t>
            </a:r>
            <a:r>
              <a:rPr lang="en-US" sz="1100" b="0" dirty="0"/>
              <a:t> de </a:t>
            </a:r>
            <a:r>
              <a:rPr lang="en-US" sz="1100" b="0" dirty="0" err="1"/>
              <a:t>vos</a:t>
            </a:r>
            <a:r>
              <a:rPr lang="en-US" sz="1100" b="0" dirty="0"/>
              <a:t> </a:t>
            </a:r>
            <a:r>
              <a:rPr lang="en-US" sz="1100" b="0" dirty="0" err="1"/>
              <a:t>équipes</a:t>
            </a:r>
            <a:r>
              <a:rPr lang="en-US" sz="1100" b="0" dirty="0"/>
              <a:t> ?</a:t>
            </a:r>
          </a:p>
          <a:p>
            <a:pPr>
              <a:defRPr sz="1000"/>
            </a:pPr>
            <a:endParaRPr lang="en-US" sz="600" b="0" i="1" baseline="0" dirty="0"/>
          </a:p>
          <a:p>
            <a:pPr>
              <a:defRPr sz="1000"/>
            </a:pPr>
            <a:r>
              <a:rPr lang="en-US" sz="600" b="0" i="1" baseline="0" dirty="0"/>
              <a:t>(Population de </a:t>
            </a:r>
            <a:r>
              <a:rPr lang="en-US" sz="600" b="0" i="1" baseline="0" dirty="0" err="1"/>
              <a:t>référence</a:t>
            </a:r>
            <a:r>
              <a:rPr lang="en-US" sz="600" b="0" i="1" baseline="0" dirty="0"/>
              <a:t> : </a:t>
            </a:r>
            <a:r>
              <a:rPr lang="en-US" sz="600" b="0" i="1" baseline="0" dirty="0" err="1"/>
              <a:t>l'ensemble</a:t>
            </a:r>
            <a:r>
              <a:rPr lang="en-US" sz="600" b="0" i="1" baseline="0" dirty="0"/>
              <a:t> des </a:t>
            </a:r>
            <a:r>
              <a:rPr lang="en-US" sz="600" b="0" i="1" baseline="0" dirty="0" err="1"/>
              <a:t>entreprises</a:t>
            </a:r>
            <a:r>
              <a:rPr lang="en-US" sz="600" b="0" i="1" baseline="0" dirty="0"/>
              <a:t>)</a:t>
            </a:r>
            <a:endParaRPr lang="en-US" sz="600" b="0" i="1" dirty="0"/>
          </a:p>
        </c:rich>
      </c:tx>
      <c:layout>
        <c:manualLayout>
          <c:xMode val="edge"/>
          <c:yMode val="edge"/>
          <c:x val="9.8093491404181027E-2"/>
          <c:y val="3.0520856095991981E-2"/>
        </c:manualLayout>
      </c:layout>
    </c:title>
    <c:plotArea>
      <c:layout>
        <c:manualLayout>
          <c:layoutTarget val="inner"/>
          <c:xMode val="edge"/>
          <c:yMode val="edge"/>
          <c:x val="3.9675268473481518E-2"/>
          <c:y val="0.4254398537261494"/>
          <c:w val="0.92064923354381267"/>
          <c:h val="0.57456014627385055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Stimuler la créativité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0.36666666666666936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Stimuler la créativité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0.63333333333333364</c:v>
                </c:pt>
              </c:numCache>
            </c:numRef>
          </c:val>
        </c:ser>
        <c:dLbls>
          <c:showVal val="1"/>
        </c:dLbls>
        <c:gapWidth val="500"/>
        <c:overlap val="100"/>
        <c:axId val="91284224"/>
        <c:axId val="91285760"/>
      </c:barChart>
      <c:catAx>
        <c:axId val="91284224"/>
        <c:scaling>
          <c:orientation val="minMax"/>
        </c:scaling>
        <c:delete val="1"/>
        <c:axPos val="b"/>
        <c:majorTickMark val="none"/>
        <c:tickLblPos val="none"/>
        <c:crossAx val="91285760"/>
        <c:crosses val="autoZero"/>
        <c:auto val="1"/>
        <c:lblAlgn val="ctr"/>
        <c:lblOffset val="100"/>
      </c:catAx>
      <c:valAx>
        <c:axId val="9128576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tickLblPos val="none"/>
        <c:crossAx val="91284224"/>
        <c:crosses val="autoZero"/>
        <c:crossBetween val="between"/>
        <c:majorUnit val="0.2"/>
      </c:valAx>
    </c:plotArea>
    <c:legend>
      <c:legendPos val="t"/>
      <c:layout/>
      <c:txPr>
        <a:bodyPr/>
        <a:lstStyle/>
        <a:p>
          <a:pPr>
            <a:defRPr sz="800" b="1"/>
          </a:pPr>
          <a:endParaRPr lang="fr-FR"/>
        </a:p>
      </c:txPr>
    </c:legend>
    <c:plotVisOnly val="1"/>
  </c:chart>
  <c:spPr>
    <a:noFill/>
    <a:ln>
      <a:solidFill>
        <a:prstClr val="black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 b="1"/>
            </a:pPr>
            <a:r>
              <a:rPr lang="en-US" sz="1400" b="1" dirty="0"/>
              <a:t>Les </a:t>
            </a:r>
            <a:r>
              <a:rPr lang="en-US" sz="1400" b="1" dirty="0" err="1"/>
              <a:t>méthodes</a:t>
            </a:r>
            <a:r>
              <a:rPr lang="en-US" sz="1400" b="1" dirty="0"/>
              <a:t> pour </a:t>
            </a:r>
            <a:r>
              <a:rPr lang="en-US" sz="1400" b="1" dirty="0" err="1"/>
              <a:t>stimuler</a:t>
            </a:r>
            <a:r>
              <a:rPr lang="en-US" sz="1400" b="1" dirty="0"/>
              <a:t> la </a:t>
            </a:r>
            <a:r>
              <a:rPr lang="en-US" sz="1400" b="1" dirty="0" err="1"/>
              <a:t>créativité</a:t>
            </a:r>
            <a:endParaRPr lang="en-US" sz="1400" b="1" dirty="0"/>
          </a:p>
          <a:p>
            <a:pPr>
              <a:defRPr sz="1000" b="1"/>
            </a:pPr>
            <a:endParaRPr lang="en-US" sz="1200" b="1" dirty="0"/>
          </a:p>
          <a:p>
            <a:pPr>
              <a:defRPr sz="1000" b="1"/>
            </a:pPr>
            <a:r>
              <a:rPr lang="en-US" sz="1200" b="1" dirty="0"/>
              <a:t>Question 4.1.1.05 </a:t>
            </a:r>
            <a:r>
              <a:rPr lang="en-US" sz="1200" b="1" baseline="0" dirty="0"/>
              <a:t> </a:t>
            </a:r>
            <a:r>
              <a:rPr lang="en-US" sz="1200" b="0" i="1" baseline="0" dirty="0"/>
              <a:t>C</a:t>
            </a:r>
            <a:r>
              <a:rPr lang="en-US" sz="1200" b="0" i="1" dirty="0"/>
              <a:t>omment le </a:t>
            </a:r>
            <a:r>
              <a:rPr lang="en-US" sz="1200" b="0" i="1" dirty="0" err="1"/>
              <a:t>faites-vous</a:t>
            </a:r>
            <a:r>
              <a:rPr lang="en-US" sz="1200" b="0" i="1" dirty="0"/>
              <a:t> ?</a:t>
            </a:r>
          </a:p>
          <a:p>
            <a:pPr>
              <a:defRPr sz="1000" b="1"/>
            </a:pPr>
            <a:endParaRPr lang="en-US" sz="1000" b="0" i="1" dirty="0"/>
          </a:p>
          <a:p>
            <a:pPr>
              <a:defRPr sz="1000" b="1"/>
            </a:pPr>
            <a:r>
              <a:rPr lang="en-US" sz="1000" b="0" i="1" dirty="0"/>
              <a:t>(Population de </a:t>
            </a:r>
            <a:r>
              <a:rPr lang="en-US" sz="1000" b="0" i="1" dirty="0" err="1"/>
              <a:t>référence</a:t>
            </a:r>
            <a:r>
              <a:rPr lang="en-US" sz="1000" b="0" i="1" dirty="0"/>
              <a:t> : les</a:t>
            </a:r>
            <a:r>
              <a:rPr lang="en-US" sz="1000" b="0" i="1" baseline="0" dirty="0"/>
              <a:t> </a:t>
            </a:r>
            <a:r>
              <a:rPr lang="en-US" sz="1000" b="0" i="1" baseline="0" dirty="0" err="1"/>
              <a:t>entreprises</a:t>
            </a:r>
            <a:r>
              <a:rPr lang="en-US" sz="1000" b="0" i="1" baseline="0" dirty="0"/>
              <a:t> qui  </a:t>
            </a:r>
            <a:r>
              <a:rPr lang="en-US" sz="1000" b="0" i="1" baseline="0" dirty="0" err="1"/>
              <a:t>stimulent</a:t>
            </a:r>
            <a:r>
              <a:rPr lang="en-US" sz="1000" b="0" i="1" baseline="0" dirty="0"/>
              <a:t> la </a:t>
            </a:r>
            <a:r>
              <a:rPr lang="en-US" sz="1000" b="0" i="1" baseline="0" dirty="0" err="1"/>
              <a:t>créativité</a:t>
            </a:r>
            <a:r>
              <a:rPr lang="en-US" sz="1000" b="0" i="1" baseline="0" dirty="0"/>
              <a:t> de </a:t>
            </a:r>
            <a:r>
              <a:rPr lang="en-US" sz="1000" b="0" i="1" baseline="0" dirty="0" err="1"/>
              <a:t>leurs</a:t>
            </a:r>
            <a:r>
              <a:rPr lang="en-US" sz="1000" b="0" i="1" baseline="0" dirty="0"/>
              <a:t> </a:t>
            </a:r>
            <a:r>
              <a:rPr lang="en-US" sz="1000" b="0" i="1" baseline="0" dirty="0" err="1"/>
              <a:t>équipes</a:t>
            </a:r>
            <a:r>
              <a:rPr lang="en-US" sz="1000" b="0" i="1" baseline="0" dirty="0"/>
              <a:t>)</a:t>
            </a:r>
            <a:endParaRPr lang="en-US" sz="1000" b="0" i="1" dirty="0"/>
          </a:p>
        </c:rich>
      </c:tx>
      <c:layout/>
    </c:title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Stimulation de la créativité</c:v>
                </c:pt>
              </c:strCache>
            </c:strRef>
          </c:tx>
          <c:dPt>
            <c:idx val="0"/>
            <c:spPr>
              <a:solidFill>
                <a:srgbClr val="99FF99"/>
              </a:solidFill>
            </c:spPr>
          </c:dPt>
          <c:dPt>
            <c:idx val="1"/>
            <c:spPr>
              <a:solidFill>
                <a:srgbClr val="FF00FF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7030A0"/>
              </a:solidFill>
            </c:spPr>
          </c:dPt>
          <c:dPt>
            <c:idx val="7"/>
            <c:spPr>
              <a:solidFill>
                <a:srgbClr val="92D050"/>
              </a:solidFill>
            </c:spPr>
          </c:dPt>
          <c:dPt>
            <c:idx val="8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2.4429367950627806E-2"/>
                  <c:y val="-1.017515147889550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fr-FR"/>
                </a:p>
              </c:txPr>
              <c:dLblPos val="outEnd"/>
              <c:showVal val="1"/>
            </c:dLbl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Val val="1"/>
          </c:dLbls>
          <c:cat>
            <c:strRef>
              <c:f>Feuil1!$A$2:$A$10</c:f>
              <c:strCache>
                <c:ptCount val="9"/>
                <c:pt idx="0">
                  <c:v>Ne sait pas</c:v>
                </c:pt>
                <c:pt idx="1">
                  <c:v>Pas de méthode</c:v>
                </c:pt>
                <c:pt idx="2">
                  <c:v>Motivation du personnel</c:v>
                </c:pt>
                <c:pt idx="3">
                  <c:v>Cadre de travail</c:v>
                </c:pt>
                <c:pt idx="4">
                  <c:v>Incitation financière</c:v>
                </c:pt>
                <c:pt idx="5">
                  <c:v>Par des transpositions, des techniques projectives</c:v>
                </c:pt>
                <c:pt idx="6">
                  <c:v>Par des techniques de recherche d'idées</c:v>
                </c:pt>
                <c:pt idx="7">
                  <c:v>Par des méthodes de pensée ou façons d'aborder les problèmes</c:v>
                </c:pt>
                <c:pt idx="8">
                  <c:v>Utilisation de méthodes de management d'équipe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1.7543859649123011E-2</c:v>
                </c:pt>
                <c:pt idx="1">
                  <c:v>3.5087719298245612E-2</c:v>
                </c:pt>
                <c:pt idx="2">
                  <c:v>0.12280701754385964</c:v>
                </c:pt>
                <c:pt idx="3">
                  <c:v>0.10526315789473686</c:v>
                </c:pt>
                <c:pt idx="4">
                  <c:v>5.2631578947368432E-2</c:v>
                </c:pt>
                <c:pt idx="5">
                  <c:v>3.5087719298245612E-2</c:v>
                </c:pt>
                <c:pt idx="6">
                  <c:v>0.22807017543859637</c:v>
                </c:pt>
                <c:pt idx="7">
                  <c:v>0.2982456140350877</c:v>
                </c:pt>
                <c:pt idx="8">
                  <c:v>0.47368421052631576</c:v>
                </c:pt>
              </c:numCache>
            </c:numRef>
          </c:val>
        </c:ser>
        <c:dLbls>
          <c:showVal val="1"/>
        </c:dLbls>
        <c:gapWidth val="22"/>
        <c:axId val="91497216"/>
        <c:axId val="91491328"/>
      </c:barChart>
      <c:valAx>
        <c:axId val="91491328"/>
        <c:scaling>
          <c:orientation val="minMax"/>
        </c:scaling>
        <c:delete val="1"/>
        <c:axPos val="b"/>
        <c:numFmt formatCode="0%" sourceLinked="1"/>
        <c:tickLblPos val="none"/>
        <c:crossAx val="91497216"/>
        <c:crosses val="autoZero"/>
        <c:crossBetween val="between"/>
      </c:valAx>
      <c:catAx>
        <c:axId val="9149721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91491328"/>
        <c:crosses val="autoZero"/>
        <c:auto val="1"/>
        <c:lblAlgn val="ctr"/>
        <c:lblOffset val="100"/>
      </c:catAx>
    </c:plotArea>
    <c:plotVisOnly val="1"/>
  </c:chart>
  <c:spPr>
    <a:ln>
      <a:solidFill>
        <a:prstClr val="black">
          <a:alpha val="99000"/>
        </a:prstClr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000"/>
            </a:pPr>
            <a:r>
              <a:rPr lang="fr-FR" sz="1400" dirty="0"/>
              <a:t>l'incitation à chercher plusieurs solutions</a:t>
            </a:r>
          </a:p>
          <a:p>
            <a:pPr>
              <a:defRPr sz="1000"/>
            </a:pPr>
            <a:endParaRPr lang="fr-FR" sz="1200" dirty="0"/>
          </a:p>
          <a:p>
            <a:pPr>
              <a:defRPr sz="1000"/>
            </a:pPr>
            <a:r>
              <a:rPr lang="fr-FR" sz="1200" dirty="0"/>
              <a:t>Question 4.2.1.01</a:t>
            </a:r>
            <a:r>
              <a:rPr lang="fr-FR" sz="1200" baseline="0" dirty="0"/>
              <a:t> </a:t>
            </a:r>
            <a:r>
              <a:rPr lang="fr-FR" sz="1200" b="0" i="1" baseline="0" dirty="0"/>
              <a:t>Est-ce que vous i</a:t>
            </a:r>
            <a:r>
              <a:rPr lang="fr-FR" sz="1200" b="0" i="1" dirty="0"/>
              <a:t>ncitez vos équipes de conception à chercher plusieurs solutions </a:t>
            </a:r>
            <a:r>
              <a:rPr lang="fr-FR" sz="1200" b="0" i="1" dirty="0" smtClean="0"/>
              <a:t>pour </a:t>
            </a:r>
            <a:r>
              <a:rPr lang="fr-FR" sz="1200" b="0" i="1" dirty="0"/>
              <a:t>répondre aux besoins identifiés ?</a:t>
            </a:r>
          </a:p>
          <a:p>
            <a:pPr>
              <a:defRPr sz="1000"/>
            </a:pPr>
            <a:endParaRPr lang="fr-FR" sz="600" b="0" i="1" dirty="0"/>
          </a:p>
          <a:p>
            <a:pPr>
              <a:defRPr sz="1000"/>
            </a:pPr>
            <a:r>
              <a:rPr lang="fr-FR" sz="600" b="0" i="1" dirty="0"/>
              <a:t>(Population de référence : l'ensemble d'entreprises)</a:t>
            </a:r>
          </a:p>
        </c:rich>
      </c:tx>
      <c:layout>
        <c:manualLayout>
          <c:xMode val="edge"/>
          <c:yMode val="edge"/>
          <c:x val="0.11325940636225605"/>
          <c:y val="9.4332285930494128E-2"/>
        </c:manualLayout>
      </c:layout>
    </c:title>
    <c:plotArea>
      <c:layout>
        <c:manualLayout>
          <c:layoutTarget val="inner"/>
          <c:xMode val="edge"/>
          <c:yMode val="edge"/>
          <c:x val="1.4697441025071274E-2"/>
          <c:y val="0.26734922534812694"/>
          <c:w val="0.94610938290807289"/>
          <c:h val="0.510414199260878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Incitation à la recherche de solutions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1.8518518518518583E-2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Val val="1"/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Occasionnellemnt</c:v>
                </c:pt>
                <c:pt idx="2">
                  <c:v>Souvent</c:v>
                </c:pt>
                <c:pt idx="3">
                  <c:v>Systématiquement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0.12222222222222329</c:v>
                </c:pt>
                <c:pt idx="1">
                  <c:v>0.22222222222222221</c:v>
                </c:pt>
                <c:pt idx="2">
                  <c:v>0.30000000000000032</c:v>
                </c:pt>
                <c:pt idx="3">
                  <c:v>0.35555555555555557</c:v>
                </c:pt>
              </c:numCache>
            </c:numRef>
          </c:val>
        </c:ser>
        <c:dLbls>
          <c:showVal val="1"/>
        </c:dLbls>
        <c:overlap val="-25"/>
        <c:axId val="91662976"/>
        <c:axId val="91664768"/>
      </c:barChart>
      <c:catAx>
        <c:axId val="916629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91664768"/>
        <c:crosses val="autoZero"/>
        <c:auto val="1"/>
        <c:lblAlgn val="ctr"/>
        <c:lblOffset val="100"/>
      </c:catAx>
      <c:valAx>
        <c:axId val="91664768"/>
        <c:scaling>
          <c:orientation val="minMax"/>
          <c:max val="1"/>
        </c:scaling>
        <c:delete val="1"/>
        <c:axPos val="l"/>
        <c:numFmt formatCode="0%" sourceLinked="1"/>
        <c:majorTickMark val="none"/>
        <c:tickLblPos val="none"/>
        <c:crossAx val="91662976"/>
        <c:crosses val="autoZero"/>
        <c:crossBetween val="between"/>
        <c:majorUnit val="0.2"/>
      </c:valAx>
    </c:plotArea>
    <c:plotVisOnly val="1"/>
  </c:chart>
  <c:spPr>
    <a:ln>
      <a:solidFill>
        <a:schemeClr val="tx1"/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71" cy="46575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5996" y="0"/>
            <a:ext cx="2970471" cy="46575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7C253E-E665-436A-AC6C-3AE68FBCEA23}" type="datetimeFigureOut">
              <a:rPr lang="fr-FR"/>
              <a:pPr>
                <a:defRPr/>
              </a:pPr>
              <a:t>28/03/2011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201"/>
            <a:ext cx="2970471" cy="46575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5996" y="8829201"/>
            <a:ext cx="2970471" cy="46575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085DCC-4172-4E0B-A78A-02B4ACDE4A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71" cy="46575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5996" y="0"/>
            <a:ext cx="2970471" cy="46575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8B9E5E-F9F9-4BD2-88E8-EB8EBF14E21E}" type="datetimeFigureOut">
              <a:rPr lang="fr-FR"/>
              <a:pPr>
                <a:defRPr/>
              </a:pPr>
              <a:t>28/03/2011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495" y="4416764"/>
            <a:ext cx="5487013" cy="4183163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201"/>
            <a:ext cx="2970471" cy="46575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5996" y="8829201"/>
            <a:ext cx="2970471" cy="46575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12BDE8-4C71-47B7-B742-2410CECE88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4E511D-87A5-41C3-97DB-2DF56CC5082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C4A96-CD46-45FC-A813-E22FF9882F7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C4A96-CD46-45FC-A813-E22FF9882F7A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C4A96-CD46-45FC-A813-E22FF9882F7A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C4A96-CD46-45FC-A813-E22FF9882F7A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C4A96-CD46-45FC-A813-E22FF9882F7A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C4A96-CD46-45FC-A813-E22FF9882F7A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C4A96-CD46-45FC-A813-E22FF9882F7A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2C03B7-C298-43F9-890F-426644E88707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29B6F4-51FB-40D9-9227-820B7CFC2FEC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FFE1B4-7AA5-4D86-B809-17D8DA4F1077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5D242-BA88-4166-936D-4B2E59FF2CE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2C03B7-C298-43F9-890F-426644E88707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2C03B7-C298-43F9-890F-426644E88707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2C03B7-C298-43F9-890F-426644E88707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2C03B7-C298-43F9-890F-426644E88707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76116-86E1-46EA-8A4F-BEE159B7D918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BDF83-A177-46A4-8B9C-E549152A3E55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C4A96-CD46-45FC-A813-E22FF9882F7A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E9823-F18D-40E8-B6C9-38AABE9BA35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C4A96-CD46-45FC-A813-E22FF9882F7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EB0D93-34C1-49DC-A793-DDDBEF0CC27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EB0D93-34C1-49DC-A793-DDDBEF0CC27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2C03B7-C298-43F9-890F-426644E88707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C4A96-CD46-45FC-A813-E22FF9882F7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C4A96-CD46-45FC-A813-E22FF9882F7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14313" y="1071563"/>
            <a:ext cx="1928812" cy="1000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2597-8E18-4769-A07D-8B1DE7DECC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ABF4-9264-4D5D-BE84-002084122F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91C1-3931-4667-B2F2-3ECCFEDAF8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687EA-0129-4D8A-8AF0-4B7FA2A4E0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27EF4-C01C-4F67-B567-7375263685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2C7A-52D3-428A-8038-F8A06241CE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D78A7-D163-42D8-A385-7F272EC525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61F6-054A-4E0D-AECE-09D5309F35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47E2-EF05-4F20-A051-6FFA5BE4C1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E3FB-C82E-4A71-B7FC-BB9FFD7497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886C-2EE2-4B67-8F62-B6AC78A68D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33F6-677A-4524-A539-6A6A91051B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CE3F2-7C8E-4065-86D3-C4B554D532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C869-AA02-42B4-8EDF-D60704D8DB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DDEB-D0DF-43CF-B9A9-60C804CFA4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62D0E-EB2A-4AD5-8832-4AF66CD0AB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F74B-B7EF-4D7A-853D-9B5EFD1ED3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936C-83A1-4D7D-82C8-049174CBDF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931A-2284-430A-8A0D-677BDC144A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52A9-6B5A-4D44-939A-883EBAA607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 descr="frise2.t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786313"/>
            <a:ext cx="91440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571750" y="214313"/>
            <a:ext cx="6115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143125"/>
            <a:ext cx="8229600" cy="3143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00813" y="64214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15/06/09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28625" y="64214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00438" y="6421438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E975EC-C499-4F3F-94BF-2498A6268E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2" name="Image 8" descr="logotIdeisSansTexte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625" y="214313"/>
            <a:ext cx="15033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00CC66"/>
        </a:buClr>
        <a:buFont typeface="Arial" charset="0"/>
        <a:buChar char="►"/>
        <a:defRPr sz="12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lr>
          <a:srgbClr val="00CC66"/>
        </a:buClr>
        <a:buFont typeface="Calibri" pitchFamily="34" charset="0"/>
        <a:buChar char="•"/>
        <a:defRPr sz="12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lr>
          <a:srgbClr val="00CC66"/>
        </a:buClr>
        <a:buFont typeface="Arial" charset="0"/>
        <a:buChar char="□"/>
        <a:defRPr sz="12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lr>
          <a:srgbClr val="00CC66"/>
        </a:buClr>
        <a:buFont typeface="Arial" charset="0"/>
        <a:buChar char="○"/>
        <a:defRPr sz="12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Clr>
          <a:srgbClr val="00CC66"/>
        </a:buClr>
        <a:buFont typeface="Verdana" pitchFamily="34" charset="0"/>
        <a:buChar char="–"/>
        <a:defRPr sz="12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200"/>
        </a:spcBef>
        <a:buClr>
          <a:srgbClr val="00CC66"/>
        </a:buClr>
        <a:buFont typeface="Verdana" pitchFamily="34" charset="0"/>
        <a:buChar char="∙"/>
        <a:defRPr sz="12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15/06/09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reunion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F262C0-95A6-4B83-90A6-B30A1FCE8A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2786058"/>
            <a:ext cx="8715436" cy="1798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1800" dirty="0" smtClean="0"/>
              <a:t>Journée « Créativité et Innovation »</a:t>
            </a:r>
            <a:br>
              <a:rPr lang="fr-FR" sz="18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Académie de Caen Basse-Normandie</a:t>
            </a:r>
            <a:br>
              <a:rPr lang="fr-FR" sz="1600" dirty="0" smtClean="0"/>
            </a:br>
            <a:r>
              <a:rPr lang="fr-FR" sz="1600" dirty="0" smtClean="0"/>
              <a:t>Association Qualité Management Basse-Normandie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Evaluation de l’innovation dans les PMI de Basse-Normandie 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en-US" sz="1600" b="0" dirty="0" smtClean="0">
                <a:cs typeface="Arial" pitchFamily="34" charset="0"/>
              </a:rPr>
              <a:t>Comment </a:t>
            </a:r>
            <a:r>
              <a:rPr lang="en-US" sz="1600" b="0" dirty="0" err="1" smtClean="0">
                <a:cs typeface="Arial" pitchFamily="34" charset="0"/>
              </a:rPr>
              <a:t>mettre</a:t>
            </a:r>
            <a:r>
              <a:rPr lang="en-US" sz="1600" b="0" dirty="0" smtClean="0">
                <a:cs typeface="Arial" pitchFamily="34" charset="0"/>
              </a:rPr>
              <a:t> les </a:t>
            </a:r>
            <a:r>
              <a:rPr lang="en-US" sz="1600" b="0" dirty="0" err="1" smtClean="0">
                <a:cs typeface="Arial" pitchFamily="34" charset="0"/>
              </a:rPr>
              <a:t>entreprises</a:t>
            </a:r>
            <a:r>
              <a:rPr lang="en-US" sz="1600" b="0" dirty="0" smtClean="0">
                <a:cs typeface="Arial" pitchFamily="34" charset="0"/>
              </a:rPr>
              <a:t> au </a:t>
            </a:r>
            <a:r>
              <a:rPr lang="en-US" sz="1600" b="0" dirty="0" err="1" smtClean="0">
                <a:cs typeface="Arial" pitchFamily="34" charset="0"/>
              </a:rPr>
              <a:t>coeur</a:t>
            </a:r>
            <a:r>
              <a:rPr lang="en-US" sz="1600" b="0" dirty="0" smtClean="0">
                <a:cs typeface="Arial" pitchFamily="34" charset="0"/>
              </a:rPr>
              <a:t> des </a:t>
            </a:r>
            <a:r>
              <a:rPr lang="en-US" sz="1600" b="0" dirty="0" err="1" smtClean="0">
                <a:cs typeface="Arial" pitchFamily="34" charset="0"/>
              </a:rPr>
              <a:t>politiques</a:t>
            </a:r>
            <a:r>
              <a:rPr lang="en-US" sz="1600" b="0" dirty="0" smtClean="0">
                <a:cs typeface="Arial" pitchFamily="34" charset="0"/>
              </a:rPr>
              <a:t> </a:t>
            </a:r>
            <a:r>
              <a:rPr lang="en-US" sz="1600" b="0" dirty="0" err="1" smtClean="0">
                <a:cs typeface="Arial" pitchFamily="34" charset="0"/>
              </a:rPr>
              <a:t>d’innovation</a:t>
            </a:r>
            <a:r>
              <a:rPr lang="en-US" sz="1600" b="0" dirty="0" smtClean="0">
                <a:cs typeface="Arial" pitchFamily="34" charset="0"/>
              </a:rPr>
              <a:t>?</a:t>
            </a:r>
            <a:br>
              <a:rPr lang="en-US" sz="1600" b="0" dirty="0" smtClean="0">
                <a:cs typeface="Arial" pitchFamily="34" charset="0"/>
              </a:rPr>
            </a:br>
            <a:r>
              <a:rPr lang="en-US" sz="1600" dirty="0" smtClean="0">
                <a:cs typeface="Arial" pitchFamily="34" charset="0"/>
              </a:rPr>
              <a:t/>
            </a:r>
            <a:br>
              <a:rPr lang="en-US" sz="1600" dirty="0" smtClean="0">
                <a:cs typeface="Arial" pitchFamily="34" charset="0"/>
              </a:rPr>
            </a:b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1600" dirty="0" smtClean="0"/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fr-FR" b="1" dirty="0" smtClean="0">
                <a:solidFill>
                  <a:schemeClr val="tx1"/>
                </a:solidFill>
              </a:rPr>
              <a:t>Le 23 mars 2011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D3059-8B1C-419E-87FA-268E404C8437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8625" y="6421438"/>
            <a:ext cx="4071938" cy="365125"/>
          </a:xfrm>
        </p:spPr>
        <p:txBody>
          <a:bodyPr/>
          <a:lstStyle/>
          <a:p>
            <a:pPr>
              <a:defRPr/>
            </a:pPr>
            <a:r>
              <a:rPr lang="fr-FR" sz="1400" b="1" dirty="0" smtClean="0">
                <a:solidFill>
                  <a:schemeClr val="tx1"/>
                </a:solidFill>
              </a:rPr>
              <a:t>Lycée Jean ROSTAND</a:t>
            </a:r>
          </a:p>
        </p:txBody>
      </p:sp>
      <p:pic>
        <p:nvPicPr>
          <p:cNvPr id="12295" name="Image 10" descr="EU_jau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5927725"/>
            <a:ext cx="7858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Image 9" descr="drr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5929313"/>
            <a:ext cx="66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Image 8" descr="logo_conseil régiona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5956300"/>
            <a:ext cx="7143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3" descr="F:\logo_projet_IDEIS\logosmrsh_uni_cnrs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214313"/>
            <a:ext cx="17668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5" descr="F:\logo_projet_IDEIS\logos_univ_rég_UE\FEDER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13" y="6000750"/>
            <a:ext cx="7858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1214438" y="3912536"/>
            <a:ext cx="7286652" cy="1802480"/>
          </a:xfrm>
        </p:spPr>
        <p:txBody>
          <a:bodyPr wrap="square" numCol="1" compatLnSpc="1">
            <a:prstTxWarp prst="textNoShape">
              <a:avLst/>
            </a:prstTxWarp>
            <a:normAutofit fontScale="77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Olivier GAUSSENS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Professeur à l’Université de Caen Basse-Normandie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Chef projet IDEIS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Centre de Recherche en Economie et Management (CREM)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UMR CNRS 6211/MRSH UMS 843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Université de Caen Basse-Normandie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1400" b="0" i="1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2500306"/>
            <a:ext cx="8358188" cy="342902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857356" y="785794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  <a:cs typeface="Arial" pitchFamily="34" charset="0"/>
              </a:rPr>
              <a:t>Une base de connaissances sur l’innovation et l’entreprise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latin typeface="+mj-lt"/>
                <a:ea typeface="+mj-ea"/>
                <a:cs typeface="+mj-cs"/>
              </a:rPr>
              <a:t>L’innovation comme processus interactif</a:t>
            </a: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3799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86058"/>
            <a:ext cx="78962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571472" y="5643578"/>
            <a:ext cx="20056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Source </a:t>
            </a:r>
            <a:r>
              <a:rPr lang="fr-FR" sz="900" dirty="0" err="1" smtClean="0"/>
              <a:t>Gaussens</a:t>
            </a:r>
            <a:r>
              <a:rPr lang="fr-FR" sz="900" dirty="0" smtClean="0"/>
              <a:t>, </a:t>
            </a:r>
            <a:r>
              <a:rPr lang="fr-FR" sz="900" dirty="0" err="1" smtClean="0"/>
              <a:t>Herimalala</a:t>
            </a:r>
            <a:r>
              <a:rPr lang="fr-FR" sz="900" dirty="0" smtClean="0"/>
              <a:t> 2011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85812" y="4221088"/>
            <a:ext cx="8358188" cy="485776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 La créativité une activité à rendements d’échelle décroissants 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 Déterminant : la qualité des interactions entre créativité et conception/apprentissage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400" b="0" dirty="0" smtClean="0">
                <a:solidFill>
                  <a:schemeClr val="tx1"/>
                </a:solidFill>
              </a:rPr>
              <a:t>  créer des concepts neufs à partir de l’exploration de la valeur client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400" b="0" dirty="0" smtClean="0">
                <a:solidFill>
                  <a:schemeClr val="tx1"/>
                </a:solidFill>
              </a:rPr>
              <a:t>  parvenir à un maximum de solutions innovantes répondant aux besoins   fonctionnels du client (cahier des charges fonctionnel)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400" b="0" dirty="0" smtClean="0">
                <a:solidFill>
                  <a:schemeClr val="tx1"/>
                </a:solidFill>
              </a:rPr>
              <a:t>  en évitant de réinventer ce qui existe (« </a:t>
            </a:r>
            <a:r>
              <a:rPr lang="fr-FR" sz="1400" b="0" i="1" dirty="0" err="1" smtClean="0">
                <a:solidFill>
                  <a:schemeClr val="tx1"/>
                </a:solidFill>
              </a:rPr>
              <a:t>re</a:t>
            </a:r>
            <a:r>
              <a:rPr lang="fr-FR" sz="1400" b="0" i="1" dirty="0" smtClean="0">
                <a:solidFill>
                  <a:schemeClr val="tx1"/>
                </a:solidFill>
              </a:rPr>
              <a:t>-use</a:t>
            </a:r>
            <a:r>
              <a:rPr lang="fr-FR" sz="1400" b="0" dirty="0" smtClean="0">
                <a:solidFill>
                  <a:schemeClr val="tx1"/>
                </a:solidFill>
              </a:rPr>
              <a:t> ») ou de faire la même chose que la concurrence (veille)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400" b="0" dirty="0" smtClean="0">
                <a:solidFill>
                  <a:schemeClr val="tx1"/>
                </a:solidFill>
              </a:rPr>
              <a:t>  en adoptant la « </a:t>
            </a:r>
            <a:r>
              <a:rPr lang="fr-FR" sz="1400" b="0" i="1" dirty="0" err="1" smtClean="0">
                <a:solidFill>
                  <a:schemeClr val="tx1"/>
                </a:solidFill>
              </a:rPr>
              <a:t>serendip</a:t>
            </a:r>
            <a:r>
              <a:rPr lang="fr-FR" sz="1400" b="0" i="1" dirty="0" smtClean="0">
                <a:solidFill>
                  <a:schemeClr val="tx1"/>
                </a:solidFill>
              </a:rPr>
              <a:t> attitude</a:t>
            </a:r>
            <a:r>
              <a:rPr lang="fr-FR" sz="1400" b="0" dirty="0" smtClean="0">
                <a:solidFill>
                  <a:schemeClr val="tx1"/>
                </a:solidFill>
              </a:rPr>
              <a:t> »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400" b="0" dirty="0" smtClean="0">
                <a:solidFill>
                  <a:schemeClr val="tx1"/>
                </a:solidFill>
              </a:rPr>
              <a:t>  rôle de la capacité de filtrage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/>
                </a:solidFill>
              </a:rPr>
              <a:t> 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857356" y="785794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  <a:cs typeface="Arial" pitchFamily="34" charset="0"/>
              </a:rPr>
              <a:t>Une base de connaissances sur l’innovation et l’entreprise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/>
              <a:t>L’innovation est elle réductible à un management de la qualité ? </a:t>
            </a: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3799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ous-titre 2"/>
          <p:cNvSpPr>
            <a:spLocks noGrp="1"/>
          </p:cNvSpPr>
          <p:nvPr>
            <p:ph type="subTitle" idx="1"/>
          </p:nvPr>
        </p:nvSpPr>
        <p:spPr bwMode="auto">
          <a:xfrm>
            <a:off x="214282" y="2000240"/>
            <a:ext cx="8929718" cy="4379913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357188" indent="-357188" algn="l" eaLnBrk="1" hangingPunct="1">
              <a:lnSpc>
                <a:spcPct val="80000"/>
              </a:lnSpc>
              <a:tabLst>
                <a:tab pos="357188" algn="l"/>
              </a:tabLst>
            </a:pPr>
            <a:endParaRPr lang="fr-FR" sz="900" dirty="0" smtClean="0">
              <a:solidFill>
                <a:schemeClr val="tx1"/>
              </a:solidFill>
            </a:endParaRPr>
          </a:p>
          <a:p>
            <a:pPr marL="814388" lvl="1" indent="-357188" algn="l" eaLnBrk="1" hangingPunct="1">
              <a:lnSpc>
                <a:spcPct val="80000"/>
              </a:lnSpc>
              <a:tabLst>
                <a:tab pos="357188" algn="l"/>
              </a:tabLst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814388" lvl="1" indent="-357188" algn="l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dirty="0" smtClean="0">
                <a:solidFill>
                  <a:schemeClr val="tx1"/>
                </a:solidFill>
              </a:rPr>
              <a:t>La base de données à partir de l’enquête IDEIS </a:t>
            </a:r>
          </a:p>
          <a:p>
            <a:pPr marL="1271588" lvl="2" indent="-357188" algn="l" eaLnBrk="1" hangingPunct="1">
              <a:lnSpc>
                <a:spcPct val="80000"/>
              </a:lnSpc>
              <a:buFont typeface="Wingdings" pitchFamily="2" charset="2"/>
              <a:buChar char="§"/>
              <a:tabLst>
                <a:tab pos="357188" algn="l"/>
              </a:tabLst>
            </a:pPr>
            <a:endParaRPr lang="fr-FR" b="0" dirty="0" smtClean="0">
              <a:solidFill>
                <a:schemeClr val="tx1"/>
              </a:solidFill>
            </a:endParaRPr>
          </a:p>
          <a:p>
            <a:pPr marL="1271588" lvl="2" indent="-357188" algn="l" eaLnBrk="1" hangingPunct="1">
              <a:lnSpc>
                <a:spcPct val="80000"/>
              </a:lnSpc>
              <a:buFont typeface="Wingdings" pitchFamily="2" charset="2"/>
              <a:buChar char="§"/>
              <a:tabLst>
                <a:tab pos="357188" algn="l"/>
              </a:tabLst>
            </a:pPr>
            <a:r>
              <a:rPr lang="fr-FR" sz="1400" b="0" dirty="0" smtClean="0">
                <a:solidFill>
                  <a:schemeClr val="tx1"/>
                </a:solidFill>
              </a:rPr>
              <a:t>Un échantillon représentatif (tirage aléatoire stratifié) des 800 PMI de Basse-Normandie (10 à 250 employés)</a:t>
            </a:r>
          </a:p>
          <a:p>
            <a:pPr marL="1728788" lvl="3" indent="-357188" algn="l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1400" b="0" dirty="0" smtClean="0">
                <a:solidFill>
                  <a:schemeClr val="tx1"/>
                </a:solidFill>
              </a:rPr>
              <a:t>90  entreprises enquêtées en face à face (2009-2010) à partir d’un questionnaire</a:t>
            </a:r>
          </a:p>
          <a:p>
            <a:pPr marL="1728788" lvl="3" indent="-357188" algn="l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1400" b="0" dirty="0" smtClean="0">
                <a:solidFill>
                  <a:schemeClr val="tx1"/>
                </a:solidFill>
              </a:rPr>
              <a:t>des questions sur les stratégies et les processus de l’entreprise</a:t>
            </a:r>
          </a:p>
          <a:p>
            <a:pPr marL="1728788" lvl="3" indent="-357188" algn="l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1400" b="0" dirty="0" smtClean="0">
                <a:solidFill>
                  <a:schemeClr val="tx1"/>
                </a:solidFill>
              </a:rPr>
              <a:t>clarifier le business model à travers les objectifs et les activités de l’entreprise</a:t>
            </a:r>
          </a:p>
          <a:p>
            <a:pPr marL="1271588" lvl="2" indent="-357188" algn="l" eaLnBrk="1" hangingPunct="1">
              <a:lnSpc>
                <a:spcPct val="80000"/>
              </a:lnSpc>
              <a:tabLst>
                <a:tab pos="357188" algn="l"/>
              </a:tabLst>
            </a:pPr>
            <a:endParaRPr lang="fr-FR" dirty="0" smtClean="0">
              <a:solidFill>
                <a:schemeClr val="tx1"/>
              </a:solidFill>
            </a:endParaRPr>
          </a:p>
          <a:p>
            <a:pPr marL="1728788" lvl="3" indent="-357188" algn="l" eaLnBrk="1" hangingPunct="1">
              <a:lnSpc>
                <a:spcPct val="80000"/>
              </a:lnSpc>
              <a:tabLst>
                <a:tab pos="357188" algn="l"/>
              </a:tabLst>
            </a:pPr>
            <a:endParaRPr lang="fr-FR" dirty="0" smtClean="0">
              <a:solidFill>
                <a:schemeClr val="tx1"/>
              </a:solidFill>
            </a:endParaRPr>
          </a:p>
          <a:p>
            <a:pPr marL="1271588" lvl="2" indent="-357188" algn="l" eaLnBrk="1" hangingPunct="1">
              <a:lnSpc>
                <a:spcPct val="80000"/>
              </a:lnSpc>
              <a:buFont typeface="Wingdings" pitchFamily="2" charset="2"/>
              <a:buNone/>
              <a:tabLst>
                <a:tab pos="357188" algn="l"/>
              </a:tabLst>
            </a:pPr>
            <a:endParaRPr lang="fr-FR" sz="900" b="0" dirty="0" smtClean="0">
              <a:solidFill>
                <a:schemeClr val="tx1"/>
              </a:solidFill>
            </a:endParaRPr>
          </a:p>
          <a:p>
            <a:pPr marL="357188" indent="-357188" eaLnBrk="1" hangingPunct="1">
              <a:lnSpc>
                <a:spcPct val="80000"/>
              </a:lnSpc>
              <a:tabLst>
                <a:tab pos="357188" algn="l"/>
              </a:tabLst>
            </a:pPr>
            <a:endParaRPr lang="fr-FR" sz="200" dirty="0" smtClean="0">
              <a:solidFill>
                <a:srgbClr val="898989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92875"/>
            <a:ext cx="1062037" cy="365125"/>
          </a:xfrm>
        </p:spPr>
        <p:txBody>
          <a:bodyPr/>
          <a:lstStyle/>
          <a:p>
            <a:pPr>
              <a:defRPr/>
            </a:pPr>
            <a:fld id="{7870A933-664A-463C-A76B-DFBD9766328C}" type="slidenum">
              <a:rPr lang="fr-FR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1928813" y="214313"/>
            <a:ext cx="7215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latin typeface="Verdana" pitchFamily="34" charset="0"/>
              </a:rPr>
              <a:t>L’évaluation </a:t>
            </a:r>
            <a:r>
              <a:rPr lang="fr-FR" sz="2400" b="1" dirty="0">
                <a:latin typeface="Verdana" pitchFamily="34" charset="0"/>
              </a:rPr>
              <a:t>de l’innovation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 smtClean="0">
                <a:latin typeface="Verdana" pitchFamily="34" charset="0"/>
              </a:rPr>
              <a:t>Une </a:t>
            </a:r>
            <a:r>
              <a:rPr lang="fr-FR" sz="2200" dirty="0">
                <a:latin typeface="Verdana" pitchFamily="34" charset="0"/>
              </a:rPr>
              <a:t>base </a:t>
            </a:r>
            <a:r>
              <a:rPr lang="fr-FR" sz="2200" dirty="0" smtClean="0">
                <a:latin typeface="Verdana" pitchFamily="34" charset="0"/>
              </a:rPr>
              <a:t>de </a:t>
            </a:r>
            <a:r>
              <a:rPr lang="fr-FR" sz="2200" dirty="0">
                <a:latin typeface="Verdana" pitchFamily="34" charset="0"/>
              </a:rPr>
              <a:t>connaissances </a:t>
            </a:r>
            <a:endParaRPr lang="fr-FR" sz="2200" dirty="0" smtClean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 smtClean="0">
                <a:latin typeface="Verdana" pitchFamily="34" charset="0"/>
              </a:rPr>
              <a:t>sur </a:t>
            </a:r>
            <a:r>
              <a:rPr lang="fr-FR" sz="2200" dirty="0">
                <a:latin typeface="Verdana" pitchFamily="34" charset="0"/>
              </a:rPr>
              <a:t>l’innovation et </a:t>
            </a:r>
            <a:r>
              <a:rPr lang="fr-FR" sz="2200" dirty="0" smtClean="0">
                <a:latin typeface="Verdana" pitchFamily="34" charset="0"/>
              </a:rPr>
              <a:t>l’entreprise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 smtClean="0">
                <a:latin typeface="Verdana" pitchFamily="34" charset="0"/>
                <a:ea typeface="+mj-ea"/>
                <a:cs typeface="+mj-cs"/>
              </a:rPr>
              <a:t>Une première enquête</a:t>
            </a: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42938" y="2000250"/>
            <a:ext cx="8229600" cy="3786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914400" y="2143125"/>
            <a:ext cx="8229600" cy="3919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6393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ous-titre 2"/>
          <p:cNvSpPr>
            <a:spLocks noGrp="1"/>
          </p:cNvSpPr>
          <p:nvPr>
            <p:ph type="subTitle" idx="1"/>
          </p:nvPr>
        </p:nvSpPr>
        <p:spPr bwMode="auto">
          <a:xfrm>
            <a:off x="827584" y="2000275"/>
            <a:ext cx="7959725" cy="42370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57188" indent="-357188" algn="l" eaLnBrk="1" hangingPunct="1">
              <a:lnSpc>
                <a:spcPct val="80000"/>
              </a:lnSpc>
              <a:tabLst>
                <a:tab pos="357188" algn="l"/>
              </a:tabLst>
            </a:pPr>
            <a:endParaRPr lang="fr-FR" sz="900" dirty="0" smtClean="0">
              <a:solidFill>
                <a:schemeClr val="tx1"/>
              </a:solidFill>
            </a:endParaRPr>
          </a:p>
          <a:p>
            <a:pPr marL="814388" lvl="1" indent="-357188" algn="l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dirty="0" smtClean="0">
                <a:solidFill>
                  <a:schemeClr val="tx1"/>
                </a:solidFill>
              </a:rPr>
              <a:t>Deux types de questions:</a:t>
            </a:r>
          </a:p>
          <a:p>
            <a:pPr marL="1271588" lvl="2" indent="-357188" algn="l" eaLnBrk="1" hangingPunct="1">
              <a:lnSpc>
                <a:spcPct val="80000"/>
              </a:lnSpc>
              <a:buFont typeface="Wingdings" pitchFamily="2" charset="2"/>
              <a:buChar char="§"/>
              <a:tabLst>
                <a:tab pos="357188" algn="l"/>
              </a:tabLst>
            </a:pPr>
            <a:endParaRPr lang="fr-FR" sz="1400" b="0" dirty="0" smtClean="0">
              <a:solidFill>
                <a:schemeClr val="tx1"/>
              </a:solidFill>
            </a:endParaRPr>
          </a:p>
          <a:p>
            <a:pPr marL="1271588" lvl="2" indent="-357188" algn="l" eaLnBrk="1" hangingPunct="1"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1400" b="0" dirty="0" smtClean="0">
                <a:solidFill>
                  <a:schemeClr val="tx1"/>
                </a:solidFill>
              </a:rPr>
              <a:t>questions relatives à l’output d’innovation dans le sens du Manuel d’Oslo (innove ou pas, combien, quels types?)</a:t>
            </a:r>
          </a:p>
          <a:p>
            <a:pPr marL="1271588" lvl="2" indent="-357188" algn="l" eaLnBrk="1" hangingPunct="1">
              <a:lnSpc>
                <a:spcPct val="80000"/>
              </a:lnSpc>
              <a:tabLst>
                <a:tab pos="357188" algn="l"/>
              </a:tabLst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1271588" lvl="2" indent="-357188" algn="l" eaLnBrk="1" hangingPunct="1"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1400" b="0" dirty="0" smtClean="0">
                <a:solidFill>
                  <a:schemeClr val="tx1"/>
                </a:solidFill>
              </a:rPr>
              <a:t>questions relatives au processus d’innovation: évaluer les activités de conception, de connaissance, de créativité, d’apprentissage organisationnel</a:t>
            </a:r>
          </a:p>
          <a:p>
            <a:pPr marL="1728788" lvl="3" indent="-357188" algn="l" eaLnBrk="1" hangingPunct="1">
              <a:lnSpc>
                <a:spcPct val="80000"/>
              </a:lnSpc>
              <a:tabLst>
                <a:tab pos="357188" algn="l"/>
              </a:tabLst>
            </a:pPr>
            <a:endParaRPr lang="fr-FR" dirty="0" smtClean="0">
              <a:solidFill>
                <a:schemeClr val="tx1"/>
              </a:solidFill>
            </a:endParaRPr>
          </a:p>
          <a:p>
            <a:pPr marL="357188" indent="-357188" eaLnBrk="1" hangingPunct="1">
              <a:lnSpc>
                <a:spcPct val="80000"/>
              </a:lnSpc>
              <a:tabLst>
                <a:tab pos="357188" algn="l"/>
              </a:tabLst>
            </a:pPr>
            <a:endParaRPr lang="fr-FR" sz="200" dirty="0" smtClean="0">
              <a:solidFill>
                <a:srgbClr val="898989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92875"/>
            <a:ext cx="1062037" cy="365125"/>
          </a:xfrm>
        </p:spPr>
        <p:txBody>
          <a:bodyPr/>
          <a:lstStyle/>
          <a:p>
            <a:pPr>
              <a:defRPr/>
            </a:pPr>
            <a:fld id="{7870A933-664A-463C-A76B-DFBD9766328C}" type="slidenum">
              <a:rPr lang="fr-FR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1928813" y="214313"/>
            <a:ext cx="7215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latin typeface="Verdana" pitchFamily="34" charset="0"/>
              </a:rPr>
              <a:t>L’évaluation </a:t>
            </a:r>
            <a:r>
              <a:rPr lang="fr-FR" sz="2400" b="1" dirty="0">
                <a:latin typeface="Verdana" pitchFamily="34" charset="0"/>
              </a:rPr>
              <a:t>de l’innovation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 smtClean="0">
                <a:latin typeface="Verdana" pitchFamily="34" charset="0"/>
              </a:rPr>
              <a:t>Questions sur l’innovation</a:t>
            </a: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42938" y="2000250"/>
            <a:ext cx="8229600" cy="3786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914400" y="2143125"/>
            <a:ext cx="8229600" cy="3919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6393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184275" y="1785926"/>
            <a:ext cx="7959725" cy="12128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57188" indent="-357188" algn="l" eaLnBrk="1" hangingPunct="1">
              <a:lnSpc>
                <a:spcPct val="80000"/>
              </a:lnSpc>
              <a:tabLst>
                <a:tab pos="357188" algn="l"/>
              </a:tabLst>
            </a:pPr>
            <a:endParaRPr lang="fr-FR" sz="900" dirty="0" smtClean="0">
              <a:solidFill>
                <a:schemeClr val="tx1"/>
              </a:solidFill>
            </a:endParaRPr>
          </a:p>
          <a:p>
            <a:pPr marL="814388" lvl="1" indent="-357188" algn="l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dirty="0" smtClean="0">
                <a:solidFill>
                  <a:schemeClr val="tx1"/>
                </a:solidFill>
              </a:rPr>
              <a:t>Beaucoup de PMI innovent en B-N</a:t>
            </a:r>
          </a:p>
          <a:p>
            <a:pPr marL="1271588" lvl="2" indent="-357188" algn="l" eaLnBrk="1" hangingPunct="1">
              <a:lnSpc>
                <a:spcPct val="80000"/>
              </a:lnSpc>
              <a:buFont typeface="Wingdings" pitchFamily="2" charset="2"/>
              <a:buNone/>
              <a:tabLst>
                <a:tab pos="357188" algn="l"/>
              </a:tabLst>
            </a:pPr>
            <a:endParaRPr lang="fr-FR" sz="900" b="0" dirty="0" smtClean="0">
              <a:solidFill>
                <a:schemeClr val="tx1"/>
              </a:solidFill>
            </a:endParaRPr>
          </a:p>
          <a:p>
            <a:pPr marL="357188" indent="-357188" eaLnBrk="1" hangingPunct="1">
              <a:lnSpc>
                <a:spcPct val="80000"/>
              </a:lnSpc>
              <a:tabLst>
                <a:tab pos="357188" algn="l"/>
              </a:tabLst>
            </a:pPr>
            <a:endParaRPr lang="fr-FR" sz="200" dirty="0" smtClean="0">
              <a:solidFill>
                <a:srgbClr val="898989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92875"/>
            <a:ext cx="1062037" cy="365125"/>
          </a:xfrm>
        </p:spPr>
        <p:txBody>
          <a:bodyPr/>
          <a:lstStyle/>
          <a:p>
            <a:pPr>
              <a:defRPr/>
            </a:pPr>
            <a:fld id="{DB970C0A-E283-4D68-8CB8-DE4831B17E5F}" type="slidenum">
              <a:rPr lang="fr-FR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1928813" y="214313"/>
            <a:ext cx="7215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</a:rPr>
              <a:t>L’évaluation de l’innovation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</a:rPr>
              <a:t>dans les PMI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42910" y="1857364"/>
            <a:ext cx="8229600" cy="3786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914400" y="2143125"/>
            <a:ext cx="8229600" cy="3919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9465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714348" y="2500306"/>
          <a:ext cx="7900480" cy="34368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8354"/>
                <a:gridCol w="1440160"/>
                <a:gridCol w="1189736"/>
                <a:gridCol w="860488"/>
                <a:gridCol w="1241742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Type innovation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Basse-Normandie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(IDEIS 2009-2010)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Europe 27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(CIS 2008 INSEE)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France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(CIS 2008 INSEE)</a:t>
                      </a: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Allemagne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(CIS 2008 INSEE)</a:t>
                      </a: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6795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Innovation technologique (produits, procédés)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65%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34%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53%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09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Innovation non technologique (commercialisation, organisation)</a:t>
                      </a: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57%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41%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68%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ZoneTexte 18"/>
          <p:cNvSpPr txBox="1">
            <a:spLocks noChangeArrowheads="1"/>
          </p:cNvSpPr>
          <p:nvPr/>
        </p:nvSpPr>
        <p:spPr bwMode="auto">
          <a:xfrm>
            <a:off x="4429125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7" name="Titre 1"/>
          <p:cNvSpPr txBox="1">
            <a:spLocks/>
          </p:cNvSpPr>
          <p:nvPr/>
        </p:nvSpPr>
        <p:spPr bwMode="auto">
          <a:xfrm>
            <a:off x="1357313" y="357188"/>
            <a:ext cx="6686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latin typeface="Verdana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 bwMode="auto">
          <a:xfrm>
            <a:off x="2000250" y="214313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/>
            <a:r>
              <a:rPr lang="fr-FR" sz="2200" b="1" dirty="0" smtClean="0">
                <a:latin typeface="Verdana" pitchFamily="34" charset="0"/>
              </a:rPr>
              <a:t>Les différents types d’innovation </a:t>
            </a:r>
          </a:p>
          <a:p>
            <a:pPr algn="ctr"/>
            <a:r>
              <a:rPr lang="fr-FR" sz="2200" b="1" dirty="0" smtClean="0">
                <a:latin typeface="Verdana" pitchFamily="34" charset="0"/>
              </a:rPr>
              <a:t>dans les PMI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Graphique 8"/>
          <p:cNvGraphicFramePr/>
          <p:nvPr/>
        </p:nvGraphicFramePr>
        <p:xfrm>
          <a:off x="755576" y="1844825"/>
          <a:ext cx="799288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21438"/>
            <a:ext cx="1062037" cy="365125"/>
          </a:xfrm>
        </p:spPr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15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ZoneTexte 18"/>
          <p:cNvSpPr txBox="1">
            <a:spLocks noChangeArrowheads="1"/>
          </p:cNvSpPr>
          <p:nvPr/>
        </p:nvSpPr>
        <p:spPr bwMode="auto">
          <a:xfrm>
            <a:off x="4429125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7" name="Titre 1"/>
          <p:cNvSpPr txBox="1">
            <a:spLocks/>
          </p:cNvSpPr>
          <p:nvPr/>
        </p:nvSpPr>
        <p:spPr bwMode="auto">
          <a:xfrm>
            <a:off x="1357313" y="357188"/>
            <a:ext cx="6686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latin typeface="Verdana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 bwMode="auto">
          <a:xfrm>
            <a:off x="2000250" y="214313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2200" b="1" dirty="0" smtClean="0">
              <a:latin typeface="Verdana" pitchFamily="34" charset="0"/>
            </a:endParaRPr>
          </a:p>
          <a:p>
            <a:pPr algn="ctr"/>
            <a:r>
              <a:rPr lang="fr-FR" sz="2200" b="1" dirty="0" smtClean="0">
                <a:latin typeface="Verdana" pitchFamily="34" charset="0"/>
              </a:rPr>
              <a:t>Amélioration vs rupture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2843808" y="1700808"/>
          <a:ext cx="38884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21438"/>
            <a:ext cx="1062037" cy="365125"/>
          </a:xfrm>
        </p:spPr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16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ZoneTexte 18"/>
          <p:cNvSpPr txBox="1">
            <a:spLocks noChangeArrowheads="1"/>
          </p:cNvSpPr>
          <p:nvPr/>
        </p:nvSpPr>
        <p:spPr bwMode="auto">
          <a:xfrm>
            <a:off x="4429125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7" name="Titre 1"/>
          <p:cNvSpPr txBox="1">
            <a:spLocks/>
          </p:cNvSpPr>
          <p:nvPr/>
        </p:nvSpPr>
        <p:spPr bwMode="auto">
          <a:xfrm>
            <a:off x="1357313" y="357188"/>
            <a:ext cx="6686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latin typeface="Verdana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 bwMode="auto">
          <a:xfrm>
            <a:off x="2000250" y="214313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/>
            <a:r>
              <a:rPr lang="fr-FR" sz="2200" b="1" dirty="0" smtClean="0">
                <a:latin typeface="Verdana" pitchFamily="34" charset="0"/>
              </a:rPr>
              <a:t>Le pourquoi de l’innovation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276225" y="2028824"/>
          <a:ext cx="8591550" cy="305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5805264"/>
            <a:ext cx="13869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 smtClean="0"/>
              <a:t>Source: enquête IDEIS 2009- 2010</a:t>
            </a:r>
            <a:endParaRPr lang="fr-FR" sz="600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21438"/>
            <a:ext cx="1062037" cy="365125"/>
          </a:xfrm>
        </p:spPr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17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ZoneTexte 18"/>
          <p:cNvSpPr txBox="1">
            <a:spLocks noChangeArrowheads="1"/>
          </p:cNvSpPr>
          <p:nvPr/>
        </p:nvSpPr>
        <p:spPr bwMode="auto">
          <a:xfrm>
            <a:off x="4429125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7" name="Titre 1"/>
          <p:cNvSpPr txBox="1">
            <a:spLocks/>
          </p:cNvSpPr>
          <p:nvPr/>
        </p:nvSpPr>
        <p:spPr bwMode="auto">
          <a:xfrm>
            <a:off x="1357313" y="357188"/>
            <a:ext cx="6686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latin typeface="Verdana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 bwMode="auto">
          <a:xfrm>
            <a:off x="2000250" y="214313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/>
            <a:r>
              <a:rPr lang="fr-FR" sz="2200" b="1" dirty="0" smtClean="0">
                <a:latin typeface="Verdana" pitchFamily="34" charset="0"/>
              </a:rPr>
              <a:t>La créativité dans l’entreprise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6" name="Graphique 35"/>
          <p:cNvGraphicFramePr/>
          <p:nvPr/>
        </p:nvGraphicFramePr>
        <p:xfrm>
          <a:off x="2627784" y="1268760"/>
          <a:ext cx="21602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Graphique 38"/>
          <p:cNvGraphicFramePr/>
          <p:nvPr/>
        </p:nvGraphicFramePr>
        <p:xfrm>
          <a:off x="5292080" y="1268760"/>
          <a:ext cx="21602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Graphique 40"/>
          <p:cNvGraphicFramePr/>
          <p:nvPr/>
        </p:nvGraphicFramePr>
        <p:xfrm>
          <a:off x="5292080" y="4077072"/>
          <a:ext cx="21602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Graphique 41"/>
          <p:cNvGraphicFramePr/>
          <p:nvPr/>
        </p:nvGraphicFramePr>
        <p:xfrm>
          <a:off x="2627784" y="4086225"/>
          <a:ext cx="2232248" cy="243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1520" y="6340678"/>
            <a:ext cx="13869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 smtClean="0"/>
              <a:t>Source: enquête IDEIS 2009- 2010</a:t>
            </a:r>
            <a:endParaRPr lang="fr-FR" sz="600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21438"/>
            <a:ext cx="1062037" cy="365125"/>
          </a:xfrm>
        </p:spPr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18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  <p:bldGraphic spid="39" grpId="0">
        <p:bldAsOne/>
      </p:bldGraphic>
      <p:bldGraphic spid="41" grpId="0">
        <p:bldAsOne/>
      </p:bldGraphic>
      <p:bldGraphic spid="4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ZoneTexte 18"/>
          <p:cNvSpPr txBox="1">
            <a:spLocks noChangeArrowheads="1"/>
          </p:cNvSpPr>
          <p:nvPr/>
        </p:nvSpPr>
        <p:spPr bwMode="auto">
          <a:xfrm>
            <a:off x="4429125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7" name="Titre 1"/>
          <p:cNvSpPr txBox="1">
            <a:spLocks/>
          </p:cNvSpPr>
          <p:nvPr/>
        </p:nvSpPr>
        <p:spPr bwMode="auto">
          <a:xfrm>
            <a:off x="1357313" y="357188"/>
            <a:ext cx="6686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latin typeface="Verdana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 bwMode="auto">
          <a:xfrm>
            <a:off x="2000250" y="214313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/>
            <a:r>
              <a:rPr lang="fr-FR" sz="2200" b="1" dirty="0" smtClean="0">
                <a:latin typeface="Verdana" pitchFamily="34" charset="0"/>
              </a:rPr>
              <a:t>La créativité dans l’entreprise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Graphique 8"/>
          <p:cNvGraphicFramePr/>
          <p:nvPr/>
        </p:nvGraphicFramePr>
        <p:xfrm>
          <a:off x="166687" y="1700808"/>
          <a:ext cx="8810625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51520" y="5805264"/>
            <a:ext cx="13869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 smtClean="0"/>
              <a:t>Source: enquête IDEIS 2009- 2010</a:t>
            </a:r>
            <a:endParaRPr lang="fr-FR" sz="600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21438"/>
            <a:ext cx="1062037" cy="365125"/>
          </a:xfrm>
        </p:spPr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19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BB4EC-446A-4004-8865-C7F07F2212B4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14341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6"/>
          <p:cNvSpPr txBox="1">
            <a:spLocks/>
          </p:cNvSpPr>
          <p:nvPr/>
        </p:nvSpPr>
        <p:spPr bwMode="auto">
          <a:xfrm>
            <a:off x="2571750" y="214313"/>
            <a:ext cx="6115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 algn="ctr" eaLnBrk="0" hangingPunct="0">
              <a:buFontTx/>
              <a:buAutoNum type="romanUcPeriod"/>
              <a:defRPr/>
            </a:pPr>
            <a:endParaRPr lang="fr-FR" sz="2400" b="1" dirty="0">
              <a:latin typeface="Verdana" pitchFamily="34" charset="0"/>
              <a:ea typeface="+mj-ea"/>
              <a:cs typeface="+mj-cs"/>
            </a:endParaRPr>
          </a:p>
          <a:p>
            <a:pPr marL="514350" indent="-514350" algn="ctr" eaLnBrk="0" hangingPunct="0">
              <a:defRPr/>
            </a:pPr>
            <a:r>
              <a:rPr lang="fr-FR" sz="2400" b="1" dirty="0">
                <a:latin typeface="Verdana" pitchFamily="34" charset="0"/>
                <a:ea typeface="+mj-ea"/>
                <a:cs typeface="+mj-cs"/>
              </a:rPr>
              <a:t>Présentation du projet IDEIS</a:t>
            </a:r>
          </a:p>
          <a:p>
            <a:pPr marL="514350" indent="-514350" algn="ctr" eaLnBrk="0" hangingPunct="0">
              <a:defRPr/>
            </a:pPr>
            <a:endParaRPr lang="fr-FR" sz="2200" dirty="0">
              <a:latin typeface="Verdana" pitchFamily="34" charset="0"/>
            </a:endParaRPr>
          </a:p>
          <a:p>
            <a:pPr marL="514350" indent="-514350" algn="ctr" eaLnBrk="0" hangingPunct="0">
              <a:defRPr/>
            </a:pPr>
            <a:r>
              <a:rPr lang="fr-FR" sz="2200" dirty="0">
                <a:latin typeface="Verdana" pitchFamily="34" charset="0"/>
              </a:rPr>
              <a:t>Projet de recherche-action en SHS </a:t>
            </a:r>
            <a:r>
              <a:rPr lang="fr-FR" sz="2400" b="1" dirty="0">
                <a:latin typeface="Verdana" pitchFamily="34" charset="0"/>
                <a:ea typeface="+mj-ea"/>
                <a:cs typeface="+mj-cs"/>
              </a:rPr>
              <a:t/>
            </a:r>
            <a:br>
              <a:rPr lang="fr-FR" sz="2400" b="1" dirty="0">
                <a:latin typeface="Verdana" pitchFamily="34" charset="0"/>
                <a:ea typeface="+mj-ea"/>
                <a:cs typeface="+mj-cs"/>
              </a:rPr>
            </a:br>
            <a:endParaRPr lang="fr-FR" sz="2400" b="1" dirty="0"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00063" y="2071688"/>
            <a:ext cx="8229600" cy="37147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28600" indent="-228600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defRPr/>
            </a:pPr>
            <a:r>
              <a:rPr lang="fr-FR" sz="1400" b="1" dirty="0" smtClean="0">
                <a:latin typeface="Verdana" pitchFamily="34" charset="0"/>
                <a:cs typeface="+mn-cs"/>
              </a:rPr>
              <a:t>	</a:t>
            </a:r>
            <a:r>
              <a:rPr lang="fr-FR" sz="1400" dirty="0" smtClean="0">
                <a:latin typeface="Verdana" pitchFamily="34" charset="0"/>
                <a:cs typeface="+mn-cs"/>
              </a:rPr>
              <a:t>Projet universitaire orienté sur l’évaluation des capacités et des besoins des entreprises en matière d’innovation, sur la production de bilans et de diagnostics dans ce domaine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Verdana" pitchFamily="34" charset="0"/>
                <a:cs typeface="+mn-cs"/>
              </a:rPr>
              <a:t>Soutenu par l’État et le Conseil Régional de Basse-Normandie</a:t>
            </a:r>
            <a:r>
              <a:rPr lang="fr-FR" sz="1400" dirty="0" smtClean="0">
                <a:latin typeface="Verdana" pitchFamily="34" charset="0"/>
                <a:cs typeface="+mn-cs"/>
              </a:rPr>
              <a:t> dans le cadre du CPER Programme Recherche « Hommes, Mémoires et Développement » (2007-2013) 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Verdana" pitchFamily="34" charset="0"/>
                <a:cs typeface="+mn-cs"/>
              </a:rPr>
              <a:t>Inscrit dans le cadre du PO FEDER </a:t>
            </a:r>
            <a:r>
              <a:rPr lang="fr-FR" sz="1400" dirty="0" smtClean="0">
                <a:latin typeface="Verdana" pitchFamily="34" charset="0"/>
                <a:cs typeface="+mn-cs"/>
              </a:rPr>
              <a:t>de l’Union Européenne 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Verdana" pitchFamily="34" charset="0"/>
                <a:cs typeface="+mn-cs"/>
              </a:rPr>
              <a:t>Composantes, laboratoires et centre de ressources de l’UCBN </a:t>
            </a:r>
            <a:r>
              <a:rPr lang="fr-FR" sz="1400" dirty="0" smtClean="0">
                <a:latin typeface="Verdana" pitchFamily="34" charset="0"/>
                <a:cs typeface="+mn-cs"/>
              </a:rPr>
              <a:t>impliqués dans le projet: MRSH, CREM, LMNO, CERTIC, NIMEC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latin typeface="Verdana" pitchFamily="34" charset="0"/>
                <a:cs typeface="+mn-cs"/>
              </a:rPr>
              <a:t>Contribue au développement régional par le renforcement de l’innovation dans les entreprises </a:t>
            </a:r>
            <a:endParaRPr lang="fr-FR" sz="1400" b="1" dirty="0"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ZoneTexte 18"/>
          <p:cNvSpPr txBox="1">
            <a:spLocks noChangeArrowheads="1"/>
          </p:cNvSpPr>
          <p:nvPr/>
        </p:nvSpPr>
        <p:spPr bwMode="auto">
          <a:xfrm>
            <a:off x="4429125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7" name="Titre 1"/>
          <p:cNvSpPr txBox="1">
            <a:spLocks/>
          </p:cNvSpPr>
          <p:nvPr/>
        </p:nvSpPr>
        <p:spPr bwMode="auto">
          <a:xfrm>
            <a:off x="1357313" y="357188"/>
            <a:ext cx="6686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latin typeface="Verdana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 bwMode="auto">
          <a:xfrm>
            <a:off x="1979712" y="332656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/>
            <a:r>
              <a:rPr lang="fr-FR" sz="2200" b="1" dirty="0" smtClean="0">
                <a:latin typeface="Verdana" pitchFamily="34" charset="0"/>
              </a:rPr>
              <a:t>Capacité de trouver </a:t>
            </a:r>
          </a:p>
          <a:p>
            <a:pPr algn="ctr"/>
            <a:r>
              <a:rPr lang="fr-FR" sz="2200" b="1" dirty="0" smtClean="0">
                <a:latin typeface="Verdana" pitchFamily="34" charset="0"/>
              </a:rPr>
              <a:t>des solutions innovantes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Verdana" pitchFamily="34" charset="0"/>
                <a:ea typeface="+mj-ea"/>
                <a:cs typeface="+mj-cs"/>
              </a:rPr>
              <a:t/>
            </a:r>
            <a:br>
              <a:rPr lang="fr-FR" sz="2400" b="1" dirty="0">
                <a:latin typeface="Verdana" pitchFamily="34" charset="0"/>
                <a:ea typeface="+mj-ea"/>
                <a:cs typeface="+mj-cs"/>
              </a:rPr>
            </a:br>
            <a:endParaRPr lang="fr-FR" sz="2400" b="1" dirty="0"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323528" y="1988840"/>
          <a:ext cx="518457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/>
        </p:nvGraphicFramePr>
        <p:xfrm>
          <a:off x="5508104" y="1988840"/>
          <a:ext cx="34563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76770" y="6124654"/>
            <a:ext cx="13869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 smtClean="0"/>
              <a:t>Source: enquête IDEIS 2009- 2010</a:t>
            </a:r>
            <a:endParaRPr lang="fr-FR" sz="600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21438"/>
            <a:ext cx="1062037" cy="365125"/>
          </a:xfrm>
        </p:spPr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20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ZoneTexte 18"/>
          <p:cNvSpPr txBox="1">
            <a:spLocks noChangeArrowheads="1"/>
          </p:cNvSpPr>
          <p:nvPr/>
        </p:nvSpPr>
        <p:spPr bwMode="auto">
          <a:xfrm>
            <a:off x="4429125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7" name="Titre 1"/>
          <p:cNvSpPr txBox="1">
            <a:spLocks/>
          </p:cNvSpPr>
          <p:nvPr/>
        </p:nvSpPr>
        <p:spPr bwMode="auto">
          <a:xfrm>
            <a:off x="1357313" y="357188"/>
            <a:ext cx="6686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latin typeface="Verdana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 bwMode="auto">
          <a:xfrm>
            <a:off x="1979712" y="332656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/>
            <a:r>
              <a:rPr lang="fr-FR" sz="2200" b="1" dirty="0" smtClean="0">
                <a:latin typeface="Verdana" pitchFamily="34" charset="0"/>
              </a:rPr>
              <a:t>Capacité de trouver </a:t>
            </a:r>
          </a:p>
          <a:p>
            <a:pPr algn="ctr"/>
            <a:r>
              <a:rPr lang="fr-FR" sz="2200" b="1" dirty="0" smtClean="0">
                <a:latin typeface="Verdana" pitchFamily="34" charset="0"/>
              </a:rPr>
              <a:t>des solutions innovantes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Verdana" pitchFamily="34" charset="0"/>
                <a:ea typeface="+mj-ea"/>
                <a:cs typeface="+mj-cs"/>
              </a:rPr>
              <a:t/>
            </a:r>
            <a:br>
              <a:rPr lang="fr-FR" sz="2400" b="1" dirty="0">
                <a:latin typeface="Verdana" pitchFamily="34" charset="0"/>
                <a:ea typeface="+mj-ea"/>
                <a:cs typeface="+mj-cs"/>
              </a:rPr>
            </a:br>
            <a:endParaRPr lang="fr-FR" sz="2400" b="1" dirty="0"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5" name="Graphique 4"/>
          <p:cNvGraphicFramePr/>
          <p:nvPr/>
        </p:nvGraphicFramePr>
        <p:xfrm>
          <a:off x="176212" y="2076450"/>
          <a:ext cx="8791575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51520" y="5805264"/>
            <a:ext cx="13869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 smtClean="0"/>
              <a:t>Source: enquête IDEIS 2009- 2010</a:t>
            </a:r>
            <a:endParaRPr lang="fr-FR" sz="600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21438"/>
            <a:ext cx="1062037" cy="365125"/>
          </a:xfrm>
        </p:spPr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21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ZoneTexte 18"/>
          <p:cNvSpPr txBox="1">
            <a:spLocks noChangeArrowheads="1"/>
          </p:cNvSpPr>
          <p:nvPr/>
        </p:nvSpPr>
        <p:spPr bwMode="auto">
          <a:xfrm>
            <a:off x="4429125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7" name="Titre 1"/>
          <p:cNvSpPr txBox="1">
            <a:spLocks/>
          </p:cNvSpPr>
          <p:nvPr/>
        </p:nvSpPr>
        <p:spPr bwMode="auto">
          <a:xfrm>
            <a:off x="1357313" y="357188"/>
            <a:ext cx="6686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latin typeface="Verdana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 bwMode="auto">
          <a:xfrm>
            <a:off x="1979712" y="332656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/>
            <a:r>
              <a:rPr lang="fr-FR" sz="2200" b="1" dirty="0" smtClean="0">
                <a:latin typeface="Verdana" pitchFamily="34" charset="0"/>
              </a:rPr>
              <a:t>Capacité de trouver </a:t>
            </a:r>
          </a:p>
          <a:p>
            <a:pPr algn="ctr"/>
            <a:r>
              <a:rPr lang="fr-FR" sz="2200" b="1" dirty="0" smtClean="0">
                <a:latin typeface="Verdana" pitchFamily="34" charset="0"/>
              </a:rPr>
              <a:t>des solutions innovantes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Verdana" pitchFamily="34" charset="0"/>
                <a:ea typeface="+mj-ea"/>
                <a:cs typeface="+mj-cs"/>
              </a:rPr>
              <a:t/>
            </a:r>
            <a:br>
              <a:rPr lang="fr-FR" sz="2400" b="1" dirty="0">
                <a:latin typeface="Verdana" pitchFamily="34" charset="0"/>
                <a:ea typeface="+mj-ea"/>
                <a:cs typeface="+mj-cs"/>
              </a:rPr>
            </a:br>
            <a:endParaRPr lang="fr-FR" sz="2400" b="1" dirty="0"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179512" y="2276872"/>
          <a:ext cx="2592288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/>
        </p:nvGraphicFramePr>
        <p:xfrm>
          <a:off x="2771800" y="2276872"/>
          <a:ext cx="61926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5805264"/>
            <a:ext cx="13869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 smtClean="0"/>
              <a:t>Source: enquête IDEIS 2009- 2010</a:t>
            </a:r>
            <a:endParaRPr lang="fr-FR" sz="600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21438"/>
            <a:ext cx="1062037" cy="365125"/>
          </a:xfrm>
        </p:spPr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22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ZoneTexte 18"/>
          <p:cNvSpPr txBox="1">
            <a:spLocks noChangeArrowheads="1"/>
          </p:cNvSpPr>
          <p:nvPr/>
        </p:nvSpPr>
        <p:spPr bwMode="auto">
          <a:xfrm>
            <a:off x="4429125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7" name="Titre 1"/>
          <p:cNvSpPr txBox="1">
            <a:spLocks/>
          </p:cNvSpPr>
          <p:nvPr/>
        </p:nvSpPr>
        <p:spPr bwMode="auto">
          <a:xfrm>
            <a:off x="1357313" y="357188"/>
            <a:ext cx="6686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latin typeface="Verdana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 bwMode="auto">
          <a:xfrm>
            <a:off x="1979712" y="260648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200" b="1" dirty="0" smtClean="0">
                <a:latin typeface="Verdana" pitchFamily="34" charset="0"/>
              </a:rPr>
              <a:t>Le pilotage de la créativité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Verdana" pitchFamily="34" charset="0"/>
                <a:ea typeface="+mj-ea"/>
                <a:cs typeface="+mj-cs"/>
              </a:rPr>
              <a:t/>
            </a:r>
            <a:br>
              <a:rPr lang="fr-FR" sz="2400" b="1" dirty="0">
                <a:latin typeface="Verdana" pitchFamily="34" charset="0"/>
                <a:ea typeface="+mj-ea"/>
                <a:cs typeface="+mj-cs"/>
              </a:rPr>
            </a:br>
            <a:endParaRPr lang="fr-FR" sz="2400" b="1" dirty="0"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179512" y="2060848"/>
          <a:ext cx="2466975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/>
          <p:nvPr/>
        </p:nvGraphicFramePr>
        <p:xfrm>
          <a:off x="2699792" y="2060848"/>
          <a:ext cx="3838575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/>
          <p:cNvGraphicFramePr/>
          <p:nvPr/>
        </p:nvGraphicFramePr>
        <p:xfrm>
          <a:off x="6588224" y="2060848"/>
          <a:ext cx="244221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51520" y="5805264"/>
            <a:ext cx="13869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 smtClean="0"/>
              <a:t>Source: enquête IDEIS 2009- 2010</a:t>
            </a:r>
            <a:endParaRPr lang="fr-FR" sz="600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21438"/>
            <a:ext cx="1062037" cy="365125"/>
          </a:xfrm>
        </p:spPr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23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ous-titre 2"/>
          <p:cNvSpPr>
            <a:spLocks noGrp="1"/>
          </p:cNvSpPr>
          <p:nvPr>
            <p:ph type="subTitle" idx="1"/>
          </p:nvPr>
        </p:nvSpPr>
        <p:spPr bwMode="auto">
          <a:xfrm>
            <a:off x="827585" y="2276872"/>
            <a:ext cx="7776864" cy="3516982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357188" indent="-357188" algn="l" eaLnBrk="1" hangingPunct="1">
              <a:lnSpc>
                <a:spcPct val="80000"/>
              </a:lnSpc>
              <a:tabLst>
                <a:tab pos="357188" algn="l"/>
              </a:tabLst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814388" lvl="1" indent="-357188" algn="l" eaLnBrk="1" hangingPunct="1">
              <a:tabLst>
                <a:tab pos="357188" algn="l"/>
              </a:tabLst>
            </a:pPr>
            <a:r>
              <a:rPr lang="fr-FR" sz="1400" dirty="0" smtClean="0">
                <a:solidFill>
                  <a:schemeClr val="tx1"/>
                </a:solidFill>
              </a:rPr>
              <a:t>1/ Les entrepreneurs ont des difficultés à évaluer leurs efforts d’innovation</a:t>
            </a:r>
          </a:p>
          <a:p>
            <a:pPr marL="814388" lvl="1" indent="-357188" algn="l" eaLnBrk="1" hangingPunct="1">
              <a:tabLst>
                <a:tab pos="357188" algn="l"/>
              </a:tabLst>
            </a:pPr>
            <a:r>
              <a:rPr lang="fr-FR" sz="1400" dirty="0" smtClean="0">
                <a:solidFill>
                  <a:schemeClr val="tx1"/>
                </a:solidFill>
              </a:rPr>
              <a:t>2/ Les entrepreneurs mobilisent un réseau limité à leur sphère professionnelle pour accéder aux connaissances</a:t>
            </a:r>
          </a:p>
          <a:p>
            <a:pPr marL="814388" lvl="1" indent="-357188" algn="l" eaLnBrk="1" hangingPunct="1">
              <a:tabLst>
                <a:tab pos="357188" algn="l"/>
              </a:tabLst>
            </a:pPr>
            <a:r>
              <a:rPr lang="fr-FR" sz="1400" dirty="0" smtClean="0">
                <a:solidFill>
                  <a:schemeClr val="tx1"/>
                </a:solidFill>
              </a:rPr>
              <a:t>3/ Peu de coopération pour générer de nouvelles connaissances</a:t>
            </a:r>
          </a:p>
          <a:p>
            <a:pPr marL="814388" lvl="1" indent="-357188" algn="l" eaLnBrk="1" hangingPunct="1">
              <a:tabLst>
                <a:tab pos="357188" algn="l"/>
              </a:tabLst>
            </a:pPr>
            <a:r>
              <a:rPr lang="fr-FR" sz="1400" dirty="0" smtClean="0">
                <a:solidFill>
                  <a:schemeClr val="tx1"/>
                </a:solidFill>
              </a:rPr>
              <a:t>4/  Les principales entreprises innovantes accroissent leur compétitivité, principalement grâce à l’innovation axée sur la satisfaction directe de leurs clients </a:t>
            </a:r>
          </a:p>
          <a:p>
            <a:pPr marL="814388" lvl="1" indent="-357188" algn="l" eaLnBrk="1" hangingPunct="1">
              <a:tabLst>
                <a:tab pos="357188" algn="l"/>
              </a:tabLst>
            </a:pPr>
            <a:r>
              <a:rPr lang="fr-FR" sz="1400" dirty="0" smtClean="0">
                <a:solidFill>
                  <a:schemeClr val="tx1"/>
                </a:solidFill>
              </a:rPr>
              <a:t>5/ Les entrepreneurs ont des difficultés à évaluer les politiques d'aide et de soutien à l'innovation qui leur sont destinées</a:t>
            </a:r>
            <a:r>
              <a:rPr lang="fr-FR" sz="1600" dirty="0" smtClean="0">
                <a:solidFill>
                  <a:schemeClr val="tx1"/>
                </a:solidFill>
              </a:rPr>
              <a:t/>
            </a:r>
            <a:br>
              <a:rPr lang="fr-FR" sz="1600" dirty="0" smtClean="0">
                <a:solidFill>
                  <a:schemeClr val="tx1"/>
                </a:solidFill>
              </a:rPr>
            </a:br>
            <a:endParaRPr lang="fr-FR" sz="1600" dirty="0" smtClean="0">
              <a:solidFill>
                <a:schemeClr val="tx1"/>
              </a:solidFill>
            </a:endParaRPr>
          </a:p>
          <a:p>
            <a:pPr marL="814388" lvl="1" indent="-357188" algn="l" eaLnBrk="1" hangingPunct="1">
              <a:buFont typeface="Wingdings" pitchFamily="2" charset="2"/>
              <a:buChar char="Ø"/>
              <a:tabLst>
                <a:tab pos="357188" algn="l"/>
              </a:tabLst>
            </a:pPr>
            <a:endParaRPr lang="fr-FR" sz="1600" dirty="0" smtClean="0">
              <a:solidFill>
                <a:schemeClr val="tx1"/>
              </a:solidFill>
            </a:endParaRPr>
          </a:p>
          <a:p>
            <a:pPr marL="814388" lvl="1" indent="-357188" algn="l" eaLnBrk="1" hangingPunct="1">
              <a:buFont typeface="Wingdings" pitchFamily="2" charset="2"/>
              <a:buChar char="Ø"/>
              <a:tabLst>
                <a:tab pos="357188" algn="l"/>
              </a:tabLst>
            </a:pPr>
            <a:endParaRPr lang="fr-FR" sz="16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92875"/>
            <a:ext cx="1062037" cy="365125"/>
          </a:xfrm>
        </p:spPr>
        <p:txBody>
          <a:bodyPr/>
          <a:lstStyle/>
          <a:p>
            <a:pPr>
              <a:defRPr/>
            </a:pPr>
            <a:fld id="{DB970C0A-E283-4D68-8CB8-DE4831B17E5F}" type="slidenum">
              <a:rPr lang="fr-FR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1928813" y="214313"/>
            <a:ext cx="7215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 smtClean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 smtClean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</a:rPr>
              <a:t>L’évaluation </a:t>
            </a:r>
            <a:r>
              <a:rPr lang="fr-FR" sz="2200" b="1" dirty="0">
                <a:latin typeface="Verdana" pitchFamily="34" charset="0"/>
              </a:rPr>
              <a:t>de </a:t>
            </a:r>
            <a:r>
              <a:rPr lang="fr-FR" sz="2200" b="1" dirty="0" smtClean="0">
                <a:latin typeface="Verdana" pitchFamily="34" charset="0"/>
              </a:rPr>
              <a:t>l’innovation dans les PME</a:t>
            </a:r>
            <a:endParaRPr lang="fr-FR" sz="2200" b="1" dirty="0">
              <a:latin typeface="Verdana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 smtClean="0">
                <a:solidFill>
                  <a:prstClr val="black"/>
                </a:solidFill>
                <a:latin typeface="Verdana" pitchFamily="34" charset="0"/>
              </a:rPr>
              <a:t>Les biais positionnels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 smtClean="0">
                <a:solidFill>
                  <a:prstClr val="black"/>
                </a:solidFill>
                <a:latin typeface="Verdana" pitchFamily="34" charset="0"/>
              </a:rPr>
              <a:t>comme freins à l’innovation</a:t>
            </a:r>
            <a:endParaRPr lang="fr-FR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83568" y="1988840"/>
            <a:ext cx="8229600" cy="3786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914400" y="2060848"/>
            <a:ext cx="8229600" cy="3919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9465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ous-titre 2"/>
          <p:cNvSpPr>
            <a:spLocks noGrp="1"/>
          </p:cNvSpPr>
          <p:nvPr>
            <p:ph type="subTitle" idx="1"/>
          </p:nvPr>
        </p:nvSpPr>
        <p:spPr>
          <a:xfrm>
            <a:off x="1184275" y="2000250"/>
            <a:ext cx="7959725" cy="1212850"/>
          </a:xfrm>
        </p:spPr>
        <p:txBody>
          <a:bodyPr/>
          <a:lstStyle/>
          <a:p>
            <a:pPr marL="1271588" lvl="2" indent="-357188" algn="l" eaLnBrk="1" hangingPunct="1">
              <a:lnSpc>
                <a:spcPct val="80000"/>
              </a:lnSpc>
              <a:buFont typeface="Wingdings" pitchFamily="2" charset="2"/>
              <a:buNone/>
              <a:tabLst>
                <a:tab pos="357188" algn="l"/>
              </a:tabLst>
            </a:pPr>
            <a:endParaRPr lang="fr-FR" sz="900" dirty="0" smtClean="0">
              <a:solidFill>
                <a:schemeClr val="tx1"/>
              </a:solidFill>
            </a:endParaRPr>
          </a:p>
          <a:p>
            <a:pPr marL="357188" indent="-357188" eaLnBrk="1" hangingPunct="1">
              <a:lnSpc>
                <a:spcPct val="80000"/>
              </a:lnSpc>
              <a:tabLst>
                <a:tab pos="357188" algn="l"/>
              </a:tabLst>
            </a:pPr>
            <a:endParaRPr lang="fr-FR" sz="200" dirty="0" smtClean="0">
              <a:solidFill>
                <a:srgbClr val="898989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92875"/>
            <a:ext cx="1062037" cy="365125"/>
          </a:xfrm>
        </p:spPr>
        <p:txBody>
          <a:bodyPr/>
          <a:lstStyle/>
          <a:p>
            <a:pPr>
              <a:defRPr/>
            </a:pPr>
            <a:fld id="{91EA77E4-FB41-49CC-96E9-51AB1482A585}" type="slidenum">
              <a:rPr lang="fr-FR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1928813" y="1428736"/>
            <a:ext cx="7215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/>
                </a:solidFill>
                <a:latin typeface="Verdana" pitchFamily="34" charset="0"/>
              </a:rPr>
              <a:t>1/ Les entrepreneurs ont des difficultés pour évaluer leurs efforts d’innovation</a:t>
            </a:r>
            <a:endParaRPr lang="fr-FR" sz="2200" b="1" dirty="0" smtClean="0">
              <a:latin typeface="Verdana" pitchFamily="34" charset="0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 </a:t>
            </a:r>
          </a:p>
          <a:p>
            <a:pPr algn="ctr"/>
            <a:r>
              <a:rPr lang="fr-FR" dirty="0" smtClean="0"/>
              <a:t>L'innovation dans les PMI</a:t>
            </a:r>
            <a:br>
              <a:rPr lang="fr-FR" dirty="0" smtClean="0"/>
            </a:br>
            <a:r>
              <a:rPr lang="fr-FR" dirty="0" smtClean="0"/>
              <a:t>(produit, procédé, marketing, organisation)</a:t>
            </a:r>
            <a:br>
              <a:rPr lang="fr-FR" dirty="0" smtClean="0"/>
            </a:br>
            <a:r>
              <a:rPr lang="fr-FR" dirty="0" smtClean="0"/>
              <a:t>selon la taille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/>
              <a:t>Les petites entreprises sous-estiment leur effort d’innovation</a:t>
            </a:r>
            <a:endParaRPr lang="fr-FR" sz="28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11560" y="2204864"/>
            <a:ext cx="8229600" cy="3786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914400" y="2143125"/>
            <a:ext cx="8229600" cy="3919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fr-FR" sz="1200" dirty="0" smtClean="0"/>
              <a:t>Dans l'ensemble l'innovation dans les secteurs </a:t>
            </a:r>
            <a:r>
              <a:rPr lang="fr-FR" sz="1200" dirty="0" err="1" smtClean="0"/>
              <a:t>manufactored</a:t>
            </a:r>
            <a:r>
              <a:rPr lang="fr-FR" sz="1200" dirty="0" smtClean="0"/>
              <a:t> PME</a:t>
            </a:r>
            <a:br>
              <a:rPr lang="fr-FR" sz="1200" dirty="0" smtClean="0"/>
            </a:br>
            <a:r>
              <a:rPr lang="fr-FR" sz="1200" dirty="0" smtClean="0"/>
              <a:t>(produit, procédé, marketing, organisation)</a:t>
            </a:r>
            <a:br>
              <a:rPr lang="fr-FR" sz="1200" dirty="0" smtClean="0"/>
            </a:br>
            <a:r>
              <a:rPr lang="fr-FR" sz="1200" dirty="0" smtClean="0"/>
              <a:t>selon la taille</a:t>
            </a:r>
            <a:endParaRPr lang="fr-FR" sz="1200" dirty="0"/>
          </a:p>
        </p:txBody>
      </p:sp>
      <p:pic>
        <p:nvPicPr>
          <p:cNvPr id="19465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857224" y="2861482"/>
          <a:ext cx="7900480" cy="2933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8354"/>
                <a:gridCol w="1440160"/>
                <a:gridCol w="1189736"/>
                <a:gridCol w="860488"/>
                <a:gridCol w="1241742"/>
              </a:tblGrid>
              <a:tr h="657854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Ensemble des 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PMI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10-20 employés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20-50</a:t>
                      </a:r>
                    </a:p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50-250</a:t>
                      </a:r>
                    </a:p>
                  </a:txBody>
                  <a:tcPr/>
                </a:tc>
              </a:tr>
              <a:tr h="84694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Basse-Normandie 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(IDEIS)</a:t>
                      </a: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61%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59%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58%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73%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0498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France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(CIS 2008 INSEE)</a:t>
                      </a: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53%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42%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52%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71%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25605" name="Titre 1"/>
          <p:cNvSpPr txBox="1">
            <a:spLocks/>
          </p:cNvSpPr>
          <p:nvPr/>
        </p:nvSpPr>
        <p:spPr bwMode="auto">
          <a:xfrm>
            <a:off x="1928813" y="214313"/>
            <a:ext cx="7215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400" b="1">
                <a:latin typeface="Calibri" pitchFamily="34" charset="0"/>
              </a:rPr>
              <a:t/>
            </a:r>
            <a:br>
              <a:rPr lang="fr-FR" sz="2400" b="1">
                <a:latin typeface="Calibri" pitchFamily="34" charset="0"/>
              </a:rPr>
            </a:br>
            <a:endParaRPr lang="fr-FR" sz="2400" b="1">
              <a:latin typeface="Calibri" pitchFamily="34" charset="0"/>
            </a:endParaRPr>
          </a:p>
        </p:txBody>
      </p:sp>
      <p:pic>
        <p:nvPicPr>
          <p:cNvPr id="25606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contenu 6"/>
          <p:cNvSpPr txBox="1">
            <a:spLocks/>
          </p:cNvSpPr>
          <p:nvPr/>
        </p:nvSpPr>
        <p:spPr bwMode="auto">
          <a:xfrm>
            <a:off x="571500" y="2428875"/>
            <a:ext cx="8229600" cy="3857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hangingPunct="0">
              <a:spcBef>
                <a:spcPts val="1200"/>
              </a:spcBef>
              <a:buClr>
                <a:srgbClr val="00CC66"/>
              </a:buClr>
              <a:buFont typeface="Arial" charset="0"/>
              <a:buNone/>
              <a:defRPr/>
            </a:pPr>
            <a:endParaRPr lang="fr-FR" sz="1400" b="1" dirty="0">
              <a:latin typeface="Verdana" pitchFamily="34" charset="0"/>
              <a:cs typeface="+mn-cs"/>
            </a:endParaRPr>
          </a:p>
          <a:p>
            <a:pPr algn="ctr" eaLnBrk="0" hangingPunct="0">
              <a:spcBef>
                <a:spcPts val="1200"/>
              </a:spcBef>
              <a:buClr>
                <a:srgbClr val="00CC66"/>
              </a:buClr>
              <a:buFont typeface="Arial" charset="0"/>
              <a:buNone/>
              <a:defRPr/>
            </a:pPr>
            <a:endParaRPr lang="fr-FR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  <a:p>
            <a:pPr algn="ctr" eaLnBrk="0" hangingPunct="0">
              <a:spcBef>
                <a:spcPts val="1200"/>
              </a:spcBef>
              <a:buClr>
                <a:srgbClr val="00CC66"/>
              </a:buClr>
              <a:buFont typeface="Arial" charset="0"/>
              <a:buNone/>
              <a:defRPr/>
            </a:pPr>
            <a:endParaRPr lang="fr-FR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  <a:p>
            <a:pPr algn="ctr" eaLnBrk="0" hangingPunct="0">
              <a:spcBef>
                <a:spcPts val="1200"/>
              </a:spcBef>
              <a:buClr>
                <a:srgbClr val="00CC66"/>
              </a:buClr>
              <a:buFont typeface="Arial" charset="0"/>
              <a:buNone/>
              <a:defRPr/>
            </a:pPr>
            <a:endParaRPr lang="fr-FR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  <a:p>
            <a:pPr algn="ctr" eaLnBrk="0" hangingPunct="0">
              <a:spcBef>
                <a:spcPts val="1200"/>
              </a:spcBef>
              <a:buClr>
                <a:srgbClr val="00CC66"/>
              </a:buClr>
              <a:buFont typeface="Arial" charset="0"/>
              <a:buNone/>
              <a:defRPr/>
            </a:pPr>
            <a:r>
              <a:rPr lang="fr-FR" b="1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+mn-cs"/>
              </a:rPr>
              <a:t> </a:t>
            </a:r>
          </a:p>
          <a:p>
            <a:pPr algn="ctr" eaLnBrk="0" hangingPunct="0">
              <a:spcBef>
                <a:spcPts val="1200"/>
              </a:spcBef>
              <a:buClr>
                <a:srgbClr val="00CC66"/>
              </a:buClr>
              <a:buFont typeface="Arial" charset="0"/>
              <a:buNone/>
              <a:defRPr/>
            </a:pPr>
            <a:endParaRPr lang="fr-FR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  <a:p>
            <a:pPr algn="ctr" eaLnBrk="0" hangingPunct="0">
              <a:spcBef>
                <a:spcPts val="1200"/>
              </a:spcBef>
              <a:buClr>
                <a:srgbClr val="00CC66"/>
              </a:buClr>
              <a:buFont typeface="Arial" charset="0"/>
              <a:buNone/>
              <a:defRPr/>
            </a:pPr>
            <a:endParaRPr lang="fr-FR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  <a:p>
            <a:pPr algn="ctr" eaLnBrk="0" hangingPunct="0">
              <a:spcBef>
                <a:spcPts val="1200"/>
              </a:spcBef>
              <a:buClr>
                <a:srgbClr val="00CC66"/>
              </a:buClr>
              <a:buFont typeface="Arial" charset="0"/>
              <a:buNone/>
              <a:defRPr/>
            </a:pPr>
            <a:endParaRPr lang="fr-FR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  <a:p>
            <a:pPr algn="ctr" eaLnBrk="0" hangingPunct="0">
              <a:spcBef>
                <a:spcPts val="1200"/>
              </a:spcBef>
              <a:buClr>
                <a:srgbClr val="00CC66"/>
              </a:buClr>
              <a:buFont typeface="Arial" charset="0"/>
              <a:buNone/>
              <a:defRPr/>
            </a:pPr>
            <a:endParaRPr lang="fr-FR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  <a:p>
            <a:pPr algn="ctr" eaLnBrk="0" hangingPunct="0">
              <a:spcBef>
                <a:spcPts val="1200"/>
              </a:spcBef>
              <a:buClr>
                <a:srgbClr val="00CC66"/>
              </a:buClr>
              <a:buFont typeface="Arial" charset="0"/>
              <a:buNone/>
              <a:defRPr/>
            </a:pPr>
            <a:endParaRPr lang="fr-FR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560" name="Titre 1"/>
          <p:cNvSpPr txBox="1">
            <a:spLocks/>
          </p:cNvSpPr>
          <p:nvPr/>
        </p:nvSpPr>
        <p:spPr bwMode="auto">
          <a:xfrm>
            <a:off x="1835696" y="0"/>
            <a:ext cx="707231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 sz="2200" b="1" dirty="0">
              <a:latin typeface="Verdana" pitchFamily="34" charset="0"/>
            </a:endParaRPr>
          </a:p>
          <a:p>
            <a:pPr algn="ctr"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/>
                </a:solidFill>
                <a:latin typeface="Verdana" pitchFamily="34" charset="0"/>
              </a:rPr>
              <a:t>1/ Les entrepreneurs ont des difficultés pour évaluer leurs efforts d’innovation</a:t>
            </a:r>
            <a:endParaRPr lang="fr-FR" sz="2200" b="1" dirty="0" smtClean="0">
              <a:latin typeface="Verdana" pitchFamily="34" charset="0"/>
            </a:endParaRPr>
          </a:p>
          <a:p>
            <a:pPr algn="ctr">
              <a:defRPr/>
            </a:pPr>
            <a:endParaRPr lang="fr-FR" sz="2000" b="1" dirty="0">
              <a:latin typeface="Verdana" pitchFamily="34" charset="0"/>
            </a:endParaRPr>
          </a:p>
          <a:p>
            <a:pPr marL="0" lvl="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L’efficience du processus d’innovation vs               </a:t>
            </a:r>
          </a:p>
          <a:p>
            <a:pPr marL="0" lvl="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un manque de capacités d’innovation </a:t>
            </a:r>
            <a:r>
              <a:rPr lang="fr-FR" sz="1200" dirty="0" smtClean="0"/>
              <a:t>(Etude IDEIS)</a:t>
            </a:r>
            <a:endParaRPr lang="fr-FR" sz="1200" dirty="0"/>
          </a:p>
          <a:p>
            <a:pPr algn="ctr">
              <a:defRPr/>
            </a:pPr>
            <a:endParaRPr lang="fr-FR" sz="2000" b="1" dirty="0">
              <a:latin typeface="Verdana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95536" y="2276872"/>
          <a:ext cx="8465593" cy="354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809"/>
                <a:gridCol w="1368152"/>
                <a:gridCol w="1440160"/>
                <a:gridCol w="1224136"/>
                <a:gridCol w="864096"/>
                <a:gridCol w="216024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d’efficience </a:t>
                      </a:r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(Méthode DEA)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(de 0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 à 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1)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Intensité de l’innovation               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(pour 100)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Productivité</a:t>
                      </a: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(2006-08; base diane)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Intensité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de créativité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Effectif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4113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26%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30%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Les meilleures pratiques</a:t>
                      </a:r>
                      <a:endParaRPr lang="fr-FR" sz="1400" dirty="0"/>
                    </a:p>
                  </a:txBody>
                  <a:tcPr/>
                </a:tc>
              </a:tr>
              <a:tr h="62113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&gt; 1 - 0.75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Faible</a:t>
                      </a:r>
                      <a:r>
                        <a:rPr lang="fr-FR" sz="1400" baseline="0" dirty="0" smtClean="0"/>
                        <a:t> s</a:t>
                      </a:r>
                      <a:r>
                        <a:rPr lang="fr-FR" sz="1400" dirty="0" smtClean="0"/>
                        <a:t>ous-exploitation des capacités d’innovation</a:t>
                      </a:r>
                      <a:endParaRPr lang="fr-FR" sz="14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0.75 - 0.5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21%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28%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Sous-exploitation moyenne des capacités d’innovation</a:t>
                      </a:r>
                      <a:endParaRPr lang="fr-FR" sz="1400" dirty="0"/>
                    </a:p>
                  </a:txBody>
                  <a:tcPr/>
                </a:tc>
              </a:tr>
              <a:tr h="55129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 0.5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Forte sous-exploitation des capacités d’innovation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space réservé du numéro de diapositiv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26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ous-titre 2"/>
          <p:cNvSpPr>
            <a:spLocks noGrp="1"/>
          </p:cNvSpPr>
          <p:nvPr>
            <p:ph type="subTitle" idx="1"/>
          </p:nvPr>
        </p:nvSpPr>
        <p:spPr bwMode="auto">
          <a:xfrm>
            <a:off x="827584" y="2276872"/>
            <a:ext cx="7776864" cy="3516982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357188" indent="-357188" algn="l" eaLnBrk="1" hangingPunct="1">
              <a:lnSpc>
                <a:spcPct val="80000"/>
              </a:lnSpc>
              <a:tabLst>
                <a:tab pos="357188" algn="l"/>
              </a:tabLst>
            </a:pPr>
            <a:endParaRPr lang="fr-FR" sz="900" dirty="0" smtClean="0">
              <a:solidFill>
                <a:schemeClr val="tx1"/>
              </a:solidFill>
            </a:endParaRPr>
          </a:p>
          <a:p>
            <a:pPr marL="814388" lvl="1" indent="-357188" algn="l" eaLnBrk="1" hangingPunct="1"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b="1" dirty="0" smtClean="0">
                <a:solidFill>
                  <a:schemeClr val="tx1"/>
                </a:solidFill>
                <a:latin typeface="Verdana" pitchFamily="34" charset="0"/>
              </a:rPr>
              <a:t>Les fournisseurs (54%), les clients (47%) et les concurrents (50%) sont des sources de connaissances plus utilisées que les universités (8%), les organismes de recherche (8%), ou même les organismes de soutien aux entreprises (14%) </a:t>
            </a:r>
            <a:r>
              <a:rPr lang="fr-FR" sz="1400" b="1" i="1" dirty="0" smtClean="0">
                <a:solidFill>
                  <a:schemeClr val="tx1"/>
                </a:solidFill>
                <a:latin typeface="Verdana" pitchFamily="34" charset="0"/>
              </a:rPr>
              <a:t>(sources en libre accès) </a:t>
            </a:r>
          </a:p>
          <a:p>
            <a:pPr marL="814388" lvl="1" indent="-357188" algn="l" eaLnBrk="1" hangingPunct="1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b="1" dirty="0" smtClean="0">
                <a:solidFill>
                  <a:schemeClr val="tx1"/>
                </a:solidFill>
                <a:latin typeface="Verdana" pitchFamily="34" charset="0"/>
              </a:rPr>
              <a:t>Peu de recours aux brevets (7%)</a:t>
            </a:r>
          </a:p>
          <a:p>
            <a:pPr marL="814388" lvl="1" indent="-357188" algn="l" eaLnBrk="1" hangingPunct="1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tabLst>
                <a:tab pos="357188" algn="l"/>
              </a:tabLst>
            </a:pPr>
            <a:endParaRPr lang="fr-FR" sz="12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814388" lvl="1" indent="-357188" algn="l" eaLnBrk="1" hangingPunct="1">
              <a:tabLst>
                <a:tab pos="357188" algn="l"/>
              </a:tabLst>
            </a:pPr>
            <a:r>
              <a:rPr lang="fr-FR" sz="1600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fr-FR" sz="1600" b="1" u="sng" dirty="0" smtClean="0">
                <a:solidFill>
                  <a:srgbClr val="00B050"/>
                </a:solidFill>
                <a:latin typeface="Verdana" pitchFamily="34" charset="0"/>
              </a:rPr>
              <a:t>L’innovation ouverte est basée sur l’interaction entre différents acteurs ( « </a:t>
            </a:r>
            <a:r>
              <a:rPr lang="fr-FR" sz="1600" b="1" i="1" u="sng" dirty="0" err="1" smtClean="0">
                <a:solidFill>
                  <a:srgbClr val="00B050"/>
                </a:solidFill>
                <a:latin typeface="Verdana" pitchFamily="34" charset="0"/>
              </a:rPr>
              <a:t>Thinking</a:t>
            </a:r>
            <a:r>
              <a:rPr lang="fr-FR" sz="1600" b="1" i="1" u="sng" dirty="0" smtClean="0">
                <a:solidFill>
                  <a:srgbClr val="00B050"/>
                </a:solidFill>
                <a:latin typeface="Verdana" pitchFamily="34" charset="0"/>
              </a:rPr>
              <a:t> out the box</a:t>
            </a:r>
            <a:r>
              <a:rPr lang="fr-FR" sz="1600" b="1" u="sng" dirty="0" smtClean="0">
                <a:solidFill>
                  <a:srgbClr val="00B050"/>
                </a:solidFill>
                <a:latin typeface="Verdana" pitchFamily="34" charset="0"/>
              </a:rPr>
              <a:t> »)</a:t>
            </a:r>
          </a:p>
          <a:p>
            <a:pPr marL="814388" lvl="1" indent="-357188" algn="l" eaLnBrk="1" hangingPunct="1">
              <a:tabLst>
                <a:tab pos="357188" algn="l"/>
              </a:tabLst>
            </a:pPr>
            <a:endParaRPr lang="fr-FR" sz="16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92875"/>
            <a:ext cx="1062037" cy="365125"/>
          </a:xfrm>
        </p:spPr>
        <p:txBody>
          <a:bodyPr/>
          <a:lstStyle/>
          <a:p>
            <a:pPr>
              <a:defRPr/>
            </a:pPr>
            <a:fld id="{DB970C0A-E283-4D68-8CB8-DE4831B17E5F}" type="slidenum">
              <a:rPr lang="fr-FR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1928813" y="214313"/>
            <a:ext cx="7215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/>
                </a:solidFill>
                <a:latin typeface="Verdana" pitchFamily="34" charset="0"/>
              </a:rPr>
              <a:t>2/ </a:t>
            </a:r>
            <a:r>
              <a:rPr lang="fr-FR" sz="2200" b="1" dirty="0" smtClean="0">
                <a:latin typeface="Verdana" pitchFamily="34" charset="0"/>
              </a:rPr>
              <a:t>Les entrepreneurs mobilisent un réseau limité à leur sphère professionnelle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</a:rPr>
              <a:t>pour accéder aux connaissances</a:t>
            </a: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83568" y="1988840"/>
            <a:ext cx="8229600" cy="3786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914400" y="2060848"/>
            <a:ext cx="8229600" cy="3919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9465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ous-titre 2"/>
          <p:cNvSpPr>
            <a:spLocks noGrp="1"/>
          </p:cNvSpPr>
          <p:nvPr>
            <p:ph type="subTitle" idx="1"/>
          </p:nvPr>
        </p:nvSpPr>
        <p:spPr bwMode="auto">
          <a:xfrm>
            <a:off x="857224" y="2285992"/>
            <a:ext cx="7959725" cy="3865052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357188" indent="-357188" algn="l" eaLnBrk="1" hangingPunct="1">
              <a:lnSpc>
                <a:spcPct val="80000"/>
              </a:lnSpc>
              <a:tabLst>
                <a:tab pos="357188" algn="l"/>
              </a:tabLst>
            </a:pPr>
            <a:endParaRPr lang="fr-FR" sz="900" b="1" dirty="0" smtClean="0">
              <a:solidFill>
                <a:schemeClr val="tx1"/>
              </a:solidFill>
            </a:endParaRPr>
          </a:p>
          <a:p>
            <a:pPr marL="814388" lvl="1" indent="-357188" algn="l" eaLnBrk="1" hangingPunct="1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b="1" dirty="0" smtClean="0">
                <a:solidFill>
                  <a:schemeClr val="tx1"/>
                </a:solidFill>
                <a:latin typeface="Verdana" pitchFamily="34" charset="0"/>
              </a:rPr>
              <a:t>Les entrepreneurs innovent plutôt de manière informelle et non coopérative</a:t>
            </a:r>
          </a:p>
          <a:p>
            <a:pPr marL="814388" lvl="1" indent="-357188" algn="l" eaLnBrk="1" hangingPunct="1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b="1" dirty="0" smtClean="0">
                <a:solidFill>
                  <a:schemeClr val="tx1"/>
                </a:solidFill>
                <a:latin typeface="Verdana" pitchFamily="34" charset="0"/>
              </a:rPr>
              <a:t>Ils utilisent des sources d'information plutôt en accès libre que des sources de connaissances provenant d’un partenariat ou d’une coopération</a:t>
            </a:r>
          </a:p>
          <a:p>
            <a:pPr marL="814388" lvl="1" indent="-357188" algn="l" eaLnBrk="1" hangingPunct="1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tabLst>
                <a:tab pos="357188" algn="l"/>
              </a:tabLst>
            </a:pPr>
            <a:r>
              <a:rPr lang="fr-FR" sz="1400" dirty="0" smtClean="0">
                <a:solidFill>
                  <a:schemeClr val="tx1"/>
                </a:solidFill>
              </a:rPr>
              <a:t/>
            </a:r>
            <a:br>
              <a:rPr lang="fr-FR" sz="1400" dirty="0" smtClean="0">
                <a:solidFill>
                  <a:schemeClr val="tx1"/>
                </a:solidFill>
              </a:rPr>
            </a:br>
            <a:r>
              <a:rPr lang="fr-FR" sz="1400" b="1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fr-FR" sz="1400" b="1" dirty="0" smtClean="0">
                <a:solidFill>
                  <a:schemeClr val="tx1"/>
                </a:solidFill>
                <a:latin typeface="Verdana" pitchFamily="34" charset="0"/>
              </a:rPr>
            </a:br>
            <a:endParaRPr lang="fr-FR" sz="14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814388" lvl="1" indent="-357188" algn="l" eaLnBrk="1" hangingPunct="1">
              <a:tabLst>
                <a:tab pos="357188" algn="l"/>
              </a:tabLst>
            </a:pPr>
            <a:r>
              <a:rPr lang="fr-FR" sz="1400" dirty="0" smtClean="0">
                <a:solidFill>
                  <a:schemeClr val="tx1"/>
                </a:solidFill>
              </a:rPr>
              <a:t>	</a:t>
            </a:r>
            <a:r>
              <a:rPr lang="fr-FR" sz="1600" b="1" u="sng" dirty="0" smtClean="0">
                <a:solidFill>
                  <a:srgbClr val="00B050"/>
                </a:solidFill>
                <a:latin typeface="Verdana" pitchFamily="34" charset="0"/>
              </a:rPr>
              <a:t>Le processus d’innovation est favorisé par l’interaction dans un cadre coopératif</a:t>
            </a:r>
          </a:p>
          <a:p>
            <a:pPr marL="814388" lvl="1" indent="-357188" algn="l" eaLnBrk="1" hangingPunct="1">
              <a:tabLst>
                <a:tab pos="357188" algn="l"/>
              </a:tabLst>
            </a:pPr>
            <a:endParaRPr lang="fr-FR" sz="1600" b="1" u="sng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814388" lvl="1" indent="-357188" algn="l" eaLnBrk="1" hangingPunct="1">
              <a:tabLst>
                <a:tab pos="357188" algn="l"/>
              </a:tabLst>
            </a:pPr>
            <a:r>
              <a:rPr lang="fr-FR" sz="1600" b="1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fr-FR" sz="1600" dirty="0" smtClean="0">
                <a:solidFill>
                  <a:schemeClr val="tx1"/>
                </a:solidFill>
              </a:rPr>
              <a:t/>
            </a:r>
            <a:br>
              <a:rPr lang="fr-FR" sz="1600" dirty="0" smtClean="0">
                <a:solidFill>
                  <a:schemeClr val="tx1"/>
                </a:solidFill>
              </a:rPr>
            </a:br>
            <a:endParaRPr lang="fr-FR" sz="1600" dirty="0" smtClean="0">
              <a:solidFill>
                <a:schemeClr val="tx1"/>
              </a:solidFill>
            </a:endParaRPr>
          </a:p>
          <a:p>
            <a:pPr marL="814388" lvl="1" indent="-357188" algn="l" eaLnBrk="1" hangingPunct="1">
              <a:tabLst>
                <a:tab pos="357188" algn="l"/>
              </a:tabLst>
            </a:pPr>
            <a:endParaRPr lang="fr-FR" sz="1600" dirty="0" smtClean="0">
              <a:solidFill>
                <a:schemeClr val="tx1"/>
              </a:solidFill>
            </a:endParaRPr>
          </a:p>
          <a:p>
            <a:pPr marL="814388" lvl="1" indent="-357188" algn="l" eaLnBrk="1" hangingPunct="1">
              <a:buFont typeface="Wingdings" pitchFamily="2" charset="2"/>
              <a:buChar char="Ø"/>
              <a:tabLst>
                <a:tab pos="357188" algn="l"/>
              </a:tabLst>
            </a:pPr>
            <a:endParaRPr lang="fr-FR" sz="16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92875"/>
            <a:ext cx="1062037" cy="365125"/>
          </a:xfrm>
        </p:spPr>
        <p:txBody>
          <a:bodyPr/>
          <a:lstStyle/>
          <a:p>
            <a:pPr>
              <a:defRPr/>
            </a:pPr>
            <a:fld id="{DB970C0A-E283-4D68-8CB8-DE4831B17E5F}" type="slidenum">
              <a:rPr lang="fr-FR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42938" y="2000250"/>
            <a:ext cx="8229600" cy="3786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914400" y="2143125"/>
            <a:ext cx="8229600" cy="3919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9465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928813" y="214313"/>
            <a:ext cx="7215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/>
                </a:solidFill>
                <a:latin typeface="Verdana" pitchFamily="34" charset="0"/>
              </a:rPr>
              <a:t>3/ </a:t>
            </a:r>
            <a:r>
              <a:rPr lang="fr-FR" sz="2200" b="1" dirty="0" smtClean="0">
                <a:latin typeface="Verdana" pitchFamily="34" charset="0"/>
              </a:rPr>
              <a:t>Peu de coopération pour générer 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</a:rPr>
              <a:t>de nouvelles connaissances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92875"/>
            <a:ext cx="1062037" cy="365125"/>
          </a:xfrm>
        </p:spPr>
        <p:txBody>
          <a:bodyPr/>
          <a:lstStyle/>
          <a:p>
            <a:pPr>
              <a:defRPr/>
            </a:pPr>
            <a:fld id="{DB970C0A-E283-4D68-8CB8-DE4831B17E5F}" type="slidenum">
              <a:rPr lang="fr-FR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42938" y="2000250"/>
            <a:ext cx="8229600" cy="3786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914400" y="2143125"/>
            <a:ext cx="8229600" cy="3919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9465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ous-titre 2"/>
          <p:cNvSpPr txBox="1">
            <a:spLocks/>
          </p:cNvSpPr>
          <p:nvPr/>
        </p:nvSpPr>
        <p:spPr bwMode="auto">
          <a:xfrm>
            <a:off x="928662" y="1571612"/>
            <a:ext cx="803116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357188" algn="l"/>
              </a:tabLst>
              <a:defRPr/>
            </a:pPr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4388" lvl="1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2500" b="1" dirty="0" smtClean="0">
                <a:latin typeface="Verdana" pitchFamily="34" charset="0"/>
              </a:rPr>
              <a:t>Les raisons principales pour innover : </a:t>
            </a:r>
          </a:p>
          <a:p>
            <a:pPr marL="1271588" lvl="2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2500" dirty="0" smtClean="0">
                <a:latin typeface="Verdana" pitchFamily="34" charset="0"/>
              </a:rPr>
              <a:t>augmenter ou maintenir les parts de marché (76%) </a:t>
            </a:r>
          </a:p>
          <a:p>
            <a:pPr marL="1271588" lvl="2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2500" dirty="0" smtClean="0">
                <a:latin typeface="Verdana" pitchFamily="34" charset="0"/>
              </a:rPr>
              <a:t>pénétrer de nouveaux marchés (69%)</a:t>
            </a:r>
          </a:p>
          <a:p>
            <a:pPr marL="1271588" lvl="2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2500" dirty="0" smtClean="0">
                <a:latin typeface="Verdana" pitchFamily="34" charset="0"/>
              </a:rPr>
              <a:t>réduire les coûts unitaires (63%)</a:t>
            </a:r>
          </a:p>
          <a:p>
            <a:pPr marL="1271588" lvl="2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2500" dirty="0" smtClean="0">
                <a:latin typeface="Verdana" pitchFamily="34" charset="0"/>
              </a:rPr>
              <a:t>accroître la flexibilité de production (56%)</a:t>
            </a:r>
          </a:p>
          <a:p>
            <a:pPr marL="1271588" lvl="2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2500" dirty="0" smtClean="0">
                <a:latin typeface="Verdana" pitchFamily="34" charset="0"/>
              </a:rPr>
              <a:t>accroître l’adaptabilité aux demandes des clients (63%)</a:t>
            </a:r>
          </a:p>
          <a:p>
            <a:pPr marL="814388" lvl="1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tabLst>
                <a:tab pos="357188" algn="l"/>
              </a:tabLst>
            </a:pPr>
            <a:endParaRPr lang="fr-FR" sz="2500" dirty="0" smtClean="0">
              <a:latin typeface="Verdana" pitchFamily="34" charset="0"/>
            </a:endParaRPr>
          </a:p>
          <a:p>
            <a:pPr marL="814388" lvl="1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2500" b="1" dirty="0" smtClean="0">
                <a:latin typeface="Verdana" pitchFamily="34" charset="0"/>
              </a:rPr>
              <a:t>En revanche sont moins évoquées:</a:t>
            </a:r>
          </a:p>
          <a:p>
            <a:pPr marL="1271588" lvl="2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2500" dirty="0" smtClean="0">
                <a:latin typeface="Verdana" pitchFamily="34" charset="0"/>
              </a:rPr>
              <a:t>développer des produits respectueux de l’environnement (35%)</a:t>
            </a:r>
          </a:p>
          <a:p>
            <a:pPr marL="1271588" lvl="2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2500" dirty="0" smtClean="0">
                <a:latin typeface="Verdana" pitchFamily="34" charset="0"/>
              </a:rPr>
              <a:t>réduire les coûts de conception (24%)</a:t>
            </a:r>
          </a:p>
          <a:p>
            <a:pPr marL="1271588" lvl="2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2500" dirty="0" smtClean="0">
                <a:latin typeface="Verdana" pitchFamily="34" charset="0"/>
              </a:rPr>
              <a:t>améliorer les capacités en matière de NTIC (21%)</a:t>
            </a:r>
          </a:p>
          <a:p>
            <a:pPr marL="1271588" lvl="2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2500" dirty="0" smtClean="0">
                <a:latin typeface="Verdana" pitchFamily="34" charset="0"/>
              </a:rPr>
              <a:t>intensifier le partage ou le transfert de savoir (17%)</a:t>
            </a:r>
          </a:p>
          <a:p>
            <a:pPr marL="357188" indent="-357188">
              <a:lnSpc>
                <a:spcPct val="120000"/>
              </a:lnSpc>
              <a:spcBef>
                <a:spcPts val="1200"/>
              </a:spcBef>
              <a:buClr>
                <a:srgbClr val="00CC66"/>
              </a:buClr>
              <a:tabLst>
                <a:tab pos="357188" algn="l"/>
              </a:tabLst>
            </a:pPr>
            <a:r>
              <a:rPr lang="fr-FR" sz="2500" dirty="0" smtClean="0">
                <a:latin typeface="Verdana" pitchFamily="34" charset="0"/>
              </a:rPr>
              <a:t/>
            </a:r>
            <a:br>
              <a:rPr lang="fr-FR" sz="2500" dirty="0" smtClean="0">
                <a:latin typeface="Verdana" pitchFamily="34" charset="0"/>
              </a:rPr>
            </a:br>
            <a:r>
              <a:rPr lang="fr-FR" sz="2900" b="1" u="sng" dirty="0" smtClean="0">
                <a:solidFill>
                  <a:srgbClr val="00B050"/>
                </a:solidFill>
                <a:latin typeface="Verdana" pitchFamily="34" charset="0"/>
              </a:rPr>
              <a:t>Le processus d'innovation est basé sur la création de valeur économique, sociale et culturelle </a:t>
            </a:r>
            <a:r>
              <a:rPr lang="fr-FR" sz="2900" dirty="0" smtClean="0">
                <a:latin typeface="Verdana" pitchFamily="34" charset="0"/>
              </a:rPr>
              <a:t>(efficience de l'innovation, développement durable, réduction de la pauvreté, création d’emplois qualifiés, développement des compétences)</a:t>
            </a:r>
            <a:r>
              <a:rPr lang="fr-FR" sz="1500" dirty="0" smtClean="0">
                <a:latin typeface="Verdana" pitchFamily="34" charset="0"/>
              </a:rPr>
              <a:t/>
            </a:r>
            <a:br>
              <a:rPr lang="fr-FR" sz="1500" dirty="0" smtClean="0">
                <a:latin typeface="Verdana" pitchFamily="34" charset="0"/>
              </a:rPr>
            </a:br>
            <a:endParaRPr lang="fr-FR" sz="1500" dirty="0" smtClean="0">
              <a:latin typeface="Verdana" pitchFamily="34" charset="0"/>
            </a:endParaRPr>
          </a:p>
          <a:p>
            <a:pPr marL="814388" marR="0" lvl="1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357188" algn="l"/>
              </a:tabLst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4388" marR="0" lvl="1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357188" algn="l"/>
              </a:tabLst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1928813" y="214290"/>
            <a:ext cx="7215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dirty="0" smtClean="0">
              <a:solidFill>
                <a:prstClr val="black"/>
              </a:solidFill>
              <a:latin typeface="Verdana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/>
                </a:solidFill>
                <a:latin typeface="Verdana" pitchFamily="34" charset="0"/>
              </a:rPr>
              <a:t>4/ </a:t>
            </a:r>
            <a:r>
              <a:rPr lang="fr-FR" sz="2400" b="1" dirty="0" smtClean="0"/>
              <a:t>Les principales entreprises innovantes accroissent leur compétitivité, principalement grâce à l’innovation axée sur la satisfaction directe de leurs clients </a:t>
            </a:r>
            <a:endParaRPr lang="fr-FR" sz="2200" b="1" dirty="0" smtClean="0">
              <a:latin typeface="Verdana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us-titre 2"/>
          <p:cNvSpPr>
            <a:spLocks noGrp="1"/>
          </p:cNvSpPr>
          <p:nvPr>
            <p:ph type="subTitle" idx="1"/>
          </p:nvPr>
        </p:nvSpPr>
        <p:spPr bwMode="auto">
          <a:xfrm>
            <a:off x="-142908" y="1643050"/>
            <a:ext cx="9286908" cy="3929079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357188" indent="-357188" algn="l" eaLnBrk="1" hangingPunct="1">
              <a:lnSpc>
                <a:spcPct val="80000"/>
              </a:lnSpc>
              <a:tabLst>
                <a:tab pos="357188" algn="l"/>
              </a:tabLst>
            </a:pPr>
            <a:endParaRPr lang="fr-FR" dirty="0" smtClean="0">
              <a:solidFill>
                <a:schemeClr val="tx1"/>
              </a:solidFill>
            </a:endParaRPr>
          </a:p>
          <a:p>
            <a:pPr marL="357188" indent="-357188" algn="l" eaLnBrk="1" hangingPunct="1">
              <a:lnSpc>
                <a:spcPct val="80000"/>
              </a:lnSpc>
              <a:tabLst>
                <a:tab pos="357188" algn="l"/>
              </a:tabLst>
            </a:pPr>
            <a:endParaRPr lang="fr-FR" dirty="0" smtClean="0">
              <a:solidFill>
                <a:schemeClr val="tx1"/>
              </a:solidFill>
            </a:endParaRPr>
          </a:p>
          <a:p>
            <a:pPr marL="814388" lvl="1" indent="-357188" algn="l" eaLnBrk="1" hangingPunct="1"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dirty="0" smtClean="0">
                <a:solidFill>
                  <a:schemeClr val="tx1"/>
                </a:solidFill>
              </a:rPr>
              <a:t>Participer à l’élaboration et au pilotage de la SRI en partenariat avec les acteurs régionaux de l’innovation :</a:t>
            </a:r>
          </a:p>
          <a:p>
            <a:pPr marL="1271588" lvl="2" indent="-357188" algn="l" eaLnBrk="1" hangingPunct="1"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1400" b="0" dirty="0" smtClean="0">
                <a:solidFill>
                  <a:schemeClr val="tx1"/>
                </a:solidFill>
              </a:rPr>
              <a:t>identifier les besoins et évaluer les capacités en innovation des PME</a:t>
            </a:r>
          </a:p>
          <a:p>
            <a:pPr marL="1271588" lvl="2" indent="-357188" algn="l" eaLnBrk="1" hangingPunct="1"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1400" b="0" dirty="0" smtClean="0">
                <a:solidFill>
                  <a:schemeClr val="tx1"/>
                </a:solidFill>
              </a:rPr>
              <a:t>fournir des outils de pilotage de l’innovation en région (études, diagnostics, tableaux de bord, formations)</a:t>
            </a:r>
          </a:p>
          <a:p>
            <a:pPr marL="1271588" lvl="2" indent="-357188" algn="l" eaLnBrk="1" hangingPunct="1">
              <a:lnSpc>
                <a:spcPct val="80000"/>
              </a:lnSpc>
              <a:tabLst>
                <a:tab pos="357188" algn="l"/>
              </a:tabLst>
            </a:pPr>
            <a:endParaRPr lang="fr-FR" sz="1400" b="0" dirty="0" smtClean="0">
              <a:solidFill>
                <a:schemeClr val="tx1"/>
              </a:solidFill>
            </a:endParaRPr>
          </a:p>
          <a:p>
            <a:pPr marL="814388" lvl="1" indent="-357188" algn="l" eaLnBrk="1" hangingPunct="1"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dirty="0" smtClean="0">
                <a:solidFill>
                  <a:schemeClr val="tx1"/>
                </a:solidFill>
              </a:rPr>
              <a:t>Mettre en place une plateforme de connaissances sur l’innovation et l’entreprise : </a:t>
            </a:r>
            <a:r>
              <a:rPr lang="fr-FR" sz="1400" b="0" dirty="0" smtClean="0">
                <a:solidFill>
                  <a:schemeClr val="tx1"/>
                </a:solidFill>
              </a:rPr>
              <a:t>un outil interactif entre les acteurs territoriaux de l’innovation centré sur l’entreprise </a:t>
            </a:r>
          </a:p>
          <a:p>
            <a:pPr marL="357188" indent="-357188" eaLnBrk="1" hangingPunct="1">
              <a:lnSpc>
                <a:spcPct val="80000"/>
              </a:lnSpc>
              <a:tabLst>
                <a:tab pos="357188" algn="l"/>
              </a:tabLst>
            </a:pPr>
            <a:endParaRPr lang="fr-FR" dirty="0" smtClean="0">
              <a:solidFill>
                <a:srgbClr val="898989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7594F-C9FA-48D4-8475-4F669242D790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571750" y="214313"/>
            <a:ext cx="6115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latin typeface="Verdana" pitchFamily="34" charset="0"/>
              </a:rPr>
              <a:t>Présentation </a:t>
            </a:r>
            <a:r>
              <a:rPr lang="fr-FR" sz="2400" b="1" dirty="0">
                <a:latin typeface="Verdana" pitchFamily="34" charset="0"/>
              </a:rPr>
              <a:t>du projet IDEIS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atin typeface="Verdana" pitchFamily="34" charset="0"/>
              </a:rPr>
              <a:t>Les objectifs </a:t>
            </a:r>
            <a:r>
              <a:rPr lang="fr-FR" sz="2400" b="1" dirty="0">
                <a:latin typeface="Verdana" pitchFamily="34" charset="0"/>
              </a:rPr>
              <a:t/>
            </a:r>
            <a:br>
              <a:rPr lang="fr-FR" sz="2400" b="1" dirty="0">
                <a:latin typeface="Verdana" pitchFamily="34" charset="0"/>
              </a:rPr>
            </a:b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5367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92875"/>
            <a:ext cx="1062037" cy="365125"/>
          </a:xfrm>
        </p:spPr>
        <p:txBody>
          <a:bodyPr/>
          <a:lstStyle/>
          <a:p>
            <a:pPr>
              <a:defRPr/>
            </a:pPr>
            <a:fld id="{DB970C0A-E283-4D68-8CB8-DE4831B17E5F}" type="slidenum">
              <a:rPr lang="fr-FR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1928813" y="214313"/>
            <a:ext cx="7215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/>
                </a:solidFill>
                <a:latin typeface="Verdana" pitchFamily="34" charset="0"/>
              </a:rPr>
              <a:t>5</a:t>
            </a:r>
            <a:r>
              <a:rPr lang="fr-FR" sz="2200" b="1" dirty="0" smtClean="0">
                <a:latin typeface="Verdana" pitchFamily="34" charset="0"/>
              </a:rPr>
              <a:t>/ Les entrepreneurs ont des difficultés à évaluer les politiques d'aide et de soutien à l'innovation qui leur sont destinées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42938" y="2000250"/>
            <a:ext cx="8229600" cy="3786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914400" y="2143125"/>
            <a:ext cx="8229600" cy="3919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00CC66"/>
              </a:buClr>
              <a:buFont typeface="Arial" charset="0"/>
              <a:buNone/>
              <a:defRPr/>
            </a:pPr>
            <a:endParaRPr lang="fr-FR" sz="1200" b="1" dirty="0">
              <a:solidFill>
                <a:schemeClr val="tx1">
                  <a:tint val="75000"/>
                </a:schemeClr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9465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ous-titre 2"/>
          <p:cNvSpPr txBox="1">
            <a:spLocks/>
          </p:cNvSpPr>
          <p:nvPr/>
        </p:nvSpPr>
        <p:spPr bwMode="auto">
          <a:xfrm>
            <a:off x="1043608" y="2132856"/>
            <a:ext cx="7959725" cy="366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357188" algn="l"/>
              </a:tabLst>
              <a:defRPr/>
            </a:pPr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1200" dirty="0" smtClean="0"/>
          </a:p>
          <a:p>
            <a:pPr marL="814388" lvl="1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b="1" dirty="0" smtClean="0">
                <a:latin typeface="Verdana" pitchFamily="34" charset="0"/>
              </a:rPr>
              <a:t>60% des entrepreneurs connaissent mal les politiques qui                       leurs sont destinées</a:t>
            </a:r>
          </a:p>
          <a:p>
            <a:pPr marL="814388" lvl="1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b="1" dirty="0" smtClean="0">
                <a:latin typeface="Verdana" pitchFamily="34" charset="0"/>
              </a:rPr>
              <a:t>50% des entrepreneurs ne connaissent pas les soutiens à l'innovation</a:t>
            </a:r>
          </a:p>
          <a:p>
            <a:pPr marL="814388" lvl="1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b="1" dirty="0" smtClean="0">
                <a:latin typeface="Verdana" pitchFamily="34" charset="0"/>
              </a:rPr>
              <a:t>38% des entreprises innovantes utilisent des aides</a:t>
            </a:r>
          </a:p>
          <a:p>
            <a:pPr marL="814388" lvl="1" indent="-357188">
              <a:lnSpc>
                <a:spcPct val="80000"/>
              </a:lnSpc>
              <a:spcBef>
                <a:spcPts val="1200"/>
              </a:spcBef>
              <a:buClr>
                <a:srgbClr val="00CC66"/>
              </a:buClr>
              <a:tabLst>
                <a:tab pos="357188" algn="l"/>
              </a:tabLst>
            </a:pPr>
            <a:r>
              <a:rPr lang="fr-FR" sz="1500" dirty="0" smtClean="0">
                <a:latin typeface="Verdana" pitchFamily="34" charset="0"/>
              </a:rPr>
              <a:t/>
            </a:r>
            <a:br>
              <a:rPr lang="fr-FR" sz="1500" dirty="0" smtClean="0">
                <a:latin typeface="Verdana" pitchFamily="34" charset="0"/>
              </a:rPr>
            </a:br>
            <a:r>
              <a:rPr lang="fr-FR" sz="1500" dirty="0" smtClean="0">
                <a:latin typeface="Verdana" pitchFamily="34" charset="0"/>
              </a:rPr>
              <a:t/>
            </a:r>
            <a:br>
              <a:rPr lang="fr-FR" sz="1500" dirty="0" smtClean="0">
                <a:latin typeface="Verdana" pitchFamily="34" charset="0"/>
              </a:rPr>
            </a:br>
            <a:r>
              <a:rPr lang="fr-FR" sz="1500" dirty="0" smtClean="0">
                <a:latin typeface="Verdana" pitchFamily="34" charset="0"/>
              </a:rPr>
              <a:t/>
            </a:r>
            <a:br>
              <a:rPr lang="fr-FR" sz="1500" dirty="0" smtClean="0">
                <a:latin typeface="Verdana" pitchFamily="34" charset="0"/>
              </a:rPr>
            </a:br>
            <a:endParaRPr lang="fr-FR" sz="1500" dirty="0" smtClean="0">
              <a:latin typeface="Verdana" pitchFamily="34" charset="0"/>
            </a:endParaRPr>
          </a:p>
          <a:p>
            <a:pPr marL="814388" marR="0" lvl="1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357188" algn="l"/>
              </a:tabLst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4388" marR="0" lvl="1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357188" algn="l"/>
              </a:tabLst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28677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Sous-titre 2"/>
          <p:cNvSpPr>
            <a:spLocks noGrp="1"/>
          </p:cNvSpPr>
          <p:nvPr>
            <p:ph type="subTitle" idx="1"/>
          </p:nvPr>
        </p:nvSpPr>
        <p:spPr bwMode="auto">
          <a:xfrm>
            <a:off x="500063" y="2286000"/>
            <a:ext cx="8358187" cy="41433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57188" indent="-357188" algn="l" eaLnBrk="1" hangingPunct="1">
              <a:lnSpc>
                <a:spcPct val="80000"/>
              </a:lnSpc>
              <a:tabLst>
                <a:tab pos="357188" algn="l"/>
              </a:tabLs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57188" indent="-357188" eaLnBrk="1" hangingPunct="1">
              <a:lnSpc>
                <a:spcPct val="80000"/>
              </a:lnSpc>
              <a:tabLst>
                <a:tab pos="357188" algn="l"/>
              </a:tabLst>
            </a:pPr>
            <a:endParaRPr lang="fr-FR" sz="300" dirty="0" smtClean="0">
              <a:solidFill>
                <a:srgbClr val="898989"/>
              </a:solidFill>
            </a:endParaRPr>
          </a:p>
        </p:txBody>
      </p:sp>
      <p:sp>
        <p:nvSpPr>
          <p:cNvPr id="28679" name="Titre 1"/>
          <p:cNvSpPr txBox="1">
            <a:spLocks/>
          </p:cNvSpPr>
          <p:nvPr/>
        </p:nvSpPr>
        <p:spPr bwMode="auto">
          <a:xfrm>
            <a:off x="1928813" y="214313"/>
            <a:ext cx="7072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2400" b="1" dirty="0">
              <a:latin typeface="Verdana" pitchFamily="34" charset="0"/>
            </a:endParaRPr>
          </a:p>
          <a:p>
            <a:pPr marL="0" lvl="1" algn="ctr"/>
            <a:endParaRPr lang="fr-FR" dirty="0"/>
          </a:p>
          <a:p>
            <a:pPr marL="0" lvl="1" algn="ctr"/>
            <a:r>
              <a:rPr lang="fr-FR" sz="2200" b="1" dirty="0">
                <a:latin typeface="Verdana" pitchFamily="34" charset="0"/>
              </a:rPr>
              <a:t>Constats généraux</a:t>
            </a:r>
          </a:p>
          <a:p>
            <a:pPr algn="ctr"/>
            <a:endParaRPr lang="fr-FR" sz="2400" b="1" dirty="0">
              <a:latin typeface="Verdana" pitchFamily="34" charset="0"/>
            </a:endParaRPr>
          </a:p>
          <a:p>
            <a:pPr algn="ctr"/>
            <a:endParaRPr lang="fr-FR" sz="2000" b="1" dirty="0"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8888" y="2708275"/>
            <a:ext cx="7496175" cy="23050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684213" y="2852738"/>
            <a:ext cx="8064500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4388" lvl="1" indent="-357188">
              <a:lnSpc>
                <a:spcPct val="90000"/>
              </a:lnSpc>
              <a:tabLst>
                <a:tab pos="357188" algn="l"/>
              </a:tabLst>
            </a:pPr>
            <a:endParaRPr lang="fr-FR" sz="1500" dirty="0"/>
          </a:p>
          <a:p>
            <a:pPr marL="1271588" lvl="2" indent="-357188">
              <a:lnSpc>
                <a:spcPct val="120000"/>
              </a:lnSpc>
              <a:buFontTx/>
              <a:buChar char="-"/>
              <a:tabLst>
                <a:tab pos="357188" algn="l"/>
              </a:tabLst>
            </a:pPr>
            <a:r>
              <a:rPr lang="fr-FR" sz="1500" b="1" dirty="0">
                <a:latin typeface="Verdana" pitchFamily="34" charset="0"/>
              </a:rPr>
              <a:t>Un dysfonctionnement évident entre les questions/demandes/problèmes </a:t>
            </a:r>
            <a:r>
              <a:rPr lang="fr-FR" sz="1500" b="1" dirty="0" smtClean="0">
                <a:latin typeface="Verdana" pitchFamily="34" charset="0"/>
              </a:rPr>
              <a:t>des entrepreneurs </a:t>
            </a:r>
            <a:r>
              <a:rPr lang="fr-FR" sz="1500" b="1" dirty="0">
                <a:latin typeface="Verdana" pitchFamily="34" charset="0"/>
              </a:rPr>
              <a:t>et les réponses ou offres de compétences externes aux entreprises</a:t>
            </a:r>
          </a:p>
          <a:p>
            <a:pPr marL="1271588" lvl="2" indent="-357188">
              <a:lnSpc>
                <a:spcPct val="120000"/>
              </a:lnSpc>
              <a:buFontTx/>
              <a:buChar char="-"/>
              <a:tabLst>
                <a:tab pos="357188" algn="l"/>
              </a:tabLst>
            </a:pPr>
            <a:endParaRPr lang="fr-FR" sz="1500" b="1" dirty="0">
              <a:latin typeface="Verdana" pitchFamily="34" charset="0"/>
            </a:endParaRPr>
          </a:p>
          <a:p>
            <a:pPr marL="1271588" lvl="2" indent="-357188">
              <a:lnSpc>
                <a:spcPct val="90000"/>
              </a:lnSpc>
              <a:tabLst>
                <a:tab pos="357188" algn="l"/>
              </a:tabLst>
            </a:pPr>
            <a:r>
              <a:rPr lang="fr-FR" sz="1500" b="1" dirty="0">
                <a:latin typeface="Verdana" pitchFamily="34" charset="0"/>
              </a:rPr>
              <a:t>-    </a:t>
            </a:r>
            <a:r>
              <a:rPr lang="fr-FR" sz="1500" b="1" dirty="0" smtClean="0">
                <a:latin typeface="Verdana" pitchFamily="34" charset="0"/>
              </a:rPr>
              <a:t>Un </a:t>
            </a:r>
            <a:r>
              <a:rPr lang="fr-FR" sz="1500" b="1" dirty="0">
                <a:latin typeface="Verdana" pitchFamily="34" charset="0"/>
              </a:rPr>
              <a:t>besoin de pilotage de l’innovation au niveau des entreprises et au niveau territorial</a:t>
            </a:r>
          </a:p>
        </p:txBody>
      </p:sp>
      <p:sp>
        <p:nvSpPr>
          <p:cNvPr id="10" name="Espace réservé du numéro de diapositive 5"/>
          <p:cNvSpPr txBox="1">
            <a:spLocks/>
          </p:cNvSpPr>
          <p:nvPr/>
        </p:nvSpPr>
        <p:spPr>
          <a:xfrm>
            <a:off x="3500438" y="6421438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68253-0A30-40BA-B1F9-233E2D56F83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ous-titre 2"/>
          <p:cNvSpPr>
            <a:spLocks noGrp="1"/>
          </p:cNvSpPr>
          <p:nvPr>
            <p:ph type="subTitle" idx="1"/>
          </p:nvPr>
        </p:nvSpPr>
        <p:spPr bwMode="auto">
          <a:xfrm>
            <a:off x="357188" y="2143125"/>
            <a:ext cx="8572500" cy="4143375"/>
          </a:xfrm>
        </p:spPr>
        <p:txBody>
          <a:bodyPr wrap="square" numCol="1" compatLnSpc="1">
            <a:prstTxWarp prst="textNoShape">
              <a:avLst/>
            </a:prstTxWarp>
            <a:normAutofit fontScale="32500" lnSpcReduction="20000"/>
          </a:bodyPr>
          <a:lstStyle/>
          <a:p>
            <a:pPr marL="357188" indent="-357188" algn="l" eaLnBrk="1" hangingPunct="1">
              <a:tabLst>
                <a:tab pos="357188" algn="l"/>
              </a:tabLst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marL="1271588" lvl="2" indent="-357188" algn="l" eaLnBrk="1" hangingPunct="1">
              <a:tabLst>
                <a:tab pos="357188" algn="l"/>
              </a:tabLst>
              <a:defRPr/>
            </a:pPr>
            <a:endParaRPr lang="fr-FR" sz="4800" b="0" dirty="0" smtClean="0">
              <a:solidFill>
                <a:schemeClr val="tx1"/>
              </a:solidFill>
            </a:endParaRPr>
          </a:p>
          <a:p>
            <a:pPr marL="814388" lvl="1" indent="-357188" algn="l" eaLnBrk="1" hangingPunct="1">
              <a:buFont typeface="Wingdings" pitchFamily="2" charset="2"/>
              <a:buChar char="Ø"/>
              <a:tabLst>
                <a:tab pos="357188" algn="l"/>
              </a:tabLst>
              <a:defRPr/>
            </a:pPr>
            <a:r>
              <a:rPr lang="fr-FR" sz="4300" dirty="0" smtClean="0">
                <a:solidFill>
                  <a:schemeClr val="tx1"/>
                </a:solidFill>
              </a:rPr>
              <a:t>Renforcer le système régional d’innovation en le centrant sur les besoins des entrepreneurs </a:t>
            </a:r>
          </a:p>
          <a:p>
            <a:pPr marL="814388" lvl="1" indent="-357188" algn="l" eaLnBrk="1" hangingPunct="1">
              <a:buFont typeface="Wingdings" pitchFamily="2" charset="2"/>
              <a:buChar char="Ø"/>
              <a:tabLst>
                <a:tab pos="357188" algn="l"/>
              </a:tabLst>
              <a:defRPr/>
            </a:pPr>
            <a:endParaRPr lang="fr-FR" sz="4300" dirty="0" smtClean="0">
              <a:solidFill>
                <a:schemeClr val="tx1"/>
              </a:solidFill>
            </a:endParaRPr>
          </a:p>
          <a:p>
            <a:pPr marL="1271588" lvl="2" indent="-357188" algn="l" eaLnBrk="1" hangingPunct="1"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4300" b="0" dirty="0" smtClean="0">
                <a:solidFill>
                  <a:schemeClr val="tx1"/>
                </a:solidFill>
              </a:rPr>
              <a:t>Permettre et stimuler le questionnement des entrepreneurs par exemple dans le domaine scientifique</a:t>
            </a:r>
          </a:p>
          <a:p>
            <a:pPr marL="1271588" lvl="2" indent="-357188" algn="l" eaLnBrk="1" hangingPunct="1"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4300" b="0" dirty="0" smtClean="0">
                <a:solidFill>
                  <a:schemeClr val="tx1"/>
                </a:solidFill>
              </a:rPr>
              <a:t>Former les entrepreneurs pour qu’ils améliorent l'efficience de leur processus d'innovation</a:t>
            </a:r>
          </a:p>
          <a:p>
            <a:pPr marL="1271588" lvl="2" indent="-357188" algn="l" eaLnBrk="1" hangingPunct="1"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4300" b="0" dirty="0" smtClean="0">
                <a:solidFill>
                  <a:schemeClr val="tx1"/>
                </a:solidFill>
              </a:rPr>
              <a:t>Renforcer l’offre de compétences en favorisant « le réseautage »</a:t>
            </a:r>
          </a:p>
          <a:p>
            <a:pPr marL="1271588" lvl="2" indent="-357188" algn="l" eaLnBrk="1" hangingPunct="1"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4300" b="0" dirty="0" smtClean="0">
                <a:solidFill>
                  <a:schemeClr val="tx1"/>
                </a:solidFill>
              </a:rPr>
              <a:t>Augmenter la productivité de l’interface entre les entrepreneurs et l’offre de compétences </a:t>
            </a:r>
          </a:p>
          <a:p>
            <a:pPr marL="1271588" lvl="2" indent="-357188" algn="l" eaLnBrk="1" hangingPunct="1">
              <a:tabLst>
                <a:tab pos="357188" algn="l"/>
              </a:tabLst>
              <a:defRPr/>
            </a:pPr>
            <a:endParaRPr lang="fr-FR" sz="4300" b="0" dirty="0" smtClean="0">
              <a:solidFill>
                <a:schemeClr val="tx1"/>
              </a:solidFill>
            </a:endParaRPr>
          </a:p>
          <a:p>
            <a:pPr marL="814388" lvl="1" indent="-357188" algn="l">
              <a:lnSpc>
                <a:spcPct val="110000"/>
              </a:lnSpc>
              <a:tabLst>
                <a:tab pos="357188" algn="l"/>
              </a:tabLst>
              <a:defRPr/>
            </a:pPr>
            <a:r>
              <a:rPr lang="fr-FR" sz="4300" dirty="0" smtClean="0">
                <a:solidFill>
                  <a:srgbClr val="00B050"/>
                </a:solidFill>
                <a:sym typeface="Wingdings" pitchFamily="2" charset="2"/>
              </a:rPr>
              <a:t>  </a:t>
            </a:r>
            <a:r>
              <a:rPr lang="fr-FR" sz="4900" dirty="0" smtClean="0">
                <a:solidFill>
                  <a:srgbClr val="00B050"/>
                </a:solidFill>
                <a:sym typeface="Wingdings" pitchFamily="2" charset="2"/>
              </a:rPr>
              <a:t></a:t>
            </a:r>
            <a:r>
              <a:rPr lang="fr-FR" sz="4900" dirty="0" smtClean="0">
                <a:solidFill>
                  <a:srgbClr val="00B050"/>
                </a:solidFill>
              </a:rPr>
              <a:t> </a:t>
            </a:r>
            <a:r>
              <a:rPr lang="fr-FR" sz="4900" u="sng" dirty="0" smtClean="0">
                <a:solidFill>
                  <a:srgbClr val="00B050"/>
                </a:solidFill>
              </a:rPr>
              <a:t>Optimiser les relations et les interactions entre les entrepreneurs et les compétences externes</a:t>
            </a:r>
          </a:p>
          <a:p>
            <a:pPr marL="814388" lvl="1" indent="-357188" algn="l">
              <a:lnSpc>
                <a:spcPct val="110000"/>
              </a:lnSpc>
              <a:tabLst>
                <a:tab pos="357188" algn="l"/>
              </a:tabLst>
              <a:defRPr/>
            </a:pPr>
            <a:endParaRPr lang="fr-FR" sz="1400" u="sng" dirty="0" smtClean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0C547-D68E-4ED3-9EA3-C9816DE2DB06}" type="slidenum">
              <a:rPr lang="fr-FR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000250" y="214313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latin typeface="Verdana" pitchFamily="34" charset="0"/>
              </a:rPr>
              <a:t> </a:t>
            </a:r>
            <a:r>
              <a:rPr lang="fr-FR" sz="2400" b="1" dirty="0" smtClean="0">
                <a:latin typeface="Verdana" pitchFamily="34" charset="0"/>
              </a:rPr>
              <a:t>Un processus interactif entre entrepreneurs et offreurs de compétences</a:t>
            </a:r>
            <a:endParaRPr lang="fr-FR" sz="2200" b="1" dirty="0"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9943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e 67"/>
          <p:cNvGrpSpPr>
            <a:grpSpLocks/>
          </p:cNvGrpSpPr>
          <p:nvPr/>
        </p:nvGrpSpPr>
        <p:grpSpPr bwMode="auto">
          <a:xfrm>
            <a:off x="214313" y="1071563"/>
            <a:ext cx="1714500" cy="5500687"/>
            <a:chOff x="214251" y="1071546"/>
            <a:chExt cx="1714543" cy="5572164"/>
          </a:xfrm>
        </p:grpSpPr>
        <p:sp>
          <p:nvSpPr>
            <p:cNvPr id="10" name="Ellipse 9"/>
            <p:cNvSpPr/>
            <p:nvPr/>
          </p:nvSpPr>
          <p:spPr>
            <a:xfrm>
              <a:off x="214251" y="1071546"/>
              <a:ext cx="1714543" cy="557216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40998" name="ZoneTexte 10"/>
            <p:cNvSpPr txBox="1">
              <a:spLocks noChangeArrowheads="1"/>
            </p:cNvSpPr>
            <p:nvPr/>
          </p:nvSpPr>
          <p:spPr bwMode="auto">
            <a:xfrm>
              <a:off x="214251" y="3387250"/>
              <a:ext cx="1714512" cy="65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/>
                <a:t>Entrepreneurs</a:t>
              </a:r>
            </a:p>
            <a:p>
              <a:pPr algn="ctr"/>
              <a:r>
                <a:rPr lang="fr-FR"/>
                <a:t> </a:t>
              </a:r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40963" name="Groupe 65"/>
          <p:cNvGrpSpPr>
            <a:grpSpLocks/>
          </p:cNvGrpSpPr>
          <p:nvPr/>
        </p:nvGrpSpPr>
        <p:grpSpPr bwMode="auto">
          <a:xfrm>
            <a:off x="2214563" y="1143000"/>
            <a:ext cx="4643437" cy="2000250"/>
            <a:chOff x="2214546" y="1214422"/>
            <a:chExt cx="4643470" cy="2000264"/>
          </a:xfrm>
        </p:grpSpPr>
        <p:grpSp>
          <p:nvGrpSpPr>
            <p:cNvPr id="40986" name="Groupe 58"/>
            <p:cNvGrpSpPr>
              <a:grpSpLocks/>
            </p:cNvGrpSpPr>
            <p:nvPr/>
          </p:nvGrpSpPr>
          <p:grpSpPr bwMode="auto">
            <a:xfrm>
              <a:off x="2214546" y="1214422"/>
              <a:ext cx="4643470" cy="2000264"/>
              <a:chOff x="2214546" y="1428736"/>
              <a:chExt cx="4643470" cy="200026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14546" y="1428736"/>
                <a:ext cx="4643470" cy="20002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dirty="0"/>
                  <a:t>Q</a:t>
                </a:r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2285984" y="1928803"/>
                <a:ext cx="1643075" cy="1428760"/>
              </a:xfrm>
              <a:prstGeom prst="ellipse">
                <a:avLst/>
              </a:prstGeom>
              <a:solidFill>
                <a:srgbClr val="00CC66"/>
              </a:solid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/>
              </a:p>
            </p:txBody>
          </p:sp>
          <p:sp>
            <p:nvSpPr>
              <p:cNvPr id="40992" name="ZoneTexte 13"/>
              <p:cNvSpPr txBox="1">
                <a:spLocks noChangeArrowheads="1"/>
              </p:cNvSpPr>
              <p:nvPr/>
            </p:nvSpPr>
            <p:spPr bwMode="auto">
              <a:xfrm>
                <a:off x="2357422" y="2214554"/>
                <a:ext cx="1531188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1600"/>
                  <a:t>Expression </a:t>
                </a:r>
              </a:p>
              <a:p>
                <a:pPr algn="ctr"/>
                <a:r>
                  <a:rPr lang="fr-FR" sz="1600"/>
                  <a:t>et satisfaction du besoin</a:t>
                </a:r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5143504" y="1928803"/>
                <a:ext cx="1643075" cy="142876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4000496" y="1928803"/>
                <a:ext cx="1071571" cy="1384310"/>
              </a:xfrm>
              <a:prstGeom prst="rect">
                <a:avLst/>
              </a:prstGeom>
              <a:solidFill>
                <a:srgbClr val="00CC66"/>
              </a:solid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MOTEUR</a:t>
                </a:r>
              </a:p>
              <a:p>
                <a:pPr algn="ctr">
                  <a:defRPr/>
                </a:pPr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IDEIS</a:t>
                </a:r>
              </a:p>
              <a:p>
                <a:pPr algn="ctr">
                  <a:defRPr/>
                </a:pPr>
                <a:endParaRPr lang="fr-FR" sz="1400" dirty="0"/>
              </a:p>
              <a:p>
                <a:pPr algn="ctr">
                  <a:defRPr/>
                </a:pPr>
                <a:endParaRPr lang="fr-FR" sz="1400" dirty="0"/>
              </a:p>
              <a:p>
                <a:pPr algn="ctr">
                  <a:defRPr/>
                </a:pPr>
                <a:r>
                  <a:rPr lang="fr-FR" sz="1400" dirty="0"/>
                  <a:t>questions/ réponses</a:t>
                </a:r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>
                <a:off x="2214546" y="1428736"/>
                <a:ext cx="4643470" cy="3698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F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INTERFACE IDEIS</a:t>
                </a:r>
              </a:p>
            </p:txBody>
          </p:sp>
          <p:sp>
            <p:nvSpPr>
              <p:cNvPr id="73" name="Double flèche horizontale 72"/>
              <p:cNvSpPr/>
              <p:nvPr/>
            </p:nvSpPr>
            <p:spPr>
              <a:xfrm>
                <a:off x="3857620" y="2571744"/>
                <a:ext cx="1357323" cy="142876"/>
              </a:xfrm>
              <a:prstGeom prst="left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/>
              </a:p>
            </p:txBody>
          </p:sp>
        </p:grpSp>
        <p:sp>
          <p:nvSpPr>
            <p:cNvPr id="40987" name="ZoneTexte 16"/>
            <p:cNvSpPr txBox="1">
              <a:spLocks noChangeArrowheads="1"/>
            </p:cNvSpPr>
            <p:nvPr/>
          </p:nvSpPr>
          <p:spPr bwMode="auto">
            <a:xfrm>
              <a:off x="5143504" y="1857364"/>
              <a:ext cx="160262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Ressources</a:t>
              </a:r>
            </a:p>
            <a:p>
              <a:pPr algn="ctr"/>
              <a:r>
                <a:rPr lang="fr-FR" sz="1600"/>
                <a:t>Compétences</a:t>
              </a:r>
            </a:p>
            <a:p>
              <a:pPr algn="ctr"/>
              <a:r>
                <a:rPr lang="fr-FR" sz="1600"/>
                <a:t>Connaissances</a:t>
              </a:r>
            </a:p>
            <a:p>
              <a:pPr algn="ctr"/>
              <a:r>
                <a:rPr lang="fr-FR" sz="1600"/>
                <a:t>indexées</a:t>
              </a:r>
            </a:p>
          </p:txBody>
        </p:sp>
      </p:grpSp>
      <p:sp>
        <p:nvSpPr>
          <p:cNvPr id="40964" name="ZoneTexte 18"/>
          <p:cNvSpPr txBox="1">
            <a:spLocks noChangeArrowheads="1"/>
          </p:cNvSpPr>
          <p:nvPr/>
        </p:nvSpPr>
        <p:spPr bwMode="auto">
          <a:xfrm>
            <a:off x="4429125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40965" name="ZoneTexte 45"/>
          <p:cNvSpPr txBox="1">
            <a:spLocks noChangeArrowheads="1"/>
          </p:cNvSpPr>
          <p:nvPr/>
        </p:nvSpPr>
        <p:spPr bwMode="auto">
          <a:xfrm>
            <a:off x="3429000" y="6143625"/>
            <a:ext cx="192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/>
              <a:t>Relations bilatérales</a:t>
            </a:r>
          </a:p>
        </p:txBody>
      </p:sp>
      <p:grpSp>
        <p:nvGrpSpPr>
          <p:cNvPr id="40966" name="Groupe 68"/>
          <p:cNvGrpSpPr>
            <a:grpSpLocks/>
          </p:cNvGrpSpPr>
          <p:nvPr/>
        </p:nvGrpSpPr>
        <p:grpSpPr bwMode="auto">
          <a:xfrm>
            <a:off x="6929438" y="785813"/>
            <a:ext cx="2071687" cy="5929312"/>
            <a:chOff x="7143750" y="870283"/>
            <a:chExt cx="1857420" cy="5567380"/>
          </a:xfrm>
        </p:grpSpPr>
        <p:sp>
          <p:nvSpPr>
            <p:cNvPr id="31" name="Ellipse 30"/>
            <p:cNvSpPr/>
            <p:nvPr/>
          </p:nvSpPr>
          <p:spPr>
            <a:xfrm>
              <a:off x="7143750" y="996983"/>
              <a:ext cx="1857420" cy="54406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40985" name="ZoneTexte 46"/>
            <p:cNvSpPr txBox="1">
              <a:spLocks noChangeArrowheads="1"/>
            </p:cNvSpPr>
            <p:nvPr/>
          </p:nvSpPr>
          <p:spPr bwMode="auto">
            <a:xfrm>
              <a:off x="7271863" y="870283"/>
              <a:ext cx="1571636" cy="54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fr-FR" sz="1200"/>
            </a:p>
            <a:p>
              <a:pPr algn="ctr"/>
              <a:r>
                <a:rPr lang="fr-FR" sz="1200"/>
                <a:t> </a:t>
              </a:r>
            </a:p>
            <a:p>
              <a:pPr algn="ctr"/>
              <a:endParaRPr lang="fr-FR" sz="1200"/>
            </a:p>
            <a:p>
              <a:pPr algn="ctr"/>
              <a:endParaRPr lang="fr-FR" sz="1200"/>
            </a:p>
            <a:p>
              <a:pPr algn="ctr">
                <a:buFont typeface="Arial" charset="0"/>
                <a:buChar char="•"/>
              </a:pPr>
              <a:r>
                <a:rPr lang="fr-FR" sz="1200"/>
                <a:t> Services </a:t>
              </a:r>
            </a:p>
            <a:p>
              <a:pPr algn="ctr"/>
              <a:r>
                <a:rPr lang="fr-FR" sz="1200"/>
                <a:t>spécialisés de soutien à l’innovation publics/semi-publics</a:t>
              </a:r>
            </a:p>
            <a:p>
              <a:pPr algn="ctr"/>
              <a:endParaRPr lang="fr-FR" sz="1200"/>
            </a:p>
            <a:p>
              <a:pPr algn="ctr">
                <a:buFont typeface="Arial" charset="0"/>
                <a:buChar char="•"/>
              </a:pPr>
              <a:r>
                <a:rPr lang="fr-FR" sz="1200"/>
                <a:t> Université et autres établissements d’enseignement supérieur et de recherche</a:t>
              </a:r>
            </a:p>
            <a:p>
              <a:pPr algn="ctr">
                <a:buFont typeface="Arial" charset="0"/>
                <a:buChar char="•"/>
              </a:pPr>
              <a:endParaRPr lang="fr-FR" sz="1200"/>
            </a:p>
            <a:p>
              <a:pPr algn="ctr">
                <a:buFont typeface="Arial" charset="0"/>
                <a:buChar char="•"/>
              </a:pPr>
              <a:r>
                <a:rPr lang="fr-FR" sz="1200"/>
                <a:t> Instituts de recherche publics et privés sans but lucratif</a:t>
              </a:r>
            </a:p>
            <a:p>
              <a:pPr algn="ctr"/>
              <a:endParaRPr lang="fr-FR" sz="1200"/>
            </a:p>
            <a:p>
              <a:pPr algn="ctr">
                <a:buFont typeface="Arial" charset="0"/>
                <a:buChar char="•"/>
              </a:pPr>
              <a:r>
                <a:rPr lang="fr-FR" sz="1200"/>
                <a:t> Laboratoires commerciaux</a:t>
              </a:r>
            </a:p>
            <a:p>
              <a:pPr algn="ctr"/>
              <a:endParaRPr lang="fr-FR" sz="1200"/>
            </a:p>
            <a:p>
              <a:pPr algn="ctr">
                <a:buFont typeface="Arial" charset="0"/>
                <a:buChar char="•"/>
              </a:pPr>
              <a:r>
                <a:rPr lang="fr-FR" sz="1200"/>
                <a:t> Cabinets de conseils </a:t>
              </a:r>
            </a:p>
            <a:p>
              <a:pPr algn="ctr">
                <a:buFont typeface="Arial" charset="0"/>
                <a:buChar char="•"/>
              </a:pPr>
              <a:endParaRPr lang="fr-FR" sz="1200"/>
            </a:p>
            <a:p>
              <a:pPr algn="ctr">
                <a:buFont typeface="Arial" charset="0"/>
                <a:buChar char="•"/>
              </a:pPr>
              <a:r>
                <a:rPr lang="fr-FR" sz="1200"/>
                <a:t> Organismes privés de financement</a:t>
              </a:r>
            </a:p>
            <a:p>
              <a:pPr algn="ctr"/>
              <a:endParaRPr lang="fr-FR" sz="1200"/>
            </a:p>
            <a:p>
              <a:pPr algn="ctr">
                <a:buFont typeface="Arial" charset="0"/>
                <a:buChar char="•"/>
              </a:pPr>
              <a:r>
                <a:rPr lang="fr-FR" sz="1200"/>
                <a:t> Associations professionnelles</a:t>
              </a:r>
            </a:p>
            <a:p>
              <a:pPr algn="ctr">
                <a:buFont typeface="Arial" charset="0"/>
                <a:buChar char="•"/>
              </a:pPr>
              <a:endParaRPr lang="fr-FR" sz="1200"/>
            </a:p>
            <a:p>
              <a:pPr algn="ctr">
                <a:buFont typeface="Arial" charset="0"/>
                <a:buChar char="•"/>
              </a:pPr>
              <a:r>
                <a:rPr lang="fr-FR" sz="1200"/>
                <a:t> Entreprises</a:t>
              </a:r>
            </a:p>
          </p:txBody>
        </p:sp>
      </p:grpSp>
      <p:sp>
        <p:nvSpPr>
          <p:cNvPr id="51" name="Double flèche horizontale 50"/>
          <p:cNvSpPr/>
          <p:nvPr/>
        </p:nvSpPr>
        <p:spPr>
          <a:xfrm rot="19737502">
            <a:off x="1641475" y="2973388"/>
            <a:ext cx="785813" cy="214312"/>
          </a:xfrm>
          <a:prstGeom prst="leftRightArrow">
            <a:avLst/>
          </a:prstGeom>
          <a:solidFill>
            <a:srgbClr val="00CC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4" name="Double flèche horizontale 53"/>
          <p:cNvSpPr/>
          <p:nvPr/>
        </p:nvSpPr>
        <p:spPr>
          <a:xfrm rot="1413332">
            <a:off x="6510338" y="2933700"/>
            <a:ext cx="785812" cy="214313"/>
          </a:xfrm>
          <a:prstGeom prst="leftRightArrow">
            <a:avLst/>
          </a:prstGeom>
          <a:solidFill>
            <a:srgbClr val="00CC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0969" name="ZoneTexte 61"/>
          <p:cNvSpPr txBox="1">
            <a:spLocks noChangeArrowheads="1"/>
          </p:cNvSpPr>
          <p:nvPr/>
        </p:nvSpPr>
        <p:spPr bwMode="auto">
          <a:xfrm>
            <a:off x="1928813" y="3286125"/>
            <a:ext cx="149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>
                <a:solidFill>
                  <a:srgbClr val="00CC66"/>
                </a:solidFill>
              </a:rPr>
              <a:t>Stimulation </a:t>
            </a:r>
          </a:p>
          <a:p>
            <a:r>
              <a:rPr lang="fr-FR" sz="1000" b="1">
                <a:solidFill>
                  <a:srgbClr val="00CC66"/>
                </a:solidFill>
              </a:rPr>
              <a:t>des questionnements</a:t>
            </a:r>
          </a:p>
        </p:txBody>
      </p:sp>
      <p:sp>
        <p:nvSpPr>
          <p:cNvPr id="40970" name="ZoneTexte 62"/>
          <p:cNvSpPr txBox="1">
            <a:spLocks noChangeArrowheads="1"/>
          </p:cNvSpPr>
          <p:nvPr/>
        </p:nvSpPr>
        <p:spPr bwMode="auto">
          <a:xfrm>
            <a:off x="6072188" y="3286125"/>
            <a:ext cx="917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00" b="1">
                <a:solidFill>
                  <a:srgbClr val="00CC66"/>
                </a:solidFill>
              </a:rPr>
              <a:t>Stimulation </a:t>
            </a:r>
          </a:p>
          <a:p>
            <a:pPr algn="ctr"/>
            <a:r>
              <a:rPr lang="fr-FR" sz="1000" b="1">
                <a:solidFill>
                  <a:srgbClr val="00CC66"/>
                </a:solidFill>
              </a:rPr>
              <a:t>    de l’offre</a:t>
            </a:r>
          </a:p>
        </p:txBody>
      </p:sp>
      <p:grpSp>
        <p:nvGrpSpPr>
          <p:cNvPr id="40971" name="Groupe 66"/>
          <p:cNvGrpSpPr>
            <a:grpSpLocks/>
          </p:cNvGrpSpPr>
          <p:nvPr/>
        </p:nvGrpSpPr>
        <p:grpSpPr bwMode="auto">
          <a:xfrm>
            <a:off x="2214563" y="3929063"/>
            <a:ext cx="4643437" cy="3678237"/>
            <a:chOff x="2214546" y="3857628"/>
            <a:chExt cx="4643470" cy="3677789"/>
          </a:xfrm>
        </p:grpSpPr>
        <p:sp>
          <p:nvSpPr>
            <p:cNvPr id="55" name="Rectangle 54"/>
            <p:cNvSpPr/>
            <p:nvPr/>
          </p:nvSpPr>
          <p:spPr>
            <a:xfrm>
              <a:off x="2214546" y="3857628"/>
              <a:ext cx="4643470" cy="20717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40981" name="ZoneTexte 55"/>
            <p:cNvSpPr txBox="1">
              <a:spLocks noChangeArrowheads="1"/>
            </p:cNvSpPr>
            <p:nvPr/>
          </p:nvSpPr>
          <p:spPr bwMode="auto">
            <a:xfrm>
              <a:off x="2571736" y="4214818"/>
              <a:ext cx="4134465" cy="646331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/>
                <a:t>Capitalisation/Mutualisation  </a:t>
              </a:r>
            </a:p>
            <a:p>
              <a:pPr algn="ctr"/>
              <a:r>
                <a:rPr lang="fr-FR"/>
                <a:t>Partage /Production de connaissances</a:t>
              </a:r>
            </a:p>
          </p:txBody>
        </p:sp>
        <p:sp>
          <p:nvSpPr>
            <p:cNvPr id="40982" name="ZoneTexte 57"/>
            <p:cNvSpPr txBox="1">
              <a:spLocks noChangeArrowheads="1"/>
            </p:cNvSpPr>
            <p:nvPr/>
          </p:nvSpPr>
          <p:spPr bwMode="auto">
            <a:xfrm>
              <a:off x="2571736" y="4857761"/>
              <a:ext cx="4143404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fr-FR" sz="1500" dirty="0"/>
                <a:t> Base de données IDEIS</a:t>
              </a:r>
            </a:p>
            <a:p>
              <a:pPr>
                <a:buFont typeface="Wingdings" pitchFamily="2" charset="2"/>
                <a:buChar char="§"/>
              </a:pPr>
              <a:r>
                <a:rPr lang="fr-FR" sz="1500" dirty="0"/>
                <a:t> Tableaux de bord sur l’innovation</a:t>
              </a:r>
            </a:p>
            <a:p>
              <a:pPr>
                <a:buFont typeface="Wingdings" pitchFamily="2" charset="2"/>
                <a:buChar char="§"/>
              </a:pPr>
              <a:r>
                <a:rPr lang="fr-FR" sz="1500" dirty="0"/>
                <a:t>  Analyses/ Diagnostics / Autodiagnostics</a:t>
              </a:r>
            </a:p>
            <a:p>
              <a:pPr>
                <a:buFont typeface="Wingdings" pitchFamily="2" charset="2"/>
                <a:buChar char="§"/>
              </a:pPr>
              <a:r>
                <a:rPr lang="fr-FR" sz="1500" dirty="0"/>
                <a:t> Forum/ Témoignages/ Articles…</a:t>
              </a:r>
            </a:p>
            <a:p>
              <a:pPr>
                <a:buFont typeface="Wingdings" pitchFamily="2" charset="2"/>
                <a:buChar char="§"/>
              </a:pPr>
              <a:endParaRPr lang="fr-FR" dirty="0"/>
            </a:p>
            <a:p>
              <a:pPr>
                <a:buFont typeface="Wingdings" pitchFamily="2" charset="2"/>
                <a:buChar char="§"/>
              </a:pPr>
              <a:endParaRPr lang="fr-FR" dirty="0"/>
            </a:p>
            <a:p>
              <a:pPr>
                <a:buFont typeface="Wingdings" pitchFamily="2" charset="2"/>
                <a:buChar char="§"/>
              </a:pPr>
              <a:endParaRPr lang="fr-FR" dirty="0"/>
            </a:p>
            <a:p>
              <a:endParaRPr lang="fr-FR" dirty="0"/>
            </a:p>
            <a:p>
              <a:pPr>
                <a:buFont typeface="Wingdings" pitchFamily="2" charset="2"/>
                <a:buChar char="§"/>
              </a:pPr>
              <a:endParaRPr lang="fr-FR" dirty="0"/>
            </a:p>
            <a:p>
              <a:pPr>
                <a:buFont typeface="Wingdings" pitchFamily="2" charset="2"/>
                <a:buChar char="§"/>
              </a:pPr>
              <a:endParaRPr lang="fr-FR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2214546" y="3857628"/>
              <a:ext cx="4643470" cy="3698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 DE CONNAISSANCES IDEIS</a:t>
              </a:r>
            </a:p>
          </p:txBody>
        </p:sp>
      </p:grpSp>
      <p:sp>
        <p:nvSpPr>
          <p:cNvPr id="35" name="Double flèche horizontale 34"/>
          <p:cNvSpPr/>
          <p:nvPr/>
        </p:nvSpPr>
        <p:spPr>
          <a:xfrm rot="5400000">
            <a:off x="4214813" y="3429000"/>
            <a:ext cx="642937" cy="214313"/>
          </a:xfrm>
          <a:prstGeom prst="leftRightArrow">
            <a:avLst/>
          </a:prstGeom>
          <a:solidFill>
            <a:srgbClr val="00CC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1357313" y="6429375"/>
            <a:ext cx="6000750" cy="1588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Double flèche horizontale 60"/>
          <p:cNvSpPr/>
          <p:nvPr/>
        </p:nvSpPr>
        <p:spPr>
          <a:xfrm rot="1435757">
            <a:off x="1652588" y="3937000"/>
            <a:ext cx="785812" cy="214313"/>
          </a:xfrm>
          <a:prstGeom prst="leftRightArrow">
            <a:avLst/>
          </a:prstGeom>
          <a:solidFill>
            <a:srgbClr val="00CC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0" name="Double flèche horizontale 59"/>
          <p:cNvSpPr/>
          <p:nvPr/>
        </p:nvSpPr>
        <p:spPr>
          <a:xfrm rot="19998431">
            <a:off x="6435725" y="3879850"/>
            <a:ext cx="785813" cy="214313"/>
          </a:xfrm>
          <a:prstGeom prst="leftRightArrow">
            <a:avLst/>
          </a:prstGeom>
          <a:solidFill>
            <a:srgbClr val="00CC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7" name="Titre 1"/>
          <p:cNvSpPr txBox="1">
            <a:spLocks/>
          </p:cNvSpPr>
          <p:nvPr/>
        </p:nvSpPr>
        <p:spPr bwMode="auto">
          <a:xfrm>
            <a:off x="1357313" y="357188"/>
            <a:ext cx="6686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latin typeface="Verdana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 bwMode="auto">
          <a:xfrm>
            <a:off x="2000250" y="214313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</a:rPr>
              <a:t>Architecture de la plateforme</a:t>
            </a: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21438"/>
            <a:ext cx="1062037" cy="365125"/>
          </a:xfrm>
        </p:spPr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33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ous-titre 2"/>
          <p:cNvSpPr>
            <a:spLocks noGrp="1"/>
          </p:cNvSpPr>
          <p:nvPr>
            <p:ph type="subTitle" idx="1"/>
          </p:nvPr>
        </p:nvSpPr>
        <p:spPr bwMode="auto">
          <a:xfrm>
            <a:off x="500063" y="2428875"/>
            <a:ext cx="8358187" cy="4143375"/>
          </a:xfrm>
        </p:spPr>
        <p:txBody>
          <a:bodyPr wrap="square" numCol="1" compatLnSpc="1">
            <a:prstTxWarp prst="textNoShape">
              <a:avLst/>
            </a:prstTxWarp>
            <a:normAutofit fontScale="92500" lnSpcReduction="10000"/>
          </a:bodyPr>
          <a:lstStyle/>
          <a:p>
            <a:pPr marL="357188" indent="-357188" algn="l" eaLnBrk="1" hangingPunct="1">
              <a:lnSpc>
                <a:spcPct val="90000"/>
              </a:lnSpc>
              <a:tabLst>
                <a:tab pos="357188" algn="l"/>
              </a:tabLst>
            </a:pPr>
            <a:endParaRPr lang="fr-FR" dirty="0" smtClean="0">
              <a:solidFill>
                <a:schemeClr val="tx1"/>
              </a:solidFill>
            </a:endParaRPr>
          </a:p>
          <a:p>
            <a:pPr marL="357188" indent="-357188" algn="l" eaLnBrk="1" hangingPunct="1">
              <a:lnSpc>
                <a:spcPct val="90000"/>
              </a:lnSpc>
              <a:tabLst>
                <a:tab pos="357188" algn="l"/>
              </a:tabLst>
            </a:pPr>
            <a:endParaRPr lang="fr-FR" sz="1400" b="0" dirty="0" smtClean="0">
              <a:solidFill>
                <a:schemeClr val="tx1"/>
              </a:solidFill>
            </a:endParaRPr>
          </a:p>
          <a:p>
            <a:pPr marL="357188" indent="-357188" algn="l" eaLnBrk="1" hangingPunct="1">
              <a:lnSpc>
                <a:spcPct val="90000"/>
              </a:lnSpc>
              <a:tabLst>
                <a:tab pos="357188" algn="l"/>
              </a:tabLst>
            </a:pPr>
            <a:endParaRPr lang="fr-FR" sz="1400" dirty="0" smtClean="0">
              <a:solidFill>
                <a:schemeClr val="tx1"/>
              </a:solidFill>
            </a:endParaRPr>
          </a:p>
          <a:p>
            <a:pPr lvl="1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dirty="0" smtClean="0">
                <a:solidFill>
                  <a:schemeClr val="tx1"/>
                </a:solidFill>
              </a:rPr>
              <a:t> Meta-organisation </a:t>
            </a:r>
            <a:r>
              <a:rPr lang="fr-FR" sz="1400" b="0" dirty="0" smtClean="0">
                <a:solidFill>
                  <a:schemeClr val="tx1"/>
                </a:solidFill>
              </a:rPr>
              <a:t>(entreprises, établissements d’enseignement ou/et de recherche, organismes de soutien aux entreprises, décideurs publics)</a:t>
            </a:r>
            <a:endParaRPr lang="fr-FR" sz="1400" dirty="0" smtClean="0">
              <a:solidFill>
                <a:schemeClr val="tx1"/>
              </a:solidFill>
            </a:endParaRPr>
          </a:p>
          <a:p>
            <a:pPr lvl="1" algn="l">
              <a:lnSpc>
                <a:spcPct val="110000"/>
              </a:lnSpc>
              <a:spcBef>
                <a:spcPts val="0"/>
              </a:spcBef>
              <a:tabLst>
                <a:tab pos="357188" algn="l"/>
              </a:tabLst>
            </a:pPr>
            <a:endParaRPr lang="fr-FR" sz="1400" dirty="0" smtClean="0">
              <a:solidFill>
                <a:schemeClr val="tx1"/>
              </a:solidFill>
            </a:endParaRPr>
          </a:p>
          <a:p>
            <a:pPr lvl="1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b="0" dirty="0" smtClean="0">
                <a:solidFill>
                  <a:schemeClr val="tx1"/>
                </a:solidFill>
              </a:rPr>
              <a:t>adaptée</a:t>
            </a:r>
            <a:r>
              <a:rPr lang="fr-FR" sz="1400" dirty="0" smtClean="0">
                <a:solidFill>
                  <a:schemeClr val="tx1"/>
                </a:solidFill>
              </a:rPr>
              <a:t> aux interactions </a:t>
            </a:r>
            <a:r>
              <a:rPr lang="fr-FR" sz="1400" b="0" dirty="0" smtClean="0">
                <a:solidFill>
                  <a:schemeClr val="tx1"/>
                </a:solidFill>
              </a:rPr>
              <a:t>entre</a:t>
            </a:r>
            <a:r>
              <a:rPr lang="fr-FR" sz="1400" dirty="0" smtClean="0">
                <a:solidFill>
                  <a:schemeClr val="tx1"/>
                </a:solidFill>
              </a:rPr>
              <a:t> différents acteurs :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  <a:tabLst>
                <a:tab pos="357188" algn="l"/>
              </a:tabLst>
            </a:pPr>
            <a:endParaRPr lang="fr-FR" sz="1400" dirty="0" smtClean="0">
              <a:solidFill>
                <a:schemeClr val="tx1"/>
              </a:solidFill>
            </a:endParaRPr>
          </a:p>
          <a:p>
            <a:pPr lvl="1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b="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PMEntrepreneur</a:t>
            </a:r>
            <a:r>
              <a:rPr lang="fr-FR" sz="1400" dirty="0" smtClean="0">
                <a:solidFill>
                  <a:schemeClr val="tx1"/>
                </a:solidFill>
              </a:rPr>
              <a:t>(e)s, enseignant(e)s/chercheur(e)s, « </a:t>
            </a:r>
            <a:r>
              <a:rPr lang="fr-FR" sz="1400" i="1" dirty="0" smtClean="0">
                <a:solidFill>
                  <a:schemeClr val="tx1"/>
                </a:solidFill>
              </a:rPr>
              <a:t>innovation </a:t>
            </a:r>
            <a:r>
              <a:rPr lang="fr-FR" sz="1400" i="1" dirty="0" err="1" smtClean="0">
                <a:solidFill>
                  <a:schemeClr val="tx1"/>
                </a:solidFill>
              </a:rPr>
              <a:t>policy</a:t>
            </a:r>
            <a:r>
              <a:rPr lang="fr-FR" sz="1400" i="1" dirty="0" smtClean="0">
                <a:solidFill>
                  <a:schemeClr val="tx1"/>
                </a:solidFill>
              </a:rPr>
              <a:t> </a:t>
            </a:r>
            <a:r>
              <a:rPr lang="fr-FR" sz="1400" i="1" dirty="0" err="1" smtClean="0">
                <a:solidFill>
                  <a:schemeClr val="tx1"/>
                </a:solidFill>
              </a:rPr>
              <a:t>implementers</a:t>
            </a:r>
            <a:r>
              <a:rPr lang="fr-FR" sz="1400" dirty="0" smtClean="0">
                <a:solidFill>
                  <a:schemeClr val="tx1"/>
                </a:solidFill>
              </a:rPr>
              <a:t> »/prescripteur(e)s en matière d’innovation, « </a:t>
            </a:r>
            <a:r>
              <a:rPr lang="fr-FR" sz="1400" i="1" dirty="0" smtClean="0">
                <a:solidFill>
                  <a:schemeClr val="tx1"/>
                </a:solidFill>
              </a:rPr>
              <a:t>innovation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i="1" dirty="0" err="1" smtClean="0">
                <a:solidFill>
                  <a:schemeClr val="tx1"/>
                </a:solidFill>
              </a:rPr>
              <a:t>policy</a:t>
            </a:r>
            <a:r>
              <a:rPr lang="fr-FR" sz="1400" i="1" dirty="0" smtClean="0">
                <a:solidFill>
                  <a:schemeClr val="tx1"/>
                </a:solidFill>
              </a:rPr>
              <a:t> </a:t>
            </a:r>
            <a:r>
              <a:rPr lang="fr-FR" sz="1400" i="1" dirty="0" err="1" smtClean="0">
                <a:solidFill>
                  <a:schemeClr val="tx1"/>
                </a:solidFill>
              </a:rPr>
              <a:t>makers</a:t>
            </a:r>
            <a:r>
              <a:rPr lang="fr-FR" sz="1400" i="1" dirty="0" smtClean="0">
                <a:solidFill>
                  <a:schemeClr val="tx1"/>
                </a:solidFill>
              </a:rPr>
              <a:t> </a:t>
            </a:r>
            <a:r>
              <a:rPr lang="fr-FR" sz="1400" dirty="0" smtClean="0">
                <a:solidFill>
                  <a:schemeClr val="tx1"/>
                </a:solidFill>
              </a:rPr>
              <a:t>»</a:t>
            </a:r>
          </a:p>
          <a:p>
            <a:pPr lvl="1" algn="l"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dirty="0" smtClean="0">
                <a:solidFill>
                  <a:schemeClr val="tx1"/>
                </a:solidFill>
              </a:rPr>
              <a:t> Un outil centré sur les questions, problèmes, besoins des entrepreneurs</a:t>
            </a:r>
          </a:p>
          <a:p>
            <a:pPr lvl="1" algn="l">
              <a:lnSpc>
                <a:spcPct val="90000"/>
              </a:lnSpc>
              <a:buFont typeface="Wingdings" pitchFamily="2" charset="2"/>
              <a:buChar char="Ø"/>
              <a:tabLst>
                <a:tab pos="357188" algn="l"/>
              </a:tabLst>
            </a:pP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b="0" dirty="0" smtClean="0">
                <a:solidFill>
                  <a:schemeClr val="tx1"/>
                </a:solidFill>
              </a:rPr>
              <a:t>Composé de 2 éléments:</a:t>
            </a:r>
          </a:p>
          <a:p>
            <a:pPr lvl="2" algn="l"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1400" b="0" dirty="0" smtClean="0">
                <a:solidFill>
                  <a:schemeClr val="tx1"/>
                </a:solidFill>
              </a:rPr>
              <a:t>  une </a:t>
            </a:r>
            <a:r>
              <a:rPr lang="fr-FR" sz="1400" dirty="0" smtClean="0">
                <a:solidFill>
                  <a:schemeClr val="tx1"/>
                </a:solidFill>
              </a:rPr>
              <a:t>base de connaissances</a:t>
            </a:r>
          </a:p>
          <a:p>
            <a:pPr lvl="2" algn="l">
              <a:lnSpc>
                <a:spcPct val="110000"/>
              </a:lnSpc>
              <a:buFont typeface="Wingdings" pitchFamily="2" charset="2"/>
              <a:buChar char="ü"/>
              <a:tabLst>
                <a:tab pos="357188" algn="l"/>
              </a:tabLst>
            </a:pPr>
            <a:r>
              <a:rPr lang="fr-FR" sz="1400" b="0" dirty="0" smtClean="0">
                <a:solidFill>
                  <a:schemeClr val="tx1"/>
                </a:solidFill>
              </a:rPr>
              <a:t>  </a:t>
            </a:r>
            <a:r>
              <a:rPr lang="fr-FR" sz="1400" dirty="0" smtClean="0">
                <a:solidFill>
                  <a:schemeClr val="tx1"/>
                </a:solidFill>
              </a:rPr>
              <a:t>un processus interactif </a:t>
            </a:r>
            <a:r>
              <a:rPr lang="fr-FR" sz="1400" b="0" dirty="0" smtClean="0">
                <a:solidFill>
                  <a:schemeClr val="tx1"/>
                </a:solidFill>
              </a:rPr>
              <a:t>entre les </a:t>
            </a:r>
            <a:r>
              <a:rPr lang="fr-FR" sz="1400" dirty="0" smtClean="0">
                <a:solidFill>
                  <a:schemeClr val="tx1"/>
                </a:solidFill>
              </a:rPr>
              <a:t>entrepreneur(e)s</a:t>
            </a:r>
            <a:r>
              <a:rPr lang="fr-FR" sz="1400" b="0" dirty="0" smtClean="0">
                <a:solidFill>
                  <a:schemeClr val="tx1"/>
                </a:solidFill>
              </a:rPr>
              <a:t> et les </a:t>
            </a:r>
            <a:r>
              <a:rPr lang="fr-FR" sz="1400" dirty="0" smtClean="0">
                <a:solidFill>
                  <a:schemeClr val="tx1"/>
                </a:solidFill>
              </a:rPr>
              <a:t>offreur(e)s de compétences externes</a:t>
            </a:r>
          </a:p>
          <a:p>
            <a:pPr lvl="1" algn="l">
              <a:lnSpc>
                <a:spcPct val="90000"/>
              </a:lnSpc>
              <a:tabLst>
                <a:tab pos="357188" algn="l"/>
              </a:tabLst>
            </a:pPr>
            <a:endParaRPr lang="fr-FR" sz="1100" b="0" dirty="0" smtClean="0">
              <a:solidFill>
                <a:schemeClr val="tx1"/>
              </a:solidFill>
            </a:endParaRPr>
          </a:p>
          <a:p>
            <a:pPr lvl="1" algn="l">
              <a:lnSpc>
                <a:spcPct val="1000"/>
              </a:lnSpc>
              <a:buFont typeface="Wingdings" pitchFamily="2" charset="2"/>
              <a:buChar char="Ø"/>
              <a:tabLst>
                <a:tab pos="357188" algn="l"/>
              </a:tabLst>
            </a:pPr>
            <a:endParaRPr lang="fr-FR" sz="1100" b="0" dirty="0" smtClean="0">
              <a:solidFill>
                <a:schemeClr val="tx1"/>
              </a:solidFill>
            </a:endParaRPr>
          </a:p>
          <a:p>
            <a:pPr lvl="1" algn="l">
              <a:lnSpc>
                <a:spcPct val="1000"/>
              </a:lnSpc>
              <a:tabLst>
                <a:tab pos="357188" algn="l"/>
              </a:tabLst>
            </a:pPr>
            <a:endParaRPr lang="fr-FR" sz="1100" b="0" dirty="0" smtClean="0">
              <a:solidFill>
                <a:schemeClr val="tx1"/>
              </a:solidFill>
            </a:endParaRPr>
          </a:p>
          <a:p>
            <a:pPr lvl="1" algn="l" eaLnBrk="1" hangingPunct="1">
              <a:lnSpc>
                <a:spcPct val="90000"/>
              </a:lnSpc>
              <a:tabLst>
                <a:tab pos="357188" algn="l"/>
              </a:tabLst>
            </a:pPr>
            <a:endParaRPr lang="fr-FR" sz="2800" dirty="0" smtClean="0">
              <a:solidFill>
                <a:schemeClr val="tx1"/>
              </a:solidFill>
            </a:endParaRPr>
          </a:p>
          <a:p>
            <a:pPr lvl="1" algn="l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57188" algn="l"/>
              </a:tabLst>
            </a:pPr>
            <a:endParaRPr lang="fr-FR" sz="2000" b="0" dirty="0" smtClean="0">
              <a:solidFill>
                <a:schemeClr val="tx1"/>
              </a:solidFill>
            </a:endParaRPr>
          </a:p>
          <a:p>
            <a:pPr marL="357188" indent="-357188" eaLnBrk="1" hangingPunct="1">
              <a:lnSpc>
                <a:spcPct val="90000"/>
              </a:lnSpc>
              <a:tabLst>
                <a:tab pos="357188" algn="l"/>
              </a:tabLst>
            </a:pPr>
            <a:endParaRPr lang="fr-FR" dirty="0" smtClean="0">
              <a:solidFill>
                <a:srgbClr val="898989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2AB68-F187-44C6-8F60-67E6805DA578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2000232" y="285728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</a:rPr>
              <a:t>Plateforme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</a:rPr>
              <a:t>de connaissances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</a:rPr>
              <a:t>sur l’innovation et l’entreprise ? </a:t>
            </a: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2775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034" y="2714625"/>
            <a:ext cx="8643966" cy="4143375"/>
          </a:xfrm>
        </p:spPr>
        <p:txBody>
          <a:bodyPr>
            <a:normAutofit fontScale="85000" lnSpcReduction="20000"/>
          </a:bodyPr>
          <a:lstStyle/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r>
              <a:rPr lang="fr-FR" sz="1500" dirty="0" smtClean="0">
                <a:solidFill>
                  <a:schemeClr val="tx1"/>
                </a:solidFill>
              </a:rPr>
              <a:t>Un manque de connaissances explicites sur le processus d’innovation dans les PME</a:t>
            </a:r>
          </a:p>
          <a:p>
            <a:pPr marL="814388" lvl="1" indent="-357188" algn="l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r>
              <a:rPr lang="fr-FR" sz="1500" dirty="0" smtClean="0">
                <a:solidFill>
                  <a:schemeClr val="tx1"/>
                </a:solidFill>
              </a:rPr>
              <a:t>Les visions, jugements, décisions et actions des acteurs sont basés sur des modèles et positions implicites qui peuvent constituer des freins à l’innovation </a:t>
            </a:r>
          </a:p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r>
              <a:rPr lang="fr-FR" sz="1500" dirty="0" smtClean="0">
                <a:solidFill>
                  <a:schemeClr val="tx1"/>
                </a:solidFill>
              </a:rPr>
              <a:t>Exemple : les «</a:t>
            </a:r>
            <a:r>
              <a:rPr lang="fr-FR" sz="1500" i="1" dirty="0" smtClean="0">
                <a:solidFill>
                  <a:schemeClr val="tx1"/>
                </a:solidFill>
              </a:rPr>
              <a:t> </a:t>
            </a:r>
            <a:r>
              <a:rPr lang="fr-FR" sz="1500" i="1" dirty="0" err="1" smtClean="0">
                <a:solidFill>
                  <a:schemeClr val="tx1"/>
                </a:solidFill>
              </a:rPr>
              <a:t>policy</a:t>
            </a:r>
            <a:r>
              <a:rPr lang="fr-FR" sz="1500" i="1" dirty="0" smtClean="0">
                <a:solidFill>
                  <a:schemeClr val="tx1"/>
                </a:solidFill>
              </a:rPr>
              <a:t> </a:t>
            </a:r>
            <a:r>
              <a:rPr lang="fr-FR" sz="1500" i="1" dirty="0" err="1" smtClean="0">
                <a:solidFill>
                  <a:schemeClr val="tx1"/>
                </a:solidFill>
              </a:rPr>
              <a:t>makers</a:t>
            </a:r>
            <a:r>
              <a:rPr lang="fr-FR" sz="1500" dirty="0" smtClean="0">
                <a:solidFill>
                  <a:schemeClr val="tx1"/>
                </a:solidFill>
              </a:rPr>
              <a:t> » et le modèle linéaire de l’innovation  </a:t>
            </a:r>
          </a:p>
          <a:p>
            <a:pPr marL="814388" lvl="1" indent="-357188" algn="l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r>
              <a:rPr lang="fr-FR" sz="1500" dirty="0" smtClean="0">
                <a:solidFill>
                  <a:schemeClr val="tx1"/>
                </a:solidFill>
              </a:rPr>
              <a:t>La plateforme en confrontant des expertises différentes doit aider les acteurs à reconsidérer leurs positions initiales</a:t>
            </a: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1500" b="0" dirty="0" smtClean="0">
                <a:solidFill>
                  <a:schemeClr val="tx1"/>
                </a:solidFill>
              </a:rPr>
              <a:t>clarifier, expliciter</a:t>
            </a: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1500" b="0" dirty="0" smtClean="0">
                <a:solidFill>
                  <a:schemeClr val="tx1"/>
                </a:solidFill>
              </a:rPr>
              <a:t>percevoir, gérer et évaluer l’innovation de manière plus pertinente</a:t>
            </a: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§"/>
              <a:tabLst>
                <a:tab pos="357188" algn="l"/>
              </a:tabLst>
              <a:defRPr/>
            </a:pPr>
            <a:endParaRPr lang="fr-FR" sz="1400" b="0" dirty="0" smtClean="0">
              <a:solidFill>
                <a:schemeClr val="tx1"/>
              </a:solidFill>
            </a:endParaRPr>
          </a:p>
          <a:p>
            <a:pPr marL="357188" indent="-357188" eaLnBrk="1" fontAlgn="auto" hangingPunct="1">
              <a:lnSpc>
                <a:spcPct val="110000"/>
              </a:lnSpc>
              <a:spcAft>
                <a:spcPts val="0"/>
              </a:spcAft>
              <a:tabLst>
                <a:tab pos="357188" algn="l"/>
              </a:tabLst>
              <a:defRPr/>
            </a:pPr>
            <a:r>
              <a:rPr lang="fr-FR" sz="1500" dirty="0" smtClean="0">
                <a:solidFill>
                  <a:schemeClr val="tx1"/>
                </a:solidFill>
              </a:rPr>
              <a:t>Améliorer les compétences individuelles et collectives sur les processus d’innovation en </a:t>
            </a:r>
          </a:p>
          <a:p>
            <a:pPr marL="357188" indent="-357188" eaLnBrk="1" fontAlgn="auto" hangingPunct="1">
              <a:lnSpc>
                <a:spcPct val="110000"/>
              </a:lnSpc>
              <a:spcAft>
                <a:spcPts val="0"/>
              </a:spcAft>
              <a:tabLst>
                <a:tab pos="357188" algn="l"/>
              </a:tabLst>
              <a:defRPr/>
            </a:pPr>
            <a:r>
              <a:rPr lang="fr-FR" sz="1500" dirty="0" smtClean="0">
                <a:solidFill>
                  <a:schemeClr val="tx1"/>
                </a:solidFill>
              </a:rPr>
              <a:t>constituant une « communauté d’enquête » </a:t>
            </a:r>
          </a:p>
          <a:p>
            <a:pPr marL="814388" lvl="1" indent="-357188" algn="l" eaLnBrk="1" fontAlgn="auto" hangingPunct="1">
              <a:spcAft>
                <a:spcPts val="0"/>
              </a:spcAft>
              <a:tabLst>
                <a:tab pos="357188" algn="l"/>
              </a:tabLst>
              <a:defRPr/>
            </a:pPr>
            <a:r>
              <a:rPr lang="fr-FR" dirty="0" smtClean="0">
                <a:solidFill>
                  <a:schemeClr val="tx1"/>
                </a:solidFill>
              </a:rPr>
              <a:t>			</a:t>
            </a:r>
          </a:p>
          <a:p>
            <a:pPr marL="814388" lvl="1" indent="-357188" algn="l" eaLnBrk="1" fontAlgn="auto" hangingPunct="1">
              <a:spcAft>
                <a:spcPts val="0"/>
              </a:spcAft>
              <a:tabLst>
                <a:tab pos="357188" algn="l"/>
              </a:tabLst>
              <a:defRPr/>
            </a:pPr>
            <a:r>
              <a:rPr lang="fr-FR" dirty="0" smtClean="0">
                <a:solidFill>
                  <a:schemeClr val="tx1"/>
                </a:solidFill>
              </a:rPr>
              <a:t>			</a:t>
            </a:r>
          </a:p>
          <a:p>
            <a:pPr marL="814388" lvl="1" indent="-357188" algn="l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7188" algn="l"/>
              </a:tabLst>
              <a:defRPr/>
            </a:pPr>
            <a:endParaRPr lang="fr-FR" sz="2000" b="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000250" y="214313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</a:rPr>
              <a:t>Pourquoi cette plateforme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</a:rPr>
              <a:t>de connaissances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</a:rPr>
              <a:t>sur l’innovation et l’entreprise ? </a:t>
            </a: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3799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2844" y="5214950"/>
            <a:ext cx="8786874" cy="7143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500" y="2000250"/>
            <a:ext cx="8358188" cy="4143375"/>
          </a:xfrm>
        </p:spPr>
        <p:txBody>
          <a:bodyPr/>
          <a:lstStyle/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Deux modes d’alimentation :</a:t>
            </a:r>
          </a:p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endParaRPr lang="fr-FR" sz="1400" b="0" dirty="0" smtClean="0">
              <a:solidFill>
                <a:schemeClr val="tx1"/>
              </a:solidFill>
            </a:endParaRP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1400" b="0" dirty="0" smtClean="0">
                <a:solidFill>
                  <a:schemeClr val="tx1"/>
                </a:solidFill>
              </a:rPr>
              <a:t>l’évaluation de l'innovation dans les PME grâce à des enquêtes, des diagnostics ou des audits (point de départ : acteurs vers entrepreneur(e)s)</a:t>
            </a: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1400" b="0" dirty="0" smtClean="0">
                <a:solidFill>
                  <a:schemeClr val="tx1"/>
                </a:solidFill>
              </a:rPr>
              <a:t>l’explicitation des problèmes et des solutions liés à l’entrepreneuriat et à l’innovation (point de départ : entrepreneur(e)s vers acteurs)</a:t>
            </a: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§"/>
              <a:tabLst>
                <a:tab pos="357188" algn="l"/>
              </a:tabLst>
              <a:defRPr/>
            </a:pPr>
            <a:endParaRPr lang="fr-FR" sz="1100" b="0" dirty="0" smtClean="0">
              <a:solidFill>
                <a:schemeClr val="tx1"/>
              </a:solidFill>
            </a:endParaRPr>
          </a:p>
          <a:p>
            <a:pPr marL="814388" lvl="1" indent="-357188" algn="l" eaLnBrk="1" fontAlgn="auto" hangingPunct="1">
              <a:spcAft>
                <a:spcPts val="0"/>
              </a:spcAft>
              <a:tabLst>
                <a:tab pos="357188" algn="l"/>
              </a:tabLst>
              <a:defRPr/>
            </a:pPr>
            <a:r>
              <a:rPr lang="fr-FR" dirty="0" smtClean="0">
                <a:solidFill>
                  <a:schemeClr val="tx1"/>
                </a:solidFill>
              </a:rPr>
              <a:t>			</a:t>
            </a:r>
          </a:p>
          <a:p>
            <a:pPr marL="814388" lvl="1" indent="-357188" algn="l" eaLnBrk="1" fontAlgn="auto" hangingPunct="1">
              <a:spcAft>
                <a:spcPts val="0"/>
              </a:spcAft>
              <a:tabLst>
                <a:tab pos="357188" algn="l"/>
              </a:tabLst>
              <a:defRPr/>
            </a:pPr>
            <a:r>
              <a:rPr lang="fr-FR" dirty="0" smtClean="0">
                <a:solidFill>
                  <a:schemeClr val="tx1"/>
                </a:solidFill>
              </a:rPr>
              <a:t>			</a:t>
            </a:r>
          </a:p>
          <a:p>
            <a:pPr marL="814388" lvl="1" indent="-357188" algn="l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7188" algn="l"/>
              </a:tabLst>
              <a:defRPr/>
            </a:pPr>
            <a:endParaRPr lang="fr-FR" sz="2000" b="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000250" y="214313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  <a:cs typeface="Arial" pitchFamily="34" charset="0"/>
              </a:rPr>
              <a:t>Une base de connaissances sur l’innovation et l’entreprise </a:t>
            </a: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3799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158" y="2000240"/>
            <a:ext cx="8786842" cy="5072074"/>
          </a:xfrm>
        </p:spPr>
        <p:txBody>
          <a:bodyPr>
            <a:normAutofit fontScale="70000" lnSpcReduction="20000"/>
          </a:bodyPr>
          <a:lstStyle/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endParaRPr lang="fr-FR" sz="2500" b="0" dirty="0" smtClean="0">
              <a:solidFill>
                <a:schemeClr val="tx1"/>
              </a:solidFill>
            </a:endParaRPr>
          </a:p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Qu’entendre par innovation ? </a:t>
            </a:r>
            <a:r>
              <a:rPr lang="fr-FR" sz="2000" b="0" dirty="0" smtClean="0">
                <a:solidFill>
                  <a:schemeClr val="tx1"/>
                </a:solidFill>
              </a:rPr>
              <a:t>    </a:t>
            </a: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2000" b="0" dirty="0" smtClean="0">
                <a:solidFill>
                  <a:schemeClr val="tx1"/>
                </a:solidFill>
              </a:rPr>
              <a:t>distinguer l’output du processus</a:t>
            </a: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2000" b="0" dirty="0" smtClean="0">
                <a:solidFill>
                  <a:schemeClr val="tx1"/>
                </a:solidFill>
              </a:rPr>
              <a:t>output : valeur nouvelle créée</a:t>
            </a: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2000" b="0" dirty="0" smtClean="0">
                <a:solidFill>
                  <a:schemeClr val="tx1"/>
                </a:solidFill>
              </a:rPr>
              <a:t>processus : ensemble d’activités inter reliées qui génèrent cette valeur nouvelle (R&amp;D, créativité,…)</a:t>
            </a:r>
          </a:p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Le  modèle linéaire de l’innovation </a:t>
            </a:r>
            <a:r>
              <a:rPr lang="fr-FR" sz="2000" b="0" dirty="0" smtClean="0">
                <a:solidFill>
                  <a:schemeClr val="tx1"/>
                </a:solidFill>
              </a:rPr>
              <a:t>: la R&amp;D, la créativité, le capital humain expliquent « mécaniquement » l’innovation (vision fonction de production)</a:t>
            </a:r>
          </a:p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La critique du modèle linéaire de l’innovation  </a:t>
            </a: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2000" b="0" dirty="0" smtClean="0">
                <a:solidFill>
                  <a:schemeClr val="tx1"/>
                </a:solidFill>
              </a:rPr>
              <a:t> l’</a:t>
            </a:r>
            <a:r>
              <a:rPr lang="fr-FR" sz="2000" b="0" i="1" dirty="0" smtClean="0">
                <a:solidFill>
                  <a:schemeClr val="tx1"/>
                </a:solidFill>
              </a:rPr>
              <a:t>innovation </a:t>
            </a:r>
            <a:r>
              <a:rPr lang="fr-FR" sz="2000" b="0" i="1" dirty="0" err="1" smtClean="0">
                <a:solidFill>
                  <a:schemeClr val="tx1"/>
                </a:solidFill>
              </a:rPr>
              <a:t>paradox</a:t>
            </a:r>
            <a:r>
              <a:rPr lang="fr-FR" sz="2000" b="0" i="1" dirty="0" smtClean="0">
                <a:solidFill>
                  <a:schemeClr val="tx1"/>
                </a:solidFill>
              </a:rPr>
              <a:t>  </a:t>
            </a: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2000" b="0" i="1" dirty="0" smtClean="0">
                <a:solidFill>
                  <a:schemeClr val="tx1"/>
                </a:solidFill>
              </a:rPr>
              <a:t> </a:t>
            </a:r>
            <a:r>
              <a:rPr lang="fr-FR" sz="2000" b="0" dirty="0" smtClean="0">
                <a:solidFill>
                  <a:schemeClr val="tx1"/>
                </a:solidFill>
              </a:rPr>
              <a:t>la relation entre R&amp;D et productivité/croissance </a:t>
            </a:r>
            <a:r>
              <a:rPr lang="fr-FR" sz="1400" b="0" dirty="0" smtClean="0">
                <a:solidFill>
                  <a:schemeClr val="tx1"/>
                </a:solidFill>
              </a:rPr>
              <a:t>(</a:t>
            </a:r>
            <a:r>
              <a:rPr lang="fr-FR" sz="1400" b="0" dirty="0" err="1" smtClean="0">
                <a:solidFill>
                  <a:schemeClr val="tx1"/>
                </a:solidFill>
              </a:rPr>
              <a:t>cf</a:t>
            </a:r>
            <a:r>
              <a:rPr lang="fr-FR" sz="1400" b="0" dirty="0" smtClean="0">
                <a:solidFill>
                  <a:schemeClr val="tx1"/>
                </a:solidFill>
              </a:rPr>
              <a:t> graphique p8)</a:t>
            </a: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2000" b="0" dirty="0" smtClean="0">
                <a:solidFill>
                  <a:schemeClr val="tx1"/>
                </a:solidFill>
              </a:rPr>
              <a:t> l’innovation est-elle poussée par la technologie ou tirée par la demande ?</a:t>
            </a:r>
            <a:r>
              <a:rPr lang="fr-FR" sz="2000" b="0" i="1" dirty="0" smtClean="0">
                <a:solidFill>
                  <a:schemeClr val="tx1"/>
                </a:solidFill>
              </a:rPr>
              <a:t>           </a:t>
            </a:r>
            <a:r>
              <a:rPr lang="fr-FR" sz="2000" b="0" dirty="0" smtClean="0">
                <a:solidFill>
                  <a:schemeClr val="tx1"/>
                </a:solidFill>
              </a:rPr>
              <a:t>                                                                                </a:t>
            </a:r>
          </a:p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l’approche entrepreneuriale et l’approche organisationnelle</a:t>
            </a:r>
          </a:p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endParaRPr lang="fr-FR" sz="1100" b="0" dirty="0" smtClean="0">
              <a:solidFill>
                <a:schemeClr val="tx1"/>
              </a:solidFill>
            </a:endParaRPr>
          </a:p>
          <a:p>
            <a:pPr marL="814388" lvl="1" indent="-357188" algn="l" eaLnBrk="1" fontAlgn="auto" hangingPunct="1">
              <a:spcAft>
                <a:spcPts val="0"/>
              </a:spcAft>
              <a:tabLst>
                <a:tab pos="357188" algn="l"/>
              </a:tabLst>
              <a:defRPr/>
            </a:pPr>
            <a:r>
              <a:rPr lang="fr-FR" dirty="0" smtClean="0">
                <a:solidFill>
                  <a:schemeClr val="tx1"/>
                </a:solidFill>
              </a:rPr>
              <a:t>			</a:t>
            </a:r>
          </a:p>
          <a:p>
            <a:pPr marL="814388" lvl="1" indent="-357188" algn="l" eaLnBrk="1" fontAlgn="auto" hangingPunct="1">
              <a:spcAft>
                <a:spcPts val="0"/>
              </a:spcAft>
              <a:tabLst>
                <a:tab pos="357188" algn="l"/>
              </a:tabLst>
              <a:defRPr/>
            </a:pPr>
            <a:r>
              <a:rPr lang="fr-FR" dirty="0" smtClean="0">
                <a:solidFill>
                  <a:schemeClr val="tx1"/>
                </a:solidFill>
              </a:rPr>
              <a:t>			</a:t>
            </a:r>
          </a:p>
          <a:p>
            <a:pPr marL="814388" lvl="1" indent="-357188" algn="l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7188" algn="l"/>
              </a:tabLst>
              <a:defRPr/>
            </a:pPr>
            <a:endParaRPr lang="fr-FR" sz="2000" b="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000250" y="214313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  <a:cs typeface="Arial" pitchFamily="34" charset="0"/>
              </a:rPr>
              <a:t>Une base de connaissances sur l’innovation et l’entreprise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latin typeface="+mj-lt"/>
                <a:ea typeface="+mj-ea"/>
                <a:cs typeface="+mj-cs"/>
              </a:rPr>
              <a:t>De </a:t>
            </a:r>
            <a:r>
              <a:rPr lang="fr-FR" sz="2400" b="1" smtClean="0">
                <a:latin typeface="+mj-lt"/>
                <a:ea typeface="+mj-ea"/>
                <a:cs typeface="+mj-cs"/>
              </a:rPr>
              <a:t>quoi parle-t-on ?</a:t>
            </a: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3799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ZoneTexte 18"/>
          <p:cNvSpPr txBox="1">
            <a:spLocks noChangeArrowheads="1"/>
          </p:cNvSpPr>
          <p:nvPr/>
        </p:nvSpPr>
        <p:spPr bwMode="auto">
          <a:xfrm>
            <a:off x="4429125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7" name="Titre 1"/>
          <p:cNvSpPr txBox="1">
            <a:spLocks/>
          </p:cNvSpPr>
          <p:nvPr/>
        </p:nvSpPr>
        <p:spPr bwMode="auto">
          <a:xfrm>
            <a:off x="1357313" y="357188"/>
            <a:ext cx="6686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latin typeface="Verdana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 bwMode="auto">
          <a:xfrm>
            <a:off x="1979712" y="260648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latin typeface="Verdana" pitchFamily="34" charset="0"/>
                <a:ea typeface="+mj-ea"/>
                <a:cs typeface="+mj-cs"/>
              </a:rPr>
              <a:t>Relation R&amp;D et croissance</a:t>
            </a:r>
            <a:r>
              <a:rPr lang="fr-FR" sz="2400" b="1" dirty="0">
                <a:latin typeface="Verdana" pitchFamily="34" charset="0"/>
                <a:ea typeface="+mj-ea"/>
                <a:cs typeface="+mj-cs"/>
              </a:rPr>
              <a:t/>
            </a:r>
            <a:br>
              <a:rPr lang="fr-FR" sz="2400" b="1" dirty="0">
                <a:latin typeface="Verdana" pitchFamily="34" charset="0"/>
                <a:ea typeface="+mj-ea"/>
                <a:cs typeface="+mj-cs"/>
              </a:rPr>
            </a:br>
            <a:endParaRPr lang="fr-FR" sz="2400" b="1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658" t="32675" r="10509" b="8167"/>
          <a:stretch>
            <a:fillRect/>
          </a:stretch>
        </p:blipFill>
        <p:spPr bwMode="auto">
          <a:xfrm>
            <a:off x="755576" y="2060848"/>
            <a:ext cx="75792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00438" y="6421438"/>
            <a:ext cx="1062037" cy="365125"/>
          </a:xfrm>
        </p:spPr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1214422"/>
            <a:ext cx="8358188" cy="6143668"/>
          </a:xfrm>
        </p:spPr>
        <p:txBody>
          <a:bodyPr>
            <a:normAutofit fontScale="40000" lnSpcReduction="20000"/>
          </a:bodyPr>
          <a:lstStyle/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endParaRPr lang="fr-FR" sz="1100" b="0" dirty="0" smtClean="0">
              <a:solidFill>
                <a:schemeClr val="tx1"/>
              </a:solidFill>
            </a:endParaRPr>
          </a:p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endParaRPr lang="fr-FR" sz="2500" b="0" dirty="0" smtClean="0">
              <a:solidFill>
                <a:schemeClr val="tx1"/>
              </a:solidFill>
            </a:endParaRPr>
          </a:p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endParaRPr lang="fr-FR" sz="2500" b="0" dirty="0" smtClean="0">
              <a:solidFill>
                <a:schemeClr val="tx1"/>
              </a:solidFill>
            </a:endParaRPr>
          </a:p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endParaRPr lang="fr-FR" sz="3500" b="0" dirty="0" smtClean="0">
              <a:solidFill>
                <a:schemeClr val="tx1"/>
              </a:solidFill>
            </a:endParaRPr>
          </a:p>
          <a:p>
            <a:pPr marL="814388" lvl="1" indent="-357188" algn="l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r>
              <a:rPr lang="fr-FR" sz="3500" dirty="0" smtClean="0">
                <a:solidFill>
                  <a:schemeClr val="tx1"/>
                </a:solidFill>
              </a:rPr>
              <a:t>L’innovation ne se réduit pas à une aventure individuelle ou à un simple problème d’organisation</a:t>
            </a:r>
          </a:p>
          <a:p>
            <a:pPr marL="814388" lvl="1" indent="-357188" algn="l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r>
              <a:rPr lang="fr-FR" sz="3500" dirty="0" smtClean="0">
                <a:solidFill>
                  <a:schemeClr val="tx1"/>
                </a:solidFill>
              </a:rPr>
              <a:t>Proposition : l’innovation comme processus de conception innovante  piloté par l’entrepreneur </a:t>
            </a:r>
          </a:p>
          <a:p>
            <a:pPr marL="814388" lvl="1" indent="-357188" algn="l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r>
              <a:rPr lang="fr-FR" sz="3500" dirty="0" smtClean="0">
                <a:solidFill>
                  <a:schemeClr val="tx1"/>
                </a:solidFill>
              </a:rPr>
              <a:t>Processus global de conception/« </a:t>
            </a:r>
            <a:r>
              <a:rPr lang="fr-FR" sz="3500" i="1" dirty="0" smtClean="0">
                <a:solidFill>
                  <a:schemeClr val="tx1"/>
                </a:solidFill>
              </a:rPr>
              <a:t>business </a:t>
            </a:r>
            <a:r>
              <a:rPr lang="fr-FR" sz="3500" i="1" dirty="0" err="1" smtClean="0">
                <a:solidFill>
                  <a:schemeClr val="tx1"/>
                </a:solidFill>
              </a:rPr>
              <a:t>process</a:t>
            </a:r>
            <a:r>
              <a:rPr lang="fr-FR" sz="3500" i="1" dirty="0" smtClean="0">
                <a:solidFill>
                  <a:schemeClr val="tx1"/>
                </a:solidFill>
              </a:rPr>
              <a:t> </a:t>
            </a:r>
            <a:r>
              <a:rPr lang="fr-FR" sz="3500" dirty="0" smtClean="0">
                <a:solidFill>
                  <a:schemeClr val="tx1"/>
                </a:solidFill>
              </a:rPr>
              <a:t>» vs organisation taylorienne </a:t>
            </a: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3500" b="0" dirty="0" smtClean="0">
                <a:solidFill>
                  <a:schemeClr val="tx1"/>
                </a:solidFill>
              </a:rPr>
              <a:t>que faire ?</a:t>
            </a: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3500" b="0" dirty="0" smtClean="0">
                <a:solidFill>
                  <a:schemeClr val="tx1"/>
                </a:solidFill>
              </a:rPr>
              <a:t>comment le faire ?</a:t>
            </a:r>
          </a:p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r>
              <a:rPr lang="fr-FR" sz="3500" dirty="0" smtClean="0">
                <a:solidFill>
                  <a:schemeClr val="tx1"/>
                </a:solidFill>
              </a:rPr>
              <a:t>L’entrepreneur comme pilote de son « </a:t>
            </a:r>
            <a:r>
              <a:rPr lang="fr-FR" sz="3500" i="1" dirty="0" smtClean="0">
                <a:solidFill>
                  <a:schemeClr val="tx1"/>
                </a:solidFill>
              </a:rPr>
              <a:t>business model </a:t>
            </a:r>
            <a:r>
              <a:rPr lang="fr-FR" sz="3500" dirty="0" smtClean="0">
                <a:solidFill>
                  <a:schemeClr val="tx1"/>
                </a:solidFill>
              </a:rPr>
              <a:t>»</a:t>
            </a:r>
          </a:p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r>
              <a:rPr lang="fr-FR" sz="3500" dirty="0" smtClean="0">
                <a:solidFill>
                  <a:schemeClr val="tx1"/>
                </a:solidFill>
              </a:rPr>
              <a:t>Processus de conception innovante </a:t>
            </a: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3500" b="0" dirty="0" smtClean="0">
                <a:solidFill>
                  <a:schemeClr val="tx1"/>
                </a:solidFill>
              </a:rPr>
              <a:t> incertain</a:t>
            </a:r>
          </a:p>
          <a:p>
            <a:pPr marL="1271588" lvl="2" indent="-357188" algn="l" eaLnBrk="1" fontAlgn="auto" hangingPunct="1">
              <a:spcAft>
                <a:spcPts val="0"/>
              </a:spcAft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fr-FR" sz="3500" b="0" dirty="0" smtClean="0">
                <a:solidFill>
                  <a:schemeClr val="tx1"/>
                </a:solidFill>
              </a:rPr>
              <a:t> interactif/ouvert</a:t>
            </a:r>
          </a:p>
          <a:p>
            <a:pPr marL="814388" lvl="1" indent="-357188" algn="l" eaLnBrk="1" fontAlgn="auto" hangingPunct="1">
              <a:spcAft>
                <a:spcPts val="0"/>
              </a:spcAft>
              <a:tabLst>
                <a:tab pos="357188" algn="l"/>
              </a:tabLst>
              <a:defRPr/>
            </a:pPr>
            <a:r>
              <a:rPr lang="fr-FR" sz="1100" b="0" dirty="0" smtClean="0">
                <a:solidFill>
                  <a:schemeClr val="tx1"/>
                </a:solidFill>
              </a:rPr>
              <a:t>                  </a:t>
            </a:r>
          </a:p>
          <a:p>
            <a:pPr marL="814388" lvl="1" indent="-357188" algn="l" eaLnBrk="1" fontAlgn="auto" hangingPunct="1">
              <a:spcAft>
                <a:spcPts val="0"/>
              </a:spcAft>
              <a:buFont typeface="Wingdings" pitchFamily="2" charset="2"/>
              <a:buChar char="Ø"/>
              <a:tabLst>
                <a:tab pos="357188" algn="l"/>
              </a:tabLst>
              <a:defRPr/>
            </a:pPr>
            <a:endParaRPr lang="fr-FR" sz="1100" b="0" dirty="0" smtClean="0">
              <a:solidFill>
                <a:schemeClr val="tx1"/>
              </a:solidFill>
            </a:endParaRPr>
          </a:p>
          <a:p>
            <a:pPr marL="814388" lvl="1" indent="-357188" algn="l" eaLnBrk="1" fontAlgn="auto" hangingPunct="1">
              <a:spcAft>
                <a:spcPts val="0"/>
              </a:spcAft>
              <a:tabLst>
                <a:tab pos="357188" algn="l"/>
              </a:tabLst>
              <a:defRPr/>
            </a:pPr>
            <a:endParaRPr lang="fr-FR" sz="1100" b="0" dirty="0" smtClean="0">
              <a:solidFill>
                <a:schemeClr val="tx1"/>
              </a:solidFill>
            </a:endParaRPr>
          </a:p>
          <a:p>
            <a:pPr marL="814388" lvl="1" indent="-357188" algn="l" eaLnBrk="1" fontAlgn="auto" hangingPunct="1">
              <a:spcAft>
                <a:spcPts val="0"/>
              </a:spcAft>
              <a:tabLst>
                <a:tab pos="357188" algn="l"/>
              </a:tabLst>
              <a:defRPr/>
            </a:pPr>
            <a:r>
              <a:rPr lang="fr-FR" sz="1100" b="0" dirty="0" smtClean="0">
                <a:solidFill>
                  <a:schemeClr val="tx1"/>
                </a:solidFill>
              </a:rPr>
              <a:t> </a:t>
            </a:r>
          </a:p>
          <a:p>
            <a:pPr marL="814388" lvl="1" indent="-357188" algn="l" eaLnBrk="1" fontAlgn="auto" hangingPunct="1">
              <a:spcAft>
                <a:spcPts val="0"/>
              </a:spcAft>
              <a:tabLst>
                <a:tab pos="357188" algn="l"/>
              </a:tabLst>
              <a:defRPr/>
            </a:pPr>
            <a:r>
              <a:rPr lang="fr-FR" sz="1100" b="0" dirty="0" smtClean="0">
                <a:solidFill>
                  <a:schemeClr val="tx1"/>
                </a:solidFill>
              </a:rPr>
              <a:t>             </a:t>
            </a:r>
          </a:p>
          <a:p>
            <a:pPr marL="814388" lvl="1" indent="-357188" algn="l" eaLnBrk="1" fontAlgn="auto" hangingPunct="1">
              <a:spcAft>
                <a:spcPts val="0"/>
              </a:spcAft>
              <a:tabLst>
                <a:tab pos="357188" algn="l"/>
              </a:tabLst>
              <a:defRPr/>
            </a:pPr>
            <a:r>
              <a:rPr lang="fr-FR" dirty="0" smtClean="0">
                <a:solidFill>
                  <a:schemeClr val="tx1"/>
                </a:solidFill>
              </a:rPr>
              <a:t>			</a:t>
            </a:r>
          </a:p>
          <a:p>
            <a:pPr marL="814388" lvl="1" indent="-357188" algn="l" eaLnBrk="1" fontAlgn="auto" hangingPunct="1">
              <a:spcAft>
                <a:spcPts val="0"/>
              </a:spcAft>
              <a:tabLst>
                <a:tab pos="357188" algn="l"/>
              </a:tabLst>
              <a:defRPr/>
            </a:pPr>
            <a:r>
              <a:rPr lang="fr-FR" dirty="0" smtClean="0">
                <a:solidFill>
                  <a:schemeClr val="tx1"/>
                </a:solidFill>
              </a:rPr>
              <a:t>			</a:t>
            </a:r>
          </a:p>
          <a:p>
            <a:pPr marL="814388" lvl="1" indent="-357188" algn="l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7188" algn="l"/>
              </a:tabLst>
              <a:defRPr/>
            </a:pPr>
            <a:endParaRPr lang="fr-FR" sz="2000" b="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68253-0A30-40BA-B1F9-233E2D56F838}" type="slidenum">
              <a:rPr lang="fr-FR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000250" y="214313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 smtClean="0">
              <a:latin typeface="Verdana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latin typeface="Verdana" pitchFamily="34" charset="0"/>
                <a:cs typeface="Arial" pitchFamily="34" charset="0"/>
              </a:rPr>
              <a:t>Une base de connaissances sur l’innovation et l’entreprise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latin typeface="+mj-lt"/>
                <a:ea typeface="+mj-ea"/>
                <a:cs typeface="+mj-cs"/>
              </a:rPr>
              <a:t>L’innovation comme processus de conception</a:t>
            </a:r>
            <a:r>
              <a:rPr lang="fr-FR" sz="2400" b="1" dirty="0">
                <a:latin typeface="+mj-lt"/>
                <a:ea typeface="+mj-ea"/>
                <a:cs typeface="+mj-cs"/>
              </a:rPr>
              <a:t/>
            </a:r>
            <a:br>
              <a:rPr lang="fr-FR" sz="2400" b="1" dirty="0">
                <a:latin typeface="+mj-lt"/>
                <a:ea typeface="+mj-ea"/>
                <a:cs typeface="+mj-cs"/>
              </a:rPr>
            </a:br>
            <a:endParaRPr lang="fr-FR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3799" name="Picture 14" descr="F:\logo_projet_IDEIS\logoMarqueProjetIdeiscm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150336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4735</TotalTime>
  <Words>1964</Words>
  <Application>Microsoft Office PowerPoint</Application>
  <PresentationFormat>Affichage à l'écran (4:3)</PresentationFormat>
  <Paragraphs>633</Paragraphs>
  <Slides>33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35" baseType="lpstr">
      <vt:lpstr>Thème Office</vt:lpstr>
      <vt:lpstr>Conception personnalisée</vt:lpstr>
      <vt:lpstr>Journée « Créativité et Innovation »  Académie de Caen Basse-Normandie Association Qualité Management Basse-Normandie   Evaluation de l’innovation dans les PMI de Basse-Normandie   Comment mettre les entreprises au coeur des politiques d’innovation?       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 </dc:creator>
  <cp:lastModifiedBy>Valued Acer Customer</cp:lastModifiedBy>
  <cp:revision>824</cp:revision>
  <dcterms:created xsi:type="dcterms:W3CDTF">2009-05-27T07:26:55Z</dcterms:created>
  <dcterms:modified xsi:type="dcterms:W3CDTF">2011-03-28T15:42:52Z</dcterms:modified>
</cp:coreProperties>
</file>