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0" r:id="rId3"/>
    <p:sldId id="281" r:id="rId4"/>
    <p:sldId id="263" r:id="rId5"/>
    <p:sldId id="264" r:id="rId6"/>
    <p:sldId id="289" r:id="rId7"/>
    <p:sldId id="290" r:id="rId8"/>
    <p:sldId id="285" r:id="rId9"/>
    <p:sldId id="282" r:id="rId10"/>
    <p:sldId id="272" r:id="rId11"/>
    <p:sldId id="273" r:id="rId12"/>
    <p:sldId id="274" r:id="rId13"/>
    <p:sldId id="276" r:id="rId14"/>
    <p:sldId id="286" r:id="rId15"/>
    <p:sldId id="288" r:id="rId16"/>
    <p:sldId id="287" r:id="rId17"/>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1EE034B-AF12-4156-8FAE-267175B8F55D}" type="datetimeFigureOut">
              <a:rPr lang="fr-FR" smtClean="0"/>
              <a:t>23/10/2018</a:t>
            </a:fld>
            <a:endParaRPr lang="fr-FR"/>
          </a:p>
        </p:txBody>
      </p:sp>
      <p:sp>
        <p:nvSpPr>
          <p:cNvPr id="4" name="Espace réservé de l'image des diapositives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2208F7C1-6F02-42D1-A2F6-5D46B340B4CF}" type="slidenum">
              <a:rPr lang="fr-FR" smtClean="0"/>
              <a:t>‹N°›</a:t>
            </a:fld>
            <a:endParaRPr lang="fr-FR"/>
          </a:p>
        </p:txBody>
      </p:sp>
    </p:spTree>
    <p:extLst>
      <p:ext uri="{BB962C8B-B14F-4D97-AF65-F5344CB8AC3E}">
        <p14:creationId xmlns:p14="http://schemas.microsoft.com/office/powerpoint/2010/main" val="1385926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fr-FR" altLang="fr-FR" smtClean="0"/>
              <a:t>les partenaires de la sécurité</a:t>
            </a:r>
          </a:p>
        </p:txBody>
      </p:sp>
      <p:sp>
        <p:nvSpPr>
          <p:cNvPr id="60419"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fr-FR" altLang="fr-FR" smtClean="0"/>
              <a:t>Première journée</a:t>
            </a:r>
          </a:p>
        </p:txBody>
      </p:sp>
      <p:sp>
        <p:nvSpPr>
          <p:cNvPr id="60420" name="Rectangle 6"/>
          <p:cNvSpPr>
            <a:spLocks noGrp="1" noChangeArrowheads="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fr-FR" altLang="fr-FR" smtClean="0"/>
              <a:t>Frédéric</a:t>
            </a:r>
          </a:p>
        </p:txBody>
      </p:sp>
      <p:sp>
        <p:nvSpPr>
          <p:cNvPr id="60421"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45F194CF-AF51-4AF9-A3F7-3075270473BB}" type="slidenum">
              <a:rPr lang="fr-FR" altLang="fr-FR"/>
              <a:pPr eaLnBrk="1" hangingPunct="1">
                <a:spcBef>
                  <a:spcPct val="0"/>
                </a:spcBef>
              </a:pPr>
              <a:t>4</a:t>
            </a:fld>
            <a:endParaRPr lang="fr-FR" altLang="fr-FR"/>
          </a:p>
        </p:txBody>
      </p:sp>
      <p:sp>
        <p:nvSpPr>
          <p:cNvPr id="60422" name="Rectangle 2"/>
          <p:cNvSpPr>
            <a:spLocks noGrp="1" noRot="1" noChangeAspect="1" noChangeArrowheads="1" noTextEdit="1"/>
          </p:cNvSpPr>
          <p:nvPr>
            <p:ph type="sldImg"/>
          </p:nvPr>
        </p:nvSpPr>
        <p:spPr>
          <a:ln/>
        </p:spPr>
      </p:sp>
      <p:sp>
        <p:nvSpPr>
          <p:cNvPr id="6042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extLst>
      <p:ext uri="{BB962C8B-B14F-4D97-AF65-F5344CB8AC3E}">
        <p14:creationId xmlns:p14="http://schemas.microsoft.com/office/powerpoint/2010/main" val="34820139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ce réservé de l'image des diapositives 1"/>
          <p:cNvSpPr>
            <a:spLocks noGrp="1" noRot="1" noChangeAspect="1" noTextEdit="1"/>
          </p:cNvSpPr>
          <p:nvPr>
            <p:ph type="sldImg"/>
          </p:nvPr>
        </p:nvSpPr>
        <p:spPr>
          <a:ln/>
        </p:spPr>
      </p:sp>
      <p:sp>
        <p:nvSpPr>
          <p:cNvPr id="61443"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smtClean="0"/>
          </a:p>
        </p:txBody>
      </p:sp>
      <p:sp>
        <p:nvSpPr>
          <p:cNvPr id="61444"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DF392E4B-35B4-424C-A137-3496B6859116}" type="slidenum">
              <a:rPr lang="fr-FR" altLang="fr-FR"/>
              <a:pPr eaLnBrk="1" hangingPunct="1">
                <a:spcBef>
                  <a:spcPct val="0"/>
                </a:spcBef>
              </a:pPr>
              <a:t>5</a:t>
            </a:fld>
            <a:endParaRPr lang="fr-FR" altLang="fr-FR"/>
          </a:p>
        </p:txBody>
      </p:sp>
    </p:spTree>
    <p:extLst>
      <p:ext uri="{BB962C8B-B14F-4D97-AF65-F5344CB8AC3E}">
        <p14:creationId xmlns:p14="http://schemas.microsoft.com/office/powerpoint/2010/main" val="3955776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e l'image des diapositives 1"/>
          <p:cNvSpPr>
            <a:spLocks noGrp="1" noRot="1" noChangeAspect="1" noTextEdit="1"/>
          </p:cNvSpPr>
          <p:nvPr>
            <p:ph type="sldImg"/>
          </p:nvPr>
        </p:nvSpPr>
        <p:spPr>
          <a:ln/>
        </p:spPr>
      </p:sp>
      <p:sp>
        <p:nvSpPr>
          <p:cNvPr id="50179" name="Espace réservé des commentaires 2"/>
          <p:cNvSpPr>
            <a:spLocks noGrp="1"/>
          </p:cNvSpPr>
          <p:nvPr>
            <p:ph type="body" idx="1"/>
          </p:nvPr>
        </p:nvSpPr>
        <p:spPr>
          <a:noFill/>
        </p:spPr>
        <p:txBody>
          <a:bodyPr/>
          <a:lstStyle/>
          <a:p>
            <a:endParaRPr lang="fr-FR" altLang="fr-FR" smtClean="0"/>
          </a:p>
        </p:txBody>
      </p:sp>
      <p:sp>
        <p:nvSpPr>
          <p:cNvPr id="50180" name="Espace réservé du numéro de diapositive 3"/>
          <p:cNvSpPr>
            <a:spLocks noGrp="1"/>
          </p:cNvSpPr>
          <p:nvPr>
            <p:ph type="sldNum" sz="quarter" idx="5"/>
          </p:nvPr>
        </p:nvSpPr>
        <p:spPr>
          <a:noFill/>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F7EF770-DF89-401B-901E-E89D0B06DEB7}" type="slidenum">
              <a:rPr lang="fr-FR" altLang="fr-FR" smtClean="0"/>
              <a:pPr eaLnBrk="1" hangingPunct="1">
                <a:spcBef>
                  <a:spcPct val="0"/>
                </a:spcBef>
              </a:pPr>
              <a:t>7</a:t>
            </a:fld>
            <a:endParaRPr lang="fr-FR" altLang="fr-FR" smtClean="0"/>
          </a:p>
        </p:txBody>
      </p:sp>
    </p:spTree>
    <p:extLst>
      <p:ext uri="{BB962C8B-B14F-4D97-AF65-F5344CB8AC3E}">
        <p14:creationId xmlns:p14="http://schemas.microsoft.com/office/powerpoint/2010/main" val="3143014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e l'image des diapositives 1"/>
          <p:cNvSpPr>
            <a:spLocks noGrp="1" noRot="1" noChangeAspect="1" noTextEdit="1"/>
          </p:cNvSpPr>
          <p:nvPr>
            <p:ph type="sldImg"/>
          </p:nvPr>
        </p:nvSpPr>
        <p:spPr>
          <a:ln/>
        </p:spPr>
      </p:sp>
      <p:sp>
        <p:nvSpPr>
          <p:cNvPr id="69635"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smtClean="0"/>
          </a:p>
        </p:txBody>
      </p:sp>
      <p:sp>
        <p:nvSpPr>
          <p:cNvPr id="69636"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E44A194E-8525-46F8-925F-BA8A78BA4104}" type="slidenum">
              <a:rPr lang="fr-FR" altLang="fr-FR"/>
              <a:pPr eaLnBrk="1" hangingPunct="1">
                <a:spcBef>
                  <a:spcPct val="0"/>
                </a:spcBef>
              </a:pPr>
              <a:t>10</a:t>
            </a:fld>
            <a:endParaRPr lang="fr-FR" altLang="fr-FR"/>
          </a:p>
        </p:txBody>
      </p:sp>
    </p:spTree>
    <p:extLst>
      <p:ext uri="{BB962C8B-B14F-4D97-AF65-F5344CB8AC3E}">
        <p14:creationId xmlns:p14="http://schemas.microsoft.com/office/powerpoint/2010/main" val="3805967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Espace réservé de l'image des diapositives 1"/>
          <p:cNvSpPr>
            <a:spLocks noGrp="1" noRot="1" noChangeAspect="1" noTextEdit="1"/>
          </p:cNvSpPr>
          <p:nvPr>
            <p:ph type="sldImg"/>
          </p:nvPr>
        </p:nvSpPr>
        <p:spPr>
          <a:ln/>
        </p:spPr>
      </p:sp>
      <p:sp>
        <p:nvSpPr>
          <p:cNvPr id="70659"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smtClean="0"/>
          </a:p>
        </p:txBody>
      </p:sp>
      <p:sp>
        <p:nvSpPr>
          <p:cNvPr id="70660"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89721ED7-273E-40AC-9032-DB7A1F1F84A1}" type="slidenum">
              <a:rPr lang="fr-FR" altLang="fr-FR"/>
              <a:pPr eaLnBrk="1" hangingPunct="1">
                <a:spcBef>
                  <a:spcPct val="0"/>
                </a:spcBef>
              </a:pPr>
              <a:t>11</a:t>
            </a:fld>
            <a:endParaRPr lang="fr-FR" altLang="fr-FR"/>
          </a:p>
        </p:txBody>
      </p:sp>
    </p:spTree>
    <p:extLst>
      <p:ext uri="{BB962C8B-B14F-4D97-AF65-F5344CB8AC3E}">
        <p14:creationId xmlns:p14="http://schemas.microsoft.com/office/powerpoint/2010/main" val="4025716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Espace réservé de l'image des diapositives 1"/>
          <p:cNvSpPr>
            <a:spLocks noGrp="1" noRot="1" noChangeAspect="1" noTextEdit="1"/>
          </p:cNvSpPr>
          <p:nvPr>
            <p:ph type="sldImg"/>
          </p:nvPr>
        </p:nvSpPr>
        <p:spPr>
          <a:ln/>
        </p:spPr>
      </p:sp>
      <p:sp>
        <p:nvSpPr>
          <p:cNvPr id="71683"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smtClean="0"/>
          </a:p>
        </p:txBody>
      </p:sp>
      <p:sp>
        <p:nvSpPr>
          <p:cNvPr id="71684"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fld id="{7FF6C2DA-FAD1-4F02-8F82-EDF7D2CCB45F}" type="slidenum">
              <a:rPr lang="fr-FR" altLang="fr-FR"/>
              <a:pPr eaLnBrk="1" hangingPunct="1">
                <a:spcBef>
                  <a:spcPct val="0"/>
                </a:spcBef>
              </a:pPr>
              <a:t>12</a:t>
            </a:fld>
            <a:endParaRPr lang="fr-FR" altLang="fr-FR"/>
          </a:p>
        </p:txBody>
      </p:sp>
    </p:spTree>
    <p:extLst>
      <p:ext uri="{BB962C8B-B14F-4D97-AF65-F5344CB8AC3E}">
        <p14:creationId xmlns:p14="http://schemas.microsoft.com/office/powerpoint/2010/main" val="21645049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a:xfrm>
            <a:off x="0" y="0"/>
            <a:ext cx="2947988" cy="4968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fr-FR" altLang="fr-FR" smtClean="0"/>
              <a:t>les partenaires de la sécurité</a:t>
            </a:r>
          </a:p>
        </p:txBody>
      </p:sp>
      <p:sp>
        <p:nvSpPr>
          <p:cNvPr id="73731" name="Rectangle 3"/>
          <p:cNvSpPr>
            <a:spLocks noGrp="1" noChangeArrowheads="1"/>
          </p:cNvSpPr>
          <p:nvPr>
            <p:ph type="dt" sz="quarter" idx="1"/>
          </p:nvPr>
        </p:nvSpPr>
        <p:spPr>
          <a:xfrm>
            <a:off x="3848100" y="0"/>
            <a:ext cx="2947988" cy="4968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fr-FR" altLang="fr-FR" smtClean="0"/>
              <a:t>Première journée</a:t>
            </a:r>
          </a:p>
        </p:txBody>
      </p:sp>
      <p:sp>
        <p:nvSpPr>
          <p:cNvPr id="73732" name="Rectangle 6"/>
          <p:cNvSpPr>
            <a:spLocks noGrp="1" noChangeArrowheads="1"/>
          </p:cNvSpPr>
          <p:nvPr>
            <p:ph type="ftr" sz="quarter" idx="4"/>
          </p:nvPr>
        </p:nvSpPr>
        <p:spPr>
          <a:xfrm>
            <a:off x="0" y="9428163"/>
            <a:ext cx="2947988" cy="4968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2" tIns="45711" rIns="91422" bIns="45711"/>
          <a:lstStyle>
            <a:lvl1pPr eaLnBrk="0" hangingPunct="0">
              <a:spcBef>
                <a:spcPct val="30000"/>
              </a:spcBef>
              <a:defRPr sz="1200">
                <a:solidFill>
                  <a:schemeClr val="tx1"/>
                </a:solidFill>
                <a:latin typeface="Times New Roman" panose="02020603050405020304" pitchFamily="18" charset="0"/>
              </a:defRPr>
            </a:lvl1pPr>
            <a:lvl2pPr marL="742950" indent="-285750" eaLnBrk="0" hangingPunct="0">
              <a:spcBef>
                <a:spcPct val="30000"/>
              </a:spcBef>
              <a:defRPr sz="1200">
                <a:solidFill>
                  <a:schemeClr val="tx1"/>
                </a:solidFill>
                <a:latin typeface="Times New Roman" panose="02020603050405020304" pitchFamily="18" charset="0"/>
              </a:defRPr>
            </a:lvl2pPr>
            <a:lvl3pPr marL="1143000" indent="-228600" eaLnBrk="0" hangingPunct="0">
              <a:spcBef>
                <a:spcPct val="30000"/>
              </a:spcBef>
              <a:defRPr sz="1200">
                <a:solidFill>
                  <a:schemeClr val="tx1"/>
                </a:solidFill>
                <a:latin typeface="Times New Roman" panose="02020603050405020304" pitchFamily="18" charset="0"/>
              </a:defRPr>
            </a:lvl3pPr>
            <a:lvl4pPr marL="1600200" indent="-228600" eaLnBrk="0" hangingPunct="0">
              <a:spcBef>
                <a:spcPct val="30000"/>
              </a:spcBef>
              <a:defRPr sz="1200">
                <a:solidFill>
                  <a:schemeClr val="tx1"/>
                </a:solidFill>
                <a:latin typeface="Times New Roman" panose="02020603050405020304" pitchFamily="18" charset="0"/>
              </a:defRPr>
            </a:lvl4pPr>
            <a:lvl5pPr marL="2057400" indent="-228600" eaLnBrk="0" hangingPunct="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eaLnBrk="1" hangingPunct="1">
              <a:spcBef>
                <a:spcPct val="0"/>
              </a:spcBef>
            </a:pPr>
            <a:r>
              <a:rPr lang="fr-FR" altLang="fr-FR" smtClean="0"/>
              <a:t>Frédéric</a:t>
            </a:r>
          </a:p>
        </p:txBody>
      </p:sp>
      <p:sp>
        <p:nvSpPr>
          <p:cNvPr id="73733"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215900" indent="-215900" eaLnBrk="0" hangingPunct="0">
              <a:spcBef>
                <a:spcPct val="30000"/>
              </a:spcBef>
              <a:tabLst>
                <a:tab pos="723900" algn="l"/>
                <a:tab pos="1447800" algn="l"/>
                <a:tab pos="2171700" algn="l"/>
                <a:tab pos="2895600" algn="l"/>
              </a:tabLst>
              <a:defRPr sz="1200">
                <a:solidFill>
                  <a:schemeClr val="tx1"/>
                </a:solidFill>
                <a:latin typeface="Times New Roman" panose="02020603050405020304" pitchFamily="18" charset="0"/>
              </a:defRPr>
            </a:lvl1pPr>
            <a:lvl2pPr marL="742950" indent="-285750" eaLnBrk="0" hangingPunct="0">
              <a:spcBef>
                <a:spcPct val="30000"/>
              </a:spcBef>
              <a:tabLst>
                <a:tab pos="723900" algn="l"/>
                <a:tab pos="1447800" algn="l"/>
                <a:tab pos="2171700" algn="l"/>
                <a:tab pos="2895600" algn="l"/>
              </a:tabLst>
              <a:defRPr sz="1200">
                <a:solidFill>
                  <a:schemeClr val="tx1"/>
                </a:solidFill>
                <a:latin typeface="Times New Roman" panose="02020603050405020304" pitchFamily="18" charset="0"/>
              </a:defRPr>
            </a:lvl2pPr>
            <a:lvl3pPr marL="1143000" indent="-228600" eaLnBrk="0" hangingPunct="0">
              <a:spcBef>
                <a:spcPct val="30000"/>
              </a:spcBef>
              <a:tabLst>
                <a:tab pos="723900" algn="l"/>
                <a:tab pos="1447800" algn="l"/>
                <a:tab pos="2171700" algn="l"/>
                <a:tab pos="2895600" algn="l"/>
              </a:tabLst>
              <a:defRPr sz="1200">
                <a:solidFill>
                  <a:schemeClr val="tx1"/>
                </a:solidFill>
                <a:latin typeface="Times New Roman" panose="02020603050405020304" pitchFamily="18" charset="0"/>
              </a:defRPr>
            </a:lvl3pPr>
            <a:lvl4pPr marL="1600200" indent="-228600" eaLnBrk="0" hangingPunct="0">
              <a:spcBef>
                <a:spcPct val="30000"/>
              </a:spcBef>
              <a:tabLst>
                <a:tab pos="723900" algn="l"/>
                <a:tab pos="1447800" algn="l"/>
                <a:tab pos="2171700" algn="l"/>
                <a:tab pos="2895600" algn="l"/>
              </a:tabLst>
              <a:defRPr sz="1200">
                <a:solidFill>
                  <a:schemeClr val="tx1"/>
                </a:solidFill>
                <a:latin typeface="Times New Roman" panose="02020603050405020304" pitchFamily="18" charset="0"/>
              </a:defRPr>
            </a:lvl4pPr>
            <a:lvl5pPr marL="2057400" indent="-228600" eaLnBrk="0" hangingPunct="0">
              <a:spcBef>
                <a:spcPct val="30000"/>
              </a:spcBef>
              <a:tabLst>
                <a:tab pos="723900" algn="l"/>
                <a:tab pos="1447800" algn="l"/>
                <a:tab pos="2171700" algn="l"/>
                <a:tab pos="2895600" algn="l"/>
              </a:tabLst>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tabLst>
                <a:tab pos="723900" algn="l"/>
                <a:tab pos="1447800" algn="l"/>
                <a:tab pos="2171700" algn="l"/>
                <a:tab pos="2895600" algn="l"/>
              </a:tabLs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tabLst>
                <a:tab pos="723900" algn="l"/>
                <a:tab pos="1447800" algn="l"/>
                <a:tab pos="2171700" algn="l"/>
                <a:tab pos="2895600" algn="l"/>
              </a:tabLs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tabLst>
                <a:tab pos="723900" algn="l"/>
                <a:tab pos="1447800" algn="l"/>
                <a:tab pos="2171700" algn="l"/>
                <a:tab pos="2895600" algn="l"/>
              </a:tabLs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tabLst>
                <a:tab pos="723900" algn="l"/>
                <a:tab pos="1447800" algn="l"/>
                <a:tab pos="2171700" algn="l"/>
                <a:tab pos="2895600" algn="l"/>
              </a:tabLst>
              <a:defRPr sz="1200">
                <a:solidFill>
                  <a:schemeClr val="tx1"/>
                </a:solidFill>
                <a:latin typeface="Times New Roman" panose="02020603050405020304" pitchFamily="18" charset="0"/>
              </a:defRPr>
            </a:lvl9pPr>
          </a:lstStyle>
          <a:p>
            <a:pPr eaLnBrk="1" hangingPunct="1">
              <a:spcBef>
                <a:spcPct val="0"/>
              </a:spcBef>
            </a:pPr>
            <a:fld id="{51E528F9-6AFC-480F-9248-5166AA9540A5}" type="slidenum">
              <a:rPr lang="fr-FR" altLang="fr-FR">
                <a:ea typeface="Microsoft YaHei" panose="020B0503020204020204" pitchFamily="34" charset="-122"/>
              </a:rPr>
              <a:pPr eaLnBrk="1" hangingPunct="1">
                <a:spcBef>
                  <a:spcPct val="0"/>
                </a:spcBef>
              </a:pPr>
              <a:t>13</a:t>
            </a:fld>
            <a:endParaRPr lang="fr-FR" altLang="fr-FR">
              <a:ea typeface="Microsoft YaHei" panose="020B0503020204020204" pitchFamily="34" charset="-122"/>
            </a:endParaRPr>
          </a:p>
        </p:txBody>
      </p:sp>
      <p:sp>
        <p:nvSpPr>
          <p:cNvPr id="73734" name="Rectangle 2"/>
          <p:cNvSpPr>
            <a:spLocks noGrp="1" noRot="1" noChangeAspect="1" noChangeArrowheads="1" noTextEdit="1"/>
          </p:cNvSpPr>
          <p:nvPr>
            <p:ph type="sldImg"/>
          </p:nvPr>
        </p:nvSpPr>
        <p:spPr>
          <a:ln/>
        </p:spPr>
      </p:sp>
      <p:sp>
        <p:nvSpPr>
          <p:cNvPr id="737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smtClean="0"/>
          </a:p>
        </p:txBody>
      </p:sp>
    </p:spTree>
    <p:extLst>
      <p:ext uri="{BB962C8B-B14F-4D97-AF65-F5344CB8AC3E}">
        <p14:creationId xmlns:p14="http://schemas.microsoft.com/office/powerpoint/2010/main" val="86094815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Master" Target="../slideMasters/slideMaster1.xml"/><Relationship Id="rId4" Type="http://schemas.openxmlformats.org/officeDocument/2006/relationships/image" Target="../media/image6.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988451D8-906A-47BE-9BF1-4D88EB5B8B24}" type="datetimeFigureOut">
              <a:rPr lang="fr-FR" smtClean="0"/>
              <a:t>23/10/2018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9FD1B1-0BC2-4312-928B-B85C218B379A}" type="slidenum">
              <a:rPr lang="fr-FR" smtClean="0"/>
              <a:t>‹N°›</a:t>
            </a:fld>
            <a:endParaRPr lang="fr-FR"/>
          </a:p>
        </p:txBody>
      </p:sp>
      <p:pic>
        <p:nvPicPr>
          <p:cNvPr id="8" name="Imag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77601" y="6240571"/>
            <a:ext cx="2880000" cy="33811"/>
          </a:xfrm>
          <a:prstGeom prst="rect">
            <a:avLst/>
          </a:prstGeom>
        </p:spPr>
      </p:pic>
      <p:pic>
        <p:nvPicPr>
          <p:cNvPr id="9" name="Imag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272661" y="3919864"/>
            <a:ext cx="1800200" cy="660538"/>
          </a:xfrm>
          <a:prstGeom prst="rect">
            <a:avLst/>
          </a:prstGeom>
        </p:spPr>
      </p:pic>
      <p:pic>
        <p:nvPicPr>
          <p:cNvPr id="10" name="Imag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475656" y="5279637"/>
            <a:ext cx="1368152" cy="1578363"/>
          </a:xfrm>
          <a:prstGeom prst="rect">
            <a:avLst/>
          </a:prstGeom>
        </p:spPr>
      </p:pic>
    </p:spTree>
    <p:extLst>
      <p:ext uri="{BB962C8B-B14F-4D97-AF65-F5344CB8AC3E}">
        <p14:creationId xmlns:p14="http://schemas.microsoft.com/office/powerpoint/2010/main" val="3779559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88451D8-906A-47BE-9BF1-4D88EB5B8B24}" type="datetimeFigureOut">
              <a:rPr lang="fr-FR" smtClean="0"/>
              <a:t>23/10/2018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2958687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88451D8-906A-47BE-9BF1-4D88EB5B8B24}" type="datetimeFigureOut">
              <a:rPr lang="fr-FR" smtClean="0"/>
              <a:t>23/10/2018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3790610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88451D8-906A-47BE-9BF1-4D88EB5B8B24}" type="datetimeFigureOut">
              <a:rPr lang="fr-FR" smtClean="0"/>
              <a:t>23/10/2018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9FD1B1-0BC2-4312-928B-B85C218B379A}" type="slidenum">
              <a:rPr lang="fr-FR" smtClean="0"/>
              <a:t>‹N°›</a:t>
            </a:fld>
            <a:endParaRPr lang="fr-FR"/>
          </a:p>
        </p:txBody>
      </p:sp>
      <p:pic>
        <p:nvPicPr>
          <p:cNvPr id="7" name="Imag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59632" y="4149080"/>
            <a:ext cx="29787" cy="2520000"/>
          </a:xfrm>
          <a:prstGeom prst="rect">
            <a:avLst/>
          </a:prstGeom>
        </p:spPr>
      </p:pic>
      <p:pic>
        <p:nvPicPr>
          <p:cNvPr id="9" name="Imag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008" y="3645700"/>
            <a:ext cx="1202517" cy="441234"/>
          </a:xfrm>
          <a:prstGeom prst="rect">
            <a:avLst/>
          </a:prstGeom>
        </p:spPr>
      </p:pic>
      <p:pic>
        <p:nvPicPr>
          <p:cNvPr id="10" name="Imag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520" y="5374531"/>
            <a:ext cx="1248112" cy="1439880"/>
          </a:xfrm>
          <a:prstGeom prst="rect">
            <a:avLst/>
          </a:prstGeom>
        </p:spPr>
      </p:pic>
    </p:spTree>
    <p:extLst>
      <p:ext uri="{BB962C8B-B14F-4D97-AF65-F5344CB8AC3E}">
        <p14:creationId xmlns:p14="http://schemas.microsoft.com/office/powerpoint/2010/main" val="2943509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988451D8-906A-47BE-9BF1-4D88EB5B8B24}" type="datetimeFigureOut">
              <a:rPr lang="fr-FR" smtClean="0"/>
              <a:t>23/10/2018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371476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88451D8-906A-47BE-9BF1-4D88EB5B8B24}" type="datetimeFigureOut">
              <a:rPr lang="fr-FR" smtClean="0"/>
              <a:t>23/10/2018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193153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88451D8-906A-47BE-9BF1-4D88EB5B8B24}" type="datetimeFigureOut">
              <a:rPr lang="fr-FR" smtClean="0"/>
              <a:t>23/10/2018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1695348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988451D8-906A-47BE-9BF1-4D88EB5B8B24}" type="datetimeFigureOut">
              <a:rPr lang="fr-FR" smtClean="0"/>
              <a:t>23/10/2018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1313819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88451D8-906A-47BE-9BF1-4D88EB5B8B24}" type="datetimeFigureOut">
              <a:rPr lang="fr-FR" smtClean="0"/>
              <a:t>23/10/2018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1508277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88451D8-906A-47BE-9BF1-4D88EB5B8B24}" type="datetimeFigureOut">
              <a:rPr lang="fr-FR" smtClean="0"/>
              <a:t>23/10/2018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474239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988451D8-906A-47BE-9BF1-4D88EB5B8B24}" type="datetimeFigureOut">
              <a:rPr lang="fr-FR" smtClean="0"/>
              <a:t>23/10/2018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49FD1B1-0BC2-4312-928B-B85C218B379A}" type="slidenum">
              <a:rPr lang="fr-FR" smtClean="0"/>
              <a:t>‹N°›</a:t>
            </a:fld>
            <a:endParaRPr lang="fr-FR"/>
          </a:p>
        </p:txBody>
      </p:sp>
    </p:spTree>
    <p:extLst>
      <p:ext uri="{BB962C8B-B14F-4D97-AF65-F5344CB8AC3E}">
        <p14:creationId xmlns:p14="http://schemas.microsoft.com/office/powerpoint/2010/main" val="1119071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8451D8-906A-47BE-9BF1-4D88EB5B8B24}" type="datetimeFigureOut">
              <a:rPr lang="fr-FR" smtClean="0"/>
              <a:t>23/10/2018</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9FD1B1-0BC2-4312-928B-B85C218B379A}" type="slidenum">
              <a:rPr lang="fr-FR" smtClean="0"/>
              <a:t>‹N°›</a:t>
            </a:fld>
            <a:endParaRPr lang="fr-FR"/>
          </a:p>
        </p:txBody>
      </p:sp>
    </p:spTree>
    <p:extLst>
      <p:ext uri="{BB962C8B-B14F-4D97-AF65-F5344CB8AC3E}">
        <p14:creationId xmlns:p14="http://schemas.microsoft.com/office/powerpoint/2010/main" val="18507189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22.jpeg"/><Relationship Id="rId3" Type="http://schemas.openxmlformats.org/officeDocument/2006/relationships/image" Target="../media/image17.jpeg"/><Relationship Id="rId7" Type="http://schemas.openxmlformats.org/officeDocument/2006/relationships/image" Target="../media/image21.jpe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20.png"/><Relationship Id="rId5" Type="http://schemas.openxmlformats.org/officeDocument/2006/relationships/image" Target="../media/image19.jpeg"/><Relationship Id="rId4" Type="http://schemas.openxmlformats.org/officeDocument/2006/relationships/image" Target="../media/image18.png"/><Relationship Id="rId9" Type="http://schemas.openxmlformats.org/officeDocument/2006/relationships/image" Target="../media/image2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ac-grenoble.fr/admin/spip/IMG/pdf/securite/Decret_n_91_1194_du_27_novembre_1991_version_consolidee_au_20080318.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1.png"/><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slide" Target="slide16.xml"/><Relationship Id="rId5" Type="http://schemas.openxmlformats.org/officeDocument/2006/relationships/image" Target="../media/image10.png"/><Relationship Id="rId4" Type="http://schemas.openxmlformats.org/officeDocument/2006/relationships/slide" Target="slide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image" Target="../media/image16.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71600" y="2420888"/>
            <a:ext cx="7772400" cy="1080120"/>
          </a:xfrm>
        </p:spPr>
        <p:txBody>
          <a:bodyPr>
            <a:noAutofit/>
          </a:bodyPr>
          <a:lstStyle/>
          <a:p>
            <a:pPr algn="l"/>
            <a:r>
              <a:rPr lang="fr-FR" b="1" dirty="0" smtClean="0"/>
              <a:t/>
            </a:r>
            <a:br>
              <a:rPr lang="fr-FR" b="1" dirty="0" smtClean="0"/>
            </a:br>
            <a:r>
              <a:rPr lang="fr-FR" b="1" dirty="0"/>
              <a:t/>
            </a:r>
            <a:br>
              <a:rPr lang="fr-FR" b="1" dirty="0"/>
            </a:br>
            <a:r>
              <a:rPr lang="fr-FR" b="1" dirty="0">
                <a:solidFill>
                  <a:schemeClr val="accent2"/>
                </a:solidFill>
              </a:rPr>
              <a:t>E</a:t>
            </a:r>
            <a:r>
              <a:rPr lang="fr-FR" b="1" dirty="0" smtClean="0">
                <a:solidFill>
                  <a:schemeClr val="accent2"/>
                </a:solidFill>
              </a:rPr>
              <a:t>valuation des risques </a:t>
            </a:r>
            <a:r>
              <a:rPr lang="fr-FR" b="1" dirty="0" smtClean="0"/>
              <a:t/>
            </a:r>
            <a:br>
              <a:rPr lang="fr-FR" b="1" dirty="0" smtClean="0"/>
            </a:br>
            <a:r>
              <a:rPr lang="fr-FR" sz="3600" i="1" dirty="0" smtClean="0">
                <a:effectLst>
                  <a:outerShdw blurRad="38100" dist="38100" dir="2700000" algn="tl">
                    <a:srgbClr val="000000">
                      <a:alpha val="43137"/>
                    </a:srgbClr>
                  </a:outerShdw>
                </a:effectLst>
              </a:rPr>
              <a:t>Une </a:t>
            </a:r>
            <a:r>
              <a:rPr lang="fr-FR" sz="3600" i="1" dirty="0">
                <a:effectLst>
                  <a:outerShdw blurRad="38100" dist="38100" dir="2700000" algn="tl">
                    <a:srgbClr val="000000">
                      <a:alpha val="43137"/>
                    </a:srgbClr>
                  </a:outerShdw>
                </a:effectLst>
              </a:rPr>
              <a:t>a</a:t>
            </a:r>
            <a:r>
              <a:rPr lang="fr-FR" sz="3600" i="1" dirty="0" smtClean="0">
                <a:effectLst>
                  <a:outerShdw blurRad="38100" dist="38100" dir="2700000" algn="tl">
                    <a:srgbClr val="000000">
                      <a:alpha val="43137"/>
                    </a:srgbClr>
                  </a:outerShdw>
                </a:effectLst>
              </a:rPr>
              <a:t>nalyse collective des situations de travail via la CHS</a:t>
            </a:r>
            <a:br>
              <a:rPr lang="fr-FR" sz="3600" i="1" dirty="0" smtClean="0">
                <a:effectLst>
                  <a:outerShdw blurRad="38100" dist="38100" dir="2700000" algn="tl">
                    <a:srgbClr val="000000">
                      <a:alpha val="43137"/>
                    </a:srgbClr>
                  </a:outerShdw>
                </a:effectLst>
              </a:rPr>
            </a:br>
            <a:r>
              <a:rPr lang="fr-FR" sz="3600" dirty="0" smtClean="0"/>
              <a:t/>
            </a:r>
            <a:br>
              <a:rPr lang="fr-FR" sz="3600" dirty="0" smtClean="0"/>
            </a:br>
            <a:endParaRPr lang="fr-FR" sz="3600" dirty="0"/>
          </a:p>
        </p:txBody>
      </p:sp>
    </p:spTree>
    <p:extLst>
      <p:ext uri="{BB962C8B-B14F-4D97-AF65-F5344CB8AC3E}">
        <p14:creationId xmlns:p14="http://schemas.microsoft.com/office/powerpoint/2010/main" val="18021514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666" y="154781"/>
            <a:ext cx="8280400" cy="1508105"/>
          </a:xfrm>
          <a:prstGeom prst="rect">
            <a:avLst/>
          </a:prstGeom>
          <a:noFill/>
        </p:spPr>
        <p:txBody>
          <a:bodyPr>
            <a:spAutoFit/>
          </a:bodyPr>
          <a:lstStyle/>
          <a:p>
            <a:pPr>
              <a:defRPr/>
            </a:pPr>
            <a:r>
              <a:rPr lang="fr-FR" sz="2800" b="1" dirty="0">
                <a:solidFill>
                  <a:schemeClr val="accent1"/>
                </a:solidFill>
                <a:latin typeface="Arial" panose="020B0604020202020204" pitchFamily="34" charset="0"/>
                <a:cs typeface="Arial" panose="020B0604020202020204" pitchFamily="34" charset="0"/>
              </a:rPr>
              <a:t>L’identification des risques au cours du travail réel</a:t>
            </a:r>
            <a:endParaRPr lang="fr-FR" sz="2800" dirty="0">
              <a:solidFill>
                <a:schemeClr val="accent1"/>
              </a:solidFill>
              <a:latin typeface="Arial" panose="020B0604020202020204" pitchFamily="34" charset="0"/>
              <a:cs typeface="Arial" panose="020B0604020202020204" pitchFamily="34" charset="0"/>
            </a:endParaRPr>
          </a:p>
          <a:p>
            <a:pPr>
              <a:defRPr/>
            </a:pPr>
            <a:endParaRPr lang="fr-FR" dirty="0">
              <a:solidFill>
                <a:schemeClr val="accent1"/>
              </a:solidFill>
              <a:latin typeface="Arial" panose="020B0604020202020204" pitchFamily="34" charset="0"/>
              <a:cs typeface="Arial" panose="020B0604020202020204" pitchFamily="34" charset="0"/>
            </a:endParaRPr>
          </a:p>
          <a:p>
            <a:pPr>
              <a:defRPr/>
            </a:pPr>
            <a:endParaRPr lang="fr-FR" dirty="0">
              <a:solidFill>
                <a:schemeClr val="accent1"/>
              </a:solidFill>
              <a:latin typeface="Arial" panose="020B0604020202020204" pitchFamily="34" charset="0"/>
              <a:cs typeface="Arial" panose="020B0604020202020204" pitchFamily="34" charset="0"/>
            </a:endParaRPr>
          </a:p>
        </p:txBody>
      </p:sp>
      <p:sp>
        <p:nvSpPr>
          <p:cNvPr id="8" name="ZoneTexte 7"/>
          <p:cNvSpPr txBox="1"/>
          <p:nvPr/>
        </p:nvSpPr>
        <p:spPr>
          <a:xfrm>
            <a:off x="3114676" y="2964656"/>
            <a:ext cx="3025775" cy="1477328"/>
          </a:xfrm>
          <a:prstGeom prst="rect">
            <a:avLst/>
          </a:prstGeom>
          <a:noFill/>
        </p:spPr>
        <p:txBody>
          <a:bodyPr>
            <a:spAutoFit/>
          </a:bodyPr>
          <a:lstStyle/>
          <a:p>
            <a:pPr algn="ctr">
              <a:defRPr/>
            </a:pPr>
            <a:r>
              <a:rPr lang="fr-FR" b="1" dirty="0" smtClean="0">
                <a:solidFill>
                  <a:schemeClr val="tx2"/>
                </a:solidFill>
                <a:latin typeface="Arial" panose="020B0604020202020204" pitchFamily="34" charset="0"/>
                <a:cs typeface="Arial" panose="020B0604020202020204" pitchFamily="34" charset="0"/>
              </a:rPr>
              <a:t>ANALYSE DES RISQUES PAR LES PERSONNELS EN ÉTUDIANT :</a:t>
            </a:r>
          </a:p>
          <a:p>
            <a:pPr>
              <a:defRPr/>
            </a:pPr>
            <a:endParaRPr lang="fr-FR" b="1" dirty="0" smtClean="0">
              <a:solidFill>
                <a:schemeClr val="bg1">
                  <a:lumMod val="10000"/>
                </a:schemeClr>
              </a:solidFill>
              <a:latin typeface="Arial" panose="020B0604020202020204" pitchFamily="34" charset="0"/>
              <a:cs typeface="Arial" panose="020B0604020202020204" pitchFamily="34" charset="0"/>
            </a:endParaRPr>
          </a:p>
          <a:p>
            <a:pPr>
              <a:defRPr/>
            </a:pPr>
            <a:endParaRPr lang="fr-FR" b="1" dirty="0"/>
          </a:p>
        </p:txBody>
      </p:sp>
      <p:sp>
        <p:nvSpPr>
          <p:cNvPr id="4" name="Rogner un rectangle à un seul coin 3"/>
          <p:cNvSpPr/>
          <p:nvPr/>
        </p:nvSpPr>
        <p:spPr>
          <a:xfrm>
            <a:off x="107950" y="1874838"/>
            <a:ext cx="2808288" cy="1728787"/>
          </a:xfrm>
          <a:prstGeom prst="snip1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fr-FR" b="1" dirty="0">
                <a:solidFill>
                  <a:srgbClr val="00B050"/>
                </a:solidFill>
              </a:rPr>
              <a:t>Les matières travaillées </a:t>
            </a:r>
          </a:p>
          <a:p>
            <a:pPr algn="ctr">
              <a:defRPr/>
            </a:pPr>
            <a:r>
              <a:rPr lang="fr-FR" dirty="0">
                <a:solidFill>
                  <a:srgbClr val="000000"/>
                </a:solidFill>
              </a:rPr>
              <a:t>(</a:t>
            </a:r>
            <a:r>
              <a:rPr lang="fr-FR" sz="2000" dirty="0">
                <a:solidFill>
                  <a:srgbClr val="000000"/>
                </a:solidFill>
              </a:rPr>
              <a:t>nature des produits, manutention, stockage…) </a:t>
            </a:r>
          </a:p>
        </p:txBody>
      </p:sp>
      <p:sp>
        <p:nvSpPr>
          <p:cNvPr id="12" name="Rogner un rectangle à un seul coin 11"/>
          <p:cNvSpPr/>
          <p:nvPr/>
        </p:nvSpPr>
        <p:spPr>
          <a:xfrm>
            <a:off x="3140869" y="879475"/>
            <a:ext cx="2808287" cy="1360487"/>
          </a:xfrm>
          <a:prstGeom prst="snip1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fr-FR" b="1" dirty="0">
                <a:solidFill>
                  <a:srgbClr val="00B050"/>
                </a:solidFill>
              </a:rPr>
              <a:t>Les matériels utilisés </a:t>
            </a:r>
          </a:p>
          <a:p>
            <a:pPr algn="ctr">
              <a:defRPr/>
            </a:pPr>
            <a:r>
              <a:rPr lang="fr-FR" sz="2000" dirty="0">
                <a:solidFill>
                  <a:srgbClr val="000000"/>
                </a:solidFill>
              </a:rPr>
              <a:t>(équipements de travail)</a:t>
            </a:r>
          </a:p>
        </p:txBody>
      </p:sp>
      <p:sp>
        <p:nvSpPr>
          <p:cNvPr id="13" name="Rogner un rectangle à un seul coin 12"/>
          <p:cNvSpPr/>
          <p:nvPr/>
        </p:nvSpPr>
        <p:spPr>
          <a:xfrm>
            <a:off x="6173788" y="2046288"/>
            <a:ext cx="2808287" cy="2967037"/>
          </a:xfrm>
          <a:prstGeom prst="snip1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fr-FR" b="1" dirty="0">
                <a:solidFill>
                  <a:srgbClr val="00B050"/>
                </a:solidFill>
              </a:rPr>
              <a:t>Les méthodes de travail</a:t>
            </a:r>
          </a:p>
          <a:p>
            <a:pPr algn="ctr">
              <a:defRPr/>
            </a:pPr>
            <a:r>
              <a:rPr lang="fr-FR" sz="2000" dirty="0">
                <a:solidFill>
                  <a:srgbClr val="000000"/>
                </a:solidFill>
              </a:rPr>
              <a:t>(gestes et postures, organisation, protocole, procédure y compris dans la gestion des élèves, l’organisation pédagogique) </a:t>
            </a:r>
          </a:p>
        </p:txBody>
      </p:sp>
      <p:sp>
        <p:nvSpPr>
          <p:cNvPr id="14" name="Rogner un rectangle à un seul coin 13"/>
          <p:cNvSpPr/>
          <p:nvPr/>
        </p:nvSpPr>
        <p:spPr>
          <a:xfrm>
            <a:off x="136525" y="3998913"/>
            <a:ext cx="2808288" cy="1728787"/>
          </a:xfrm>
          <a:prstGeom prst="snip1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fr-FR" b="1" dirty="0">
                <a:solidFill>
                  <a:srgbClr val="00B050"/>
                </a:solidFill>
              </a:rPr>
              <a:t>Les personnels</a:t>
            </a:r>
          </a:p>
          <a:p>
            <a:pPr algn="ctr">
              <a:defRPr/>
            </a:pPr>
            <a:r>
              <a:rPr lang="fr-FR" dirty="0" smtClean="0">
                <a:solidFill>
                  <a:srgbClr val="000000"/>
                </a:solidFill>
              </a:rPr>
              <a:t>(collectif de travail, charge de travail, </a:t>
            </a:r>
            <a:r>
              <a:rPr lang="fr-FR" sz="2000" dirty="0" smtClean="0">
                <a:solidFill>
                  <a:srgbClr val="000000"/>
                </a:solidFill>
              </a:rPr>
              <a:t>formation</a:t>
            </a:r>
            <a:r>
              <a:rPr lang="fr-FR" sz="2000" dirty="0">
                <a:solidFill>
                  <a:srgbClr val="000000"/>
                </a:solidFill>
              </a:rPr>
              <a:t>, motivation, absence, suivi médical…) </a:t>
            </a:r>
          </a:p>
        </p:txBody>
      </p:sp>
      <p:sp>
        <p:nvSpPr>
          <p:cNvPr id="15" name="Rogner un rectangle à un seul coin 14"/>
          <p:cNvSpPr/>
          <p:nvPr/>
        </p:nvSpPr>
        <p:spPr>
          <a:xfrm>
            <a:off x="3167063" y="4292600"/>
            <a:ext cx="2808287" cy="2232744"/>
          </a:xfrm>
          <a:prstGeom prst="snip1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fr-FR" b="1" dirty="0">
                <a:solidFill>
                  <a:srgbClr val="00B050"/>
                </a:solidFill>
              </a:rPr>
              <a:t>Les lieux de travail</a:t>
            </a:r>
          </a:p>
          <a:p>
            <a:pPr algn="ctr">
              <a:defRPr/>
            </a:pPr>
            <a:r>
              <a:rPr lang="fr-FR" dirty="0">
                <a:solidFill>
                  <a:srgbClr val="000000"/>
                </a:solidFill>
              </a:rPr>
              <a:t>(</a:t>
            </a:r>
            <a:r>
              <a:rPr lang="fr-FR" sz="2000" dirty="0">
                <a:solidFill>
                  <a:srgbClr val="000000"/>
                </a:solidFill>
              </a:rPr>
              <a:t>ambiance thermique, sonore, lumineuse, agencement des locaux, circulations internes…) </a:t>
            </a:r>
          </a:p>
        </p:txBody>
      </p:sp>
      <p:sp>
        <p:nvSpPr>
          <p:cNvPr id="2" name="Flèche vers le haut 1"/>
          <p:cNvSpPr/>
          <p:nvPr/>
        </p:nvSpPr>
        <p:spPr>
          <a:xfrm>
            <a:off x="4341774" y="2046288"/>
            <a:ext cx="406478" cy="5906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haut 9"/>
          <p:cNvSpPr/>
          <p:nvPr/>
        </p:nvSpPr>
        <p:spPr>
          <a:xfrm rot="17766197">
            <a:off x="2608979" y="2739231"/>
            <a:ext cx="406478" cy="5906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haut 10"/>
          <p:cNvSpPr/>
          <p:nvPr/>
        </p:nvSpPr>
        <p:spPr>
          <a:xfrm rot="13318664">
            <a:off x="2799120" y="3769071"/>
            <a:ext cx="406478" cy="5906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vers le haut 15"/>
          <p:cNvSpPr/>
          <p:nvPr/>
        </p:nvSpPr>
        <p:spPr>
          <a:xfrm rot="10800000">
            <a:off x="4339230" y="3921564"/>
            <a:ext cx="406478" cy="5906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Flèche vers le haut 16"/>
          <p:cNvSpPr/>
          <p:nvPr/>
        </p:nvSpPr>
        <p:spPr>
          <a:xfrm rot="5400000">
            <a:off x="6067423" y="3408008"/>
            <a:ext cx="406478" cy="5906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806013222"/>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2" grpId="0" animBg="1"/>
      <p:bldP spid="13" grpId="0" animBg="1"/>
      <p:bldP spid="14" grpId="0" animBg="1"/>
      <p:bldP spid="1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au 8"/>
          <p:cNvGraphicFramePr>
            <a:graphicFrameLocks noGrp="1"/>
          </p:cNvGraphicFramePr>
          <p:nvPr>
            <p:extLst>
              <p:ext uri="{D42A27DB-BD31-4B8C-83A1-F6EECF244321}">
                <p14:modId xmlns:p14="http://schemas.microsoft.com/office/powerpoint/2010/main" val="3248239832"/>
              </p:ext>
            </p:extLst>
          </p:nvPr>
        </p:nvGraphicFramePr>
        <p:xfrm>
          <a:off x="0" y="1030288"/>
          <a:ext cx="9144000" cy="5655098"/>
        </p:xfrm>
        <a:graphic>
          <a:graphicData uri="http://schemas.openxmlformats.org/drawingml/2006/table">
            <a:tbl>
              <a:tblPr/>
              <a:tblGrid>
                <a:gridCol w="4923735">
                  <a:extLst>
                    <a:ext uri="{9D8B030D-6E8A-4147-A177-3AD203B41FA5}">
                      <a16:colId xmlns:a16="http://schemas.microsoft.com/office/drawing/2014/main" val="20000"/>
                    </a:ext>
                  </a:extLst>
                </a:gridCol>
                <a:gridCol w="4220265">
                  <a:extLst>
                    <a:ext uri="{9D8B030D-6E8A-4147-A177-3AD203B41FA5}">
                      <a16:colId xmlns:a16="http://schemas.microsoft.com/office/drawing/2014/main" val="20001"/>
                    </a:ext>
                  </a:extLst>
                </a:gridCol>
              </a:tblGrid>
              <a:tr h="41375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TYPOLOGIE DES RISQUES PROPOSEE PAR L’APPLICATION</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alpha val="38000"/>
                      </a:schemeClr>
                    </a:solidFill>
                  </a:tcPr>
                </a:tc>
                <a:tc hMerge="1">
                  <a:txBody>
                    <a:bodyPr/>
                    <a:lstStyle/>
                    <a:p>
                      <a:endParaRPr lang="fr-FR"/>
                    </a:p>
                  </a:txBody>
                  <a:tcPr/>
                </a:tc>
                <a:extLst>
                  <a:ext uri="{0D108BD9-81ED-4DB2-BD59-A6C34878D82A}">
                    <a16:rowId xmlns:a16="http://schemas.microsoft.com/office/drawing/2014/main" val="10000"/>
                  </a:ext>
                </a:extLst>
              </a:tr>
              <a:tr h="4137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Chute de plain pied</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Risque lié à l’électricité</a:t>
                      </a: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r h="4137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Chute de hauteur</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Risque d’incendie, d’explosion</a:t>
                      </a: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2"/>
                  </a:ext>
                </a:extLst>
              </a:tr>
              <a:tr h="4137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Risque lié aux circulations internes</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Risque lié à l’éclairage</a:t>
                      </a: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3"/>
                  </a:ext>
                </a:extLst>
              </a:tr>
              <a:tr h="4137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Risque routier et piéton</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Risque lié aux rayonnements</a:t>
                      </a: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4"/>
                  </a:ext>
                </a:extLst>
              </a:tr>
              <a:tr h="6899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Risque lié à l’activité physique, aux postures et au port de charges</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Risque lié à l’utilisation d’écran</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endParaRP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5"/>
                  </a:ext>
                </a:extLst>
              </a:tr>
              <a:tr h="7240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Risque lié aux produits et émissions de déchets</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Risque lié au manque d’hygiène</a:t>
                      </a: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6"/>
                  </a:ext>
                </a:extLst>
              </a:tr>
              <a:tr h="103441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Risque lié aux équipements de travail</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Risque lié à l’intervention d’une entreprise extérieure, ou service maintenance de la collectivité</a:t>
                      </a: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7"/>
                  </a:ext>
                </a:extLst>
              </a:tr>
              <a:tr h="7240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Risque lié au bruit</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Autres risques ( charge nerveuse, risque psycho sociaux, agressions )</a:t>
                      </a:r>
                    </a:p>
                  </a:txBody>
                  <a:tcPr marL="91449" marR="91449" marT="45703" marB="4570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8"/>
                  </a:ext>
                </a:extLst>
              </a:tr>
              <a:tr h="4137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rgbClr val="000000"/>
                          </a:solidFill>
                          <a:effectLst/>
                          <a:latin typeface="Arial" panose="020B0604020202020204" pitchFamily="34" charset="0"/>
                          <a:cs typeface="Arial" panose="020B0604020202020204" pitchFamily="34" charset="0"/>
                        </a:rPr>
                        <a:t>Risque lié aux ambiances thermiques</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panose="020B0604020202020204" pitchFamily="34" charset="0"/>
                          <a:cs typeface="Arial" panose="020B0604020202020204" pitchFamily="34" charset="0"/>
                        </a:rPr>
                        <a:t>Autres risques</a:t>
                      </a:r>
                    </a:p>
                  </a:txBody>
                  <a:tcPr marL="91449" marR="91449"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9"/>
                  </a:ext>
                </a:extLst>
              </a:tr>
            </a:tbl>
          </a:graphicData>
        </a:graphic>
      </p:graphicFrame>
      <p:sp>
        <p:nvSpPr>
          <p:cNvPr id="39972" name="Titre 1"/>
          <p:cNvSpPr>
            <a:spLocks noGrp="1"/>
          </p:cNvSpPr>
          <p:nvPr>
            <p:ph type="title"/>
          </p:nvPr>
        </p:nvSpPr>
        <p:spPr>
          <a:xfrm>
            <a:off x="-828600" y="0"/>
            <a:ext cx="8229600" cy="1030288"/>
          </a:xfrm>
        </p:spPr>
        <p:txBody>
          <a:bodyPr>
            <a:normAutofit/>
          </a:bodyPr>
          <a:lstStyle/>
          <a:p>
            <a:r>
              <a:rPr lang="fr-FR" altLang="fr-FR" sz="2800" b="1" dirty="0" smtClean="0">
                <a:solidFill>
                  <a:schemeClr val="accent1"/>
                </a:solidFill>
              </a:rPr>
              <a:t>Liste des facteurs de risques professionnels </a:t>
            </a:r>
          </a:p>
        </p:txBody>
      </p:sp>
    </p:spTree>
    <p:extLst>
      <p:ext uri="{BB962C8B-B14F-4D97-AF65-F5344CB8AC3E}">
        <p14:creationId xmlns:p14="http://schemas.microsoft.com/office/powerpoint/2010/main" val="42812691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7124" y="260648"/>
            <a:ext cx="8280400" cy="1077218"/>
          </a:xfrm>
          <a:prstGeom prst="rect">
            <a:avLst/>
          </a:prstGeom>
          <a:noFill/>
        </p:spPr>
        <p:txBody>
          <a:bodyPr>
            <a:spAutoFit/>
          </a:bodyPr>
          <a:lstStyle/>
          <a:p>
            <a:pPr>
              <a:defRPr/>
            </a:pPr>
            <a:r>
              <a:rPr lang="fr-FR" sz="3200" b="1" dirty="0">
                <a:solidFill>
                  <a:schemeClr val="accent1"/>
                </a:solidFill>
                <a:latin typeface="Arial" panose="020B0604020202020204" pitchFamily="34" charset="0"/>
                <a:cs typeface="Arial" panose="020B0604020202020204" pitchFamily="34" charset="0"/>
              </a:rPr>
              <a:t>L’évaluation des risques </a:t>
            </a:r>
          </a:p>
          <a:p>
            <a:pPr>
              <a:defRPr/>
            </a:pPr>
            <a:endParaRPr lang="fr-FR" sz="3200" b="1" dirty="0">
              <a:solidFill>
                <a:schemeClr val="accent1"/>
              </a:solidFill>
              <a:latin typeface="Arial" panose="020B0604020202020204" pitchFamily="34" charset="0"/>
              <a:cs typeface="Arial" panose="020B0604020202020204" pitchFamily="34" charset="0"/>
            </a:endParaRPr>
          </a:p>
        </p:txBody>
      </p:sp>
      <p:sp>
        <p:nvSpPr>
          <p:cNvPr id="4" name="ZoneTexte 3"/>
          <p:cNvSpPr txBox="1"/>
          <p:nvPr/>
        </p:nvSpPr>
        <p:spPr>
          <a:xfrm>
            <a:off x="500063" y="1242525"/>
            <a:ext cx="7920038" cy="2678113"/>
          </a:xfrm>
          <a:prstGeom prst="rect">
            <a:avLst/>
          </a:prstGeom>
          <a:noFill/>
        </p:spPr>
        <p:txBody>
          <a:bodyPr>
            <a:spAutoFit/>
          </a:bodyPr>
          <a:lstStyle/>
          <a:p>
            <a:pPr marL="342900" indent="-342900">
              <a:buFontTx/>
              <a:buChar char="-"/>
              <a:defRPr/>
            </a:pPr>
            <a:r>
              <a:rPr lang="fr-FR" b="1" dirty="0">
                <a:solidFill>
                  <a:schemeClr val="bg1">
                    <a:lumMod val="10000"/>
                  </a:schemeClr>
                </a:solidFill>
                <a:latin typeface="Arial" panose="020B0604020202020204" pitchFamily="34" charset="0"/>
                <a:cs typeface="Arial" panose="020B0604020202020204" pitchFamily="34" charset="0"/>
              </a:rPr>
              <a:t>La gravité</a:t>
            </a:r>
          </a:p>
          <a:p>
            <a:pPr>
              <a:defRPr/>
            </a:pPr>
            <a:r>
              <a:rPr lang="fr-FR" b="1" dirty="0">
                <a:solidFill>
                  <a:schemeClr val="bg1">
                    <a:lumMod val="10000"/>
                  </a:schemeClr>
                </a:solidFill>
                <a:latin typeface="Arial" panose="020B0604020202020204" pitchFamily="34" charset="0"/>
                <a:cs typeface="Arial" panose="020B0604020202020204" pitchFamily="34" charset="0"/>
              </a:rPr>
              <a:t>	</a:t>
            </a:r>
            <a:r>
              <a:rPr lang="fr-FR" sz="2000" dirty="0">
                <a:solidFill>
                  <a:schemeClr val="bg1">
                    <a:lumMod val="10000"/>
                  </a:schemeClr>
                </a:solidFill>
                <a:latin typeface="Arial" panose="020B0604020202020204" pitchFamily="34" charset="0"/>
                <a:cs typeface="Arial" panose="020B0604020202020204" pitchFamily="34" charset="0"/>
              </a:rPr>
              <a:t>- </a:t>
            </a:r>
            <a:r>
              <a:rPr lang="fr-FR" sz="2000" b="1" dirty="0">
                <a:solidFill>
                  <a:srgbClr val="00B050"/>
                </a:solidFill>
                <a:latin typeface="Arial" panose="020B0604020202020204" pitchFamily="34" charset="0"/>
                <a:cs typeface="Arial" panose="020B0604020202020204" pitchFamily="34" charset="0"/>
              </a:rPr>
              <a:t>mineure</a:t>
            </a:r>
            <a:r>
              <a:rPr lang="fr-FR" sz="2000" dirty="0">
                <a:solidFill>
                  <a:schemeClr val="bg1">
                    <a:lumMod val="10000"/>
                  </a:schemeClr>
                </a:solidFill>
                <a:latin typeface="Arial" panose="020B0604020202020204" pitchFamily="34" charset="0"/>
                <a:cs typeface="Arial" panose="020B0604020202020204" pitchFamily="34" charset="0"/>
              </a:rPr>
              <a:t> : inconfort, dommage mineur, pas d’arrêt de travail.</a:t>
            </a:r>
          </a:p>
          <a:p>
            <a:pPr>
              <a:defRPr/>
            </a:pPr>
            <a:r>
              <a:rPr lang="fr-FR" sz="2000" dirty="0">
                <a:solidFill>
                  <a:schemeClr val="bg1">
                    <a:lumMod val="10000"/>
                  </a:schemeClr>
                </a:solidFill>
                <a:latin typeface="Arial" panose="020B0604020202020204" pitchFamily="34" charset="0"/>
                <a:cs typeface="Arial" panose="020B0604020202020204" pitchFamily="34" charset="0"/>
              </a:rPr>
              <a:t>             - </a:t>
            </a:r>
            <a:r>
              <a:rPr lang="fr-FR" sz="2000" b="1" dirty="0">
                <a:solidFill>
                  <a:srgbClr val="00B050"/>
                </a:solidFill>
                <a:latin typeface="Arial" panose="020B0604020202020204" pitchFamily="34" charset="0"/>
                <a:cs typeface="Arial" panose="020B0604020202020204" pitchFamily="34" charset="0"/>
              </a:rPr>
              <a:t>significative</a:t>
            </a:r>
            <a:r>
              <a:rPr lang="fr-FR" sz="2000" dirty="0">
                <a:solidFill>
                  <a:schemeClr val="bg1">
                    <a:lumMod val="10000"/>
                  </a:schemeClr>
                </a:solidFill>
                <a:latin typeface="Arial" panose="020B0604020202020204" pitchFamily="34" charset="0"/>
                <a:cs typeface="Arial" panose="020B0604020202020204" pitchFamily="34" charset="0"/>
              </a:rPr>
              <a:t> : risque d’accident avec arrêt de travail, dommages avec conséquences réversibles.</a:t>
            </a:r>
          </a:p>
          <a:p>
            <a:pPr>
              <a:defRPr/>
            </a:pPr>
            <a:r>
              <a:rPr lang="fr-FR" sz="2000" dirty="0">
                <a:solidFill>
                  <a:schemeClr val="bg1">
                    <a:lumMod val="10000"/>
                  </a:schemeClr>
                </a:solidFill>
                <a:latin typeface="Arial" panose="020B0604020202020204" pitchFamily="34" charset="0"/>
                <a:cs typeface="Arial" panose="020B0604020202020204" pitchFamily="34" charset="0"/>
              </a:rPr>
              <a:t>             - </a:t>
            </a:r>
            <a:r>
              <a:rPr lang="fr-FR" sz="2000" b="1" dirty="0">
                <a:solidFill>
                  <a:srgbClr val="00B050"/>
                </a:solidFill>
                <a:latin typeface="Arial" panose="020B0604020202020204" pitchFamily="34" charset="0"/>
                <a:cs typeface="Arial" panose="020B0604020202020204" pitchFamily="34" charset="0"/>
              </a:rPr>
              <a:t>grave</a:t>
            </a:r>
            <a:r>
              <a:rPr lang="fr-FR" sz="2000" dirty="0">
                <a:solidFill>
                  <a:schemeClr val="bg1">
                    <a:lumMod val="10000"/>
                  </a:schemeClr>
                </a:solidFill>
                <a:latin typeface="Arial" panose="020B0604020202020204" pitchFamily="34" charset="0"/>
                <a:cs typeface="Arial" panose="020B0604020202020204" pitchFamily="34" charset="0"/>
              </a:rPr>
              <a:t> : arrêt de travail ou maladie professionnelle, risque de séquelles.</a:t>
            </a:r>
          </a:p>
          <a:p>
            <a:pPr>
              <a:defRPr/>
            </a:pPr>
            <a:r>
              <a:rPr lang="fr-FR" sz="2000" dirty="0">
                <a:solidFill>
                  <a:schemeClr val="bg1">
                    <a:lumMod val="10000"/>
                  </a:schemeClr>
                </a:solidFill>
                <a:latin typeface="Arial" panose="020B0604020202020204" pitchFamily="34" charset="0"/>
                <a:cs typeface="Arial" panose="020B0604020202020204" pitchFamily="34" charset="0"/>
              </a:rPr>
              <a:t>             - </a:t>
            </a:r>
            <a:r>
              <a:rPr lang="fr-FR" sz="2000" b="1" dirty="0">
                <a:solidFill>
                  <a:srgbClr val="00B050"/>
                </a:solidFill>
                <a:latin typeface="Arial" panose="020B0604020202020204" pitchFamily="34" charset="0"/>
                <a:cs typeface="Arial" panose="020B0604020202020204" pitchFamily="34" charset="0"/>
              </a:rPr>
              <a:t>critique</a:t>
            </a:r>
            <a:r>
              <a:rPr lang="fr-FR" sz="2000" dirty="0">
                <a:solidFill>
                  <a:schemeClr val="bg1">
                    <a:lumMod val="10000"/>
                  </a:schemeClr>
                </a:solidFill>
                <a:latin typeface="Arial" panose="020B0604020202020204" pitchFamily="34" charset="0"/>
                <a:cs typeface="Arial" panose="020B0604020202020204" pitchFamily="34" charset="0"/>
              </a:rPr>
              <a:t> : accident avec risque vital.</a:t>
            </a:r>
          </a:p>
        </p:txBody>
      </p:sp>
      <p:sp>
        <p:nvSpPr>
          <p:cNvPr id="8" name="ZoneTexte 7"/>
          <p:cNvSpPr txBox="1"/>
          <p:nvPr/>
        </p:nvSpPr>
        <p:spPr>
          <a:xfrm>
            <a:off x="473075" y="4070350"/>
            <a:ext cx="7921625" cy="830263"/>
          </a:xfrm>
          <a:prstGeom prst="rect">
            <a:avLst/>
          </a:prstGeom>
          <a:noFill/>
        </p:spPr>
        <p:txBody>
          <a:bodyPr>
            <a:spAutoFit/>
          </a:bodyPr>
          <a:lstStyle/>
          <a:p>
            <a:pPr marL="342900" indent="-342900">
              <a:buFontTx/>
              <a:buChar char="-"/>
              <a:defRPr/>
            </a:pPr>
            <a:r>
              <a:rPr lang="fr-FR" b="1" dirty="0">
                <a:solidFill>
                  <a:schemeClr val="bg1">
                    <a:lumMod val="10000"/>
                  </a:schemeClr>
                </a:solidFill>
                <a:latin typeface="Arial" panose="020B0604020202020204" pitchFamily="34" charset="0"/>
                <a:cs typeface="Arial" panose="020B0604020202020204" pitchFamily="34" charset="0"/>
              </a:rPr>
              <a:t>La fréquence d’exposition</a:t>
            </a:r>
          </a:p>
          <a:p>
            <a:pPr>
              <a:defRPr/>
            </a:pPr>
            <a:r>
              <a:rPr lang="fr-FR" b="1" dirty="0">
                <a:solidFill>
                  <a:schemeClr val="bg1">
                    <a:lumMod val="10000"/>
                  </a:schemeClr>
                </a:solidFill>
                <a:latin typeface="Arial" panose="020B0604020202020204" pitchFamily="34" charset="0"/>
                <a:cs typeface="Arial" panose="020B0604020202020204" pitchFamily="34" charset="0"/>
              </a:rPr>
              <a:t>	</a:t>
            </a:r>
            <a:r>
              <a:rPr lang="fr-FR" sz="2000" b="1" dirty="0">
                <a:solidFill>
                  <a:srgbClr val="00B050"/>
                </a:solidFill>
                <a:latin typeface="Arial" panose="020B0604020202020204" pitchFamily="34" charset="0"/>
                <a:cs typeface="Arial" panose="020B0604020202020204" pitchFamily="34" charset="0"/>
              </a:rPr>
              <a:t>quotidienne, hebdomadaire, mensuelle et plus </a:t>
            </a:r>
          </a:p>
        </p:txBody>
      </p:sp>
      <p:sp>
        <p:nvSpPr>
          <p:cNvPr id="9" name="ZoneTexte 8"/>
          <p:cNvSpPr txBox="1"/>
          <p:nvPr/>
        </p:nvSpPr>
        <p:spPr>
          <a:xfrm>
            <a:off x="500063" y="5013325"/>
            <a:ext cx="7921625" cy="1138238"/>
          </a:xfrm>
          <a:prstGeom prst="rect">
            <a:avLst/>
          </a:prstGeom>
          <a:noFill/>
        </p:spPr>
        <p:txBody>
          <a:bodyPr>
            <a:spAutoFit/>
          </a:bodyPr>
          <a:lstStyle/>
          <a:p>
            <a:pPr marL="342900" indent="-342900">
              <a:buFontTx/>
              <a:buChar char="-"/>
              <a:defRPr/>
            </a:pPr>
            <a:r>
              <a:rPr lang="fr-FR" b="1" dirty="0">
                <a:solidFill>
                  <a:schemeClr val="bg1">
                    <a:lumMod val="10000"/>
                  </a:schemeClr>
                </a:solidFill>
                <a:latin typeface="Arial" panose="020B0604020202020204" pitchFamily="34" charset="0"/>
                <a:cs typeface="Arial" panose="020B0604020202020204" pitchFamily="34" charset="0"/>
              </a:rPr>
              <a:t>Les moyens de prévention existants </a:t>
            </a:r>
          </a:p>
          <a:p>
            <a:pPr>
              <a:defRPr/>
            </a:pPr>
            <a:r>
              <a:rPr lang="fr-FR" sz="2000" dirty="0">
                <a:solidFill>
                  <a:schemeClr val="bg1">
                    <a:lumMod val="10000"/>
                  </a:schemeClr>
                </a:solidFill>
                <a:latin typeface="Arial" panose="020B0604020202020204" pitchFamily="34" charset="0"/>
                <a:cs typeface="Arial" panose="020B0604020202020204" pitchFamily="34" charset="0"/>
              </a:rPr>
              <a:t>             </a:t>
            </a:r>
            <a:r>
              <a:rPr lang="fr-FR" sz="2000" b="1" dirty="0">
                <a:solidFill>
                  <a:srgbClr val="00B050"/>
                </a:solidFill>
                <a:latin typeface="Arial" panose="020B0604020202020204" pitchFamily="34" charset="0"/>
                <a:cs typeface="Arial" panose="020B0604020202020204" pitchFamily="34" charset="0"/>
              </a:rPr>
              <a:t>protection collective, individuelle, consignes</a:t>
            </a:r>
          </a:p>
          <a:p>
            <a:pPr>
              <a:defRPr/>
            </a:pPr>
            <a:r>
              <a:rPr lang="fr-FR" b="1" dirty="0">
                <a:solidFill>
                  <a:srgbClr val="00B050"/>
                </a:solidFill>
                <a:latin typeface="Arial" panose="020B0604020202020204" pitchFamily="34" charset="0"/>
                <a:cs typeface="Arial" panose="020B0604020202020204" pitchFamily="34" charset="0"/>
              </a:rPr>
              <a:t>	</a:t>
            </a:r>
            <a:endParaRPr lang="fr-FR" sz="2000" b="1" dirty="0">
              <a:solidFill>
                <a:srgbClr val="00B050"/>
              </a:solidFill>
              <a:latin typeface="Arial" panose="020B0604020202020204" pitchFamily="34" charset="0"/>
              <a:cs typeface="Arial" panose="020B0604020202020204" pitchFamily="34" charset="0"/>
            </a:endParaRPr>
          </a:p>
        </p:txBody>
      </p:sp>
      <p:sp>
        <p:nvSpPr>
          <p:cNvPr id="6" name="Flèche droite 5"/>
          <p:cNvSpPr/>
          <p:nvPr/>
        </p:nvSpPr>
        <p:spPr>
          <a:xfrm>
            <a:off x="1138885" y="6083662"/>
            <a:ext cx="1008063" cy="2746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0" name="ZoneTexte 9"/>
          <p:cNvSpPr txBox="1"/>
          <p:nvPr/>
        </p:nvSpPr>
        <p:spPr>
          <a:xfrm>
            <a:off x="2843808" y="5998441"/>
            <a:ext cx="4752528" cy="523220"/>
          </a:xfrm>
          <a:prstGeom prst="rect">
            <a:avLst/>
          </a:prstGeom>
          <a:solidFill>
            <a:schemeClr val="accent1"/>
          </a:solidFill>
        </p:spPr>
        <p:txBody>
          <a:bodyPr wrap="square">
            <a:spAutoFit/>
          </a:bodyPr>
          <a:lstStyle/>
          <a:p>
            <a:pPr algn="ctr">
              <a:defRPr/>
            </a:pPr>
            <a:r>
              <a:rPr lang="fr-FR" sz="2800" b="1" dirty="0">
                <a:solidFill>
                  <a:schemeClr val="bg1"/>
                </a:solidFill>
                <a:latin typeface="Arial" panose="020B0604020202020204" pitchFamily="34" charset="0"/>
                <a:cs typeface="Arial" panose="020B0604020202020204" pitchFamily="34" charset="0"/>
              </a:rPr>
              <a:t>COTATION DU RISQUE </a:t>
            </a:r>
          </a:p>
        </p:txBody>
      </p:sp>
    </p:spTree>
    <p:extLst>
      <p:ext uri="{BB962C8B-B14F-4D97-AF65-F5344CB8AC3E}">
        <p14:creationId xmlns:p14="http://schemas.microsoft.com/office/powerpoint/2010/main" val="263514753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nodeType="clickEffect">
                                  <p:stCondLst>
                                    <p:cond delay="0"/>
                                  </p:stCondLst>
                                  <p:childTnLst>
                                    <p:set>
                                      <p:cBhvr>
                                        <p:cTn id="3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2"/>
          <p:cNvSpPr txBox="1">
            <a:spLocks noChangeArrowheads="1"/>
          </p:cNvSpPr>
          <p:nvPr/>
        </p:nvSpPr>
        <p:spPr>
          <a:xfrm>
            <a:off x="81666" y="196033"/>
            <a:ext cx="8229600" cy="1030287"/>
          </a:xfrm>
          <a:prstGeom prst="rect">
            <a:avLst/>
          </a:prstGeom>
        </p:spPr>
        <p:txBody>
          <a:bodyPr/>
          <a:lstStyle>
            <a:lvl1pPr algn="l" rtl="0" eaLnBrk="0" fontAlgn="base" hangingPunct="0">
              <a:lnSpc>
                <a:spcPts val="3300"/>
              </a:lnSpc>
              <a:spcBef>
                <a:spcPct val="0"/>
              </a:spcBef>
              <a:spcAft>
                <a:spcPct val="0"/>
              </a:spcAft>
              <a:defRPr sz="3000" b="1">
                <a:solidFill>
                  <a:srgbClr val="006A72"/>
                </a:solidFill>
                <a:latin typeface="+mj-lt"/>
                <a:ea typeface="+mj-ea"/>
                <a:cs typeface="+mj-cs"/>
              </a:defRPr>
            </a:lvl1pPr>
            <a:lvl2pPr algn="l" rtl="0" eaLnBrk="0" fontAlgn="base" hangingPunct="0">
              <a:lnSpc>
                <a:spcPts val="3300"/>
              </a:lnSpc>
              <a:spcBef>
                <a:spcPct val="0"/>
              </a:spcBef>
              <a:spcAft>
                <a:spcPct val="0"/>
              </a:spcAft>
              <a:defRPr sz="3000" b="1">
                <a:solidFill>
                  <a:srgbClr val="006A72"/>
                </a:solidFill>
                <a:latin typeface="Arial Narrow" pitchFamily="34" charset="0"/>
              </a:defRPr>
            </a:lvl2pPr>
            <a:lvl3pPr algn="l" rtl="0" eaLnBrk="0" fontAlgn="base" hangingPunct="0">
              <a:lnSpc>
                <a:spcPts val="3300"/>
              </a:lnSpc>
              <a:spcBef>
                <a:spcPct val="0"/>
              </a:spcBef>
              <a:spcAft>
                <a:spcPct val="0"/>
              </a:spcAft>
              <a:defRPr sz="3000" b="1">
                <a:solidFill>
                  <a:srgbClr val="006A72"/>
                </a:solidFill>
                <a:latin typeface="Arial Narrow" pitchFamily="34" charset="0"/>
              </a:defRPr>
            </a:lvl3pPr>
            <a:lvl4pPr algn="l" rtl="0" eaLnBrk="0" fontAlgn="base" hangingPunct="0">
              <a:lnSpc>
                <a:spcPts val="3300"/>
              </a:lnSpc>
              <a:spcBef>
                <a:spcPct val="0"/>
              </a:spcBef>
              <a:spcAft>
                <a:spcPct val="0"/>
              </a:spcAft>
              <a:defRPr sz="3000" b="1">
                <a:solidFill>
                  <a:srgbClr val="006A72"/>
                </a:solidFill>
                <a:latin typeface="Arial Narrow" pitchFamily="34" charset="0"/>
              </a:defRPr>
            </a:lvl4pPr>
            <a:lvl5pPr algn="l" rtl="0" eaLnBrk="0" fontAlgn="base" hangingPunct="0">
              <a:lnSpc>
                <a:spcPts val="3300"/>
              </a:lnSpc>
              <a:spcBef>
                <a:spcPct val="0"/>
              </a:spcBef>
              <a:spcAft>
                <a:spcPct val="0"/>
              </a:spcAft>
              <a:defRPr sz="3000" b="1">
                <a:solidFill>
                  <a:srgbClr val="006A72"/>
                </a:solidFill>
                <a:latin typeface="Arial Narrow" pitchFamily="34" charset="0"/>
              </a:defRPr>
            </a:lvl5pPr>
            <a:lvl6pPr marL="457200" algn="l" rtl="0" fontAlgn="base">
              <a:lnSpc>
                <a:spcPts val="3300"/>
              </a:lnSpc>
              <a:spcBef>
                <a:spcPct val="0"/>
              </a:spcBef>
              <a:spcAft>
                <a:spcPct val="0"/>
              </a:spcAft>
              <a:defRPr sz="3000" b="1">
                <a:solidFill>
                  <a:srgbClr val="B3071B"/>
                </a:solidFill>
                <a:latin typeface="Arial Narrow" pitchFamily="34" charset="0"/>
              </a:defRPr>
            </a:lvl6pPr>
            <a:lvl7pPr marL="914400" algn="l" rtl="0" fontAlgn="base">
              <a:lnSpc>
                <a:spcPts val="3300"/>
              </a:lnSpc>
              <a:spcBef>
                <a:spcPct val="0"/>
              </a:spcBef>
              <a:spcAft>
                <a:spcPct val="0"/>
              </a:spcAft>
              <a:defRPr sz="3000" b="1">
                <a:solidFill>
                  <a:srgbClr val="B3071B"/>
                </a:solidFill>
                <a:latin typeface="Arial Narrow" pitchFamily="34" charset="0"/>
              </a:defRPr>
            </a:lvl7pPr>
            <a:lvl8pPr marL="1371600" algn="l" rtl="0" fontAlgn="base">
              <a:lnSpc>
                <a:spcPts val="3300"/>
              </a:lnSpc>
              <a:spcBef>
                <a:spcPct val="0"/>
              </a:spcBef>
              <a:spcAft>
                <a:spcPct val="0"/>
              </a:spcAft>
              <a:defRPr sz="3000" b="1">
                <a:solidFill>
                  <a:srgbClr val="B3071B"/>
                </a:solidFill>
                <a:latin typeface="Arial Narrow" pitchFamily="34" charset="0"/>
              </a:defRPr>
            </a:lvl8pPr>
            <a:lvl9pPr marL="1828800" algn="l" rtl="0" fontAlgn="base">
              <a:lnSpc>
                <a:spcPts val="3300"/>
              </a:lnSpc>
              <a:spcBef>
                <a:spcPct val="0"/>
              </a:spcBef>
              <a:spcAft>
                <a:spcPct val="0"/>
              </a:spcAft>
              <a:defRPr sz="3000" b="1">
                <a:solidFill>
                  <a:srgbClr val="B3071B"/>
                </a:solidFill>
                <a:latin typeface="Arial Narrow" pitchFamily="34" charset="0"/>
              </a:defRPr>
            </a:lvl9pPr>
          </a:lstStyle>
          <a:p>
            <a:pPr>
              <a:defRPr/>
            </a:pPr>
            <a:r>
              <a:rPr lang="fr-FR" sz="3200" dirty="0" smtClean="0">
                <a:solidFill>
                  <a:schemeClr val="accent1"/>
                </a:solidFill>
                <a:latin typeface="Arial" panose="020B0604020202020204" pitchFamily="34" charset="0"/>
                <a:cs typeface="Arial" panose="020B0604020202020204" pitchFamily="34" charset="0"/>
              </a:rPr>
              <a:t>Les mesures de prévention</a:t>
            </a:r>
            <a:endParaRPr lang="fr-FR" sz="3200" dirty="0">
              <a:solidFill>
                <a:schemeClr val="accent1"/>
              </a:solidFill>
              <a:latin typeface="Arial" panose="020B0604020202020204" pitchFamily="34" charset="0"/>
              <a:cs typeface="Arial" panose="020B0604020202020204" pitchFamily="34" charset="0"/>
            </a:endParaRPr>
          </a:p>
        </p:txBody>
      </p:sp>
      <p:sp>
        <p:nvSpPr>
          <p:cNvPr id="15" name="ZoneTexte 14"/>
          <p:cNvSpPr txBox="1">
            <a:spLocks noChangeArrowheads="1"/>
          </p:cNvSpPr>
          <p:nvPr/>
        </p:nvSpPr>
        <p:spPr bwMode="auto">
          <a:xfrm rot="-5400000">
            <a:off x="-1549399" y="3430587"/>
            <a:ext cx="4144962" cy="830263"/>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algn="ctr" eaLnBrk="1" hangingPunct="1">
              <a:lnSpc>
                <a:spcPct val="100000"/>
              </a:lnSpc>
              <a:spcBef>
                <a:spcPct val="0"/>
              </a:spcBef>
              <a:buFontTx/>
              <a:buNone/>
            </a:pPr>
            <a:r>
              <a:rPr lang="fr-FR" altLang="fr-FR" sz="2400" b="1">
                <a:solidFill>
                  <a:srgbClr val="002060"/>
                </a:solidFill>
                <a:latin typeface="Arial" panose="020B0604020202020204" pitchFamily="34" charset="0"/>
                <a:cs typeface="Arial" panose="020B0604020202020204" pitchFamily="34" charset="0"/>
              </a:rPr>
              <a:t>Principes généraux de prévention</a:t>
            </a:r>
          </a:p>
        </p:txBody>
      </p:sp>
      <p:sp>
        <p:nvSpPr>
          <p:cNvPr id="4" name="ZoneTexte 3"/>
          <p:cNvSpPr txBox="1">
            <a:spLocks noChangeArrowheads="1"/>
          </p:cNvSpPr>
          <p:nvPr/>
        </p:nvSpPr>
        <p:spPr bwMode="auto">
          <a:xfrm>
            <a:off x="1042988" y="1773238"/>
            <a:ext cx="2449512" cy="120015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r>
              <a:rPr lang="fr-FR" altLang="fr-FR" sz="2400">
                <a:solidFill>
                  <a:srgbClr val="000000"/>
                </a:solidFill>
                <a:latin typeface="Arial" panose="020B0604020202020204" pitchFamily="34" charset="0"/>
                <a:cs typeface="Arial" panose="020B0604020202020204" pitchFamily="34" charset="0"/>
              </a:rPr>
              <a:t>1- Suppression</a:t>
            </a:r>
          </a:p>
          <a:p>
            <a:pPr eaLnBrk="1" hangingPunct="1">
              <a:lnSpc>
                <a:spcPct val="100000"/>
              </a:lnSpc>
              <a:spcBef>
                <a:spcPct val="0"/>
              </a:spcBef>
              <a:buFontTx/>
              <a:buNone/>
            </a:pPr>
            <a:r>
              <a:rPr lang="fr-FR" altLang="fr-FR" sz="2400">
                <a:solidFill>
                  <a:srgbClr val="000000"/>
                </a:solidFill>
                <a:latin typeface="Arial" panose="020B0604020202020204" pitchFamily="34" charset="0"/>
                <a:cs typeface="Arial" panose="020B0604020202020204" pitchFamily="34" charset="0"/>
              </a:rPr>
              <a:t>/réduction du risque</a:t>
            </a:r>
          </a:p>
        </p:txBody>
      </p:sp>
      <p:sp>
        <p:nvSpPr>
          <p:cNvPr id="21" name="ZoneTexte 20"/>
          <p:cNvSpPr txBox="1">
            <a:spLocks noChangeArrowheads="1"/>
          </p:cNvSpPr>
          <p:nvPr/>
        </p:nvSpPr>
        <p:spPr bwMode="auto">
          <a:xfrm>
            <a:off x="1063625" y="3201988"/>
            <a:ext cx="2428875" cy="8302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r>
              <a:rPr lang="fr-FR" altLang="fr-FR" sz="2400">
                <a:solidFill>
                  <a:srgbClr val="000000"/>
                </a:solidFill>
                <a:latin typeface="Arial" panose="020B0604020202020204" pitchFamily="34" charset="0"/>
                <a:cs typeface="Arial" panose="020B0604020202020204" pitchFamily="34" charset="0"/>
              </a:rPr>
              <a:t>2- Protection collective</a:t>
            </a:r>
          </a:p>
        </p:txBody>
      </p:sp>
      <p:sp>
        <p:nvSpPr>
          <p:cNvPr id="25" name="ZoneTexte 24"/>
          <p:cNvSpPr txBox="1">
            <a:spLocks noChangeArrowheads="1"/>
          </p:cNvSpPr>
          <p:nvPr/>
        </p:nvSpPr>
        <p:spPr bwMode="auto">
          <a:xfrm>
            <a:off x="1063625" y="4321175"/>
            <a:ext cx="2428875" cy="8302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r>
              <a:rPr lang="fr-FR" altLang="fr-FR" sz="2400">
                <a:solidFill>
                  <a:srgbClr val="000000"/>
                </a:solidFill>
                <a:latin typeface="Arial" panose="020B0604020202020204" pitchFamily="34" charset="0"/>
                <a:cs typeface="Arial" panose="020B0604020202020204" pitchFamily="34" charset="0"/>
              </a:rPr>
              <a:t>3- Protection individuelle</a:t>
            </a:r>
          </a:p>
        </p:txBody>
      </p:sp>
      <p:sp>
        <p:nvSpPr>
          <p:cNvPr id="26" name="ZoneTexte 25"/>
          <p:cNvSpPr txBox="1">
            <a:spLocks noChangeArrowheads="1"/>
          </p:cNvSpPr>
          <p:nvPr/>
        </p:nvSpPr>
        <p:spPr bwMode="auto">
          <a:xfrm>
            <a:off x="1042988" y="5456238"/>
            <a:ext cx="2449512" cy="4619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r>
              <a:rPr lang="fr-FR" altLang="fr-FR" sz="2400">
                <a:solidFill>
                  <a:srgbClr val="000000"/>
                </a:solidFill>
                <a:latin typeface="Arial" panose="020B0604020202020204" pitchFamily="34" charset="0"/>
                <a:cs typeface="Arial" panose="020B0604020202020204" pitchFamily="34" charset="0"/>
              </a:rPr>
              <a:t>4- Consigne</a:t>
            </a:r>
            <a:endParaRPr lang="fr-FR" altLang="fr-FR" sz="2400">
              <a:solidFill>
                <a:srgbClr val="000000"/>
              </a:solidFill>
              <a:latin typeface="Times New Roman" panose="02020603050405020304" pitchFamily="18" charset="0"/>
            </a:endParaRPr>
          </a:p>
        </p:txBody>
      </p:sp>
      <p:cxnSp>
        <p:nvCxnSpPr>
          <p:cNvPr id="27" name="Connecteur droit avec flèche 26"/>
          <p:cNvCxnSpPr>
            <a:cxnSpLocks noChangeShapeType="1"/>
            <a:stCxn id="5" idx="1"/>
          </p:cNvCxnSpPr>
          <p:nvPr/>
        </p:nvCxnSpPr>
        <p:spPr bwMode="auto">
          <a:xfrm flipV="1">
            <a:off x="4140200" y="1420813"/>
            <a:ext cx="1465263" cy="2446337"/>
          </a:xfrm>
          <a:prstGeom prst="straightConnector1">
            <a:avLst/>
          </a:prstGeom>
          <a:noFill/>
          <a:ln w="2540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5" name="Accolade fermante 4"/>
          <p:cNvSpPr/>
          <p:nvPr/>
        </p:nvSpPr>
        <p:spPr>
          <a:xfrm>
            <a:off x="3708400" y="1641475"/>
            <a:ext cx="431800" cy="4451350"/>
          </a:xfrm>
          <a:prstGeom prst="rightBrace">
            <a:avLst/>
          </a:prstGeom>
          <a:ln w="25400">
            <a:solidFill>
              <a:schemeClr val="bg1">
                <a:lumMod val="10000"/>
              </a:schemeClr>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p>
        </p:txBody>
      </p:sp>
      <p:sp>
        <p:nvSpPr>
          <p:cNvPr id="28" name="ZoneTexte 27"/>
          <p:cNvSpPr txBox="1">
            <a:spLocks noChangeArrowheads="1"/>
          </p:cNvSpPr>
          <p:nvPr/>
        </p:nvSpPr>
        <p:spPr bwMode="auto">
          <a:xfrm>
            <a:off x="5741988" y="1125538"/>
            <a:ext cx="338455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r>
              <a:rPr lang="fr-FR" altLang="fr-FR" sz="2400" b="1">
                <a:solidFill>
                  <a:srgbClr val="002060"/>
                </a:solidFill>
                <a:latin typeface="Arial" panose="020B0604020202020204" pitchFamily="34" charset="0"/>
                <a:cs typeface="Arial" panose="020B0604020202020204" pitchFamily="34" charset="0"/>
              </a:rPr>
              <a:t>techniques </a:t>
            </a:r>
          </a:p>
        </p:txBody>
      </p:sp>
      <p:pic>
        <p:nvPicPr>
          <p:cNvPr id="29" name="Image 28"/>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558088" y="758825"/>
            <a:ext cx="1393825" cy="11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 name="Connecteur droit avec flèche 29"/>
          <p:cNvCxnSpPr>
            <a:cxnSpLocks noChangeShapeType="1"/>
            <a:stCxn id="5" idx="1"/>
          </p:cNvCxnSpPr>
          <p:nvPr/>
        </p:nvCxnSpPr>
        <p:spPr bwMode="auto">
          <a:xfrm flipV="1">
            <a:off x="4140200" y="2787650"/>
            <a:ext cx="1465263" cy="1079500"/>
          </a:xfrm>
          <a:prstGeom prst="straightConnector1">
            <a:avLst/>
          </a:prstGeom>
          <a:noFill/>
          <a:ln w="25400"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31" name="ZoneTexte 30"/>
          <p:cNvSpPr txBox="1">
            <a:spLocks noChangeArrowheads="1"/>
          </p:cNvSpPr>
          <p:nvPr/>
        </p:nvSpPr>
        <p:spPr bwMode="auto">
          <a:xfrm>
            <a:off x="5821363" y="2425700"/>
            <a:ext cx="3600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r>
              <a:rPr lang="fr-FR" altLang="fr-FR" sz="2400" b="1">
                <a:solidFill>
                  <a:srgbClr val="002060"/>
                </a:solidFill>
                <a:latin typeface="Arial" panose="020B0604020202020204" pitchFamily="34" charset="0"/>
                <a:cs typeface="Arial" panose="020B0604020202020204" pitchFamily="34" charset="0"/>
              </a:rPr>
              <a:t>organisationnelles</a:t>
            </a:r>
          </a:p>
        </p:txBody>
      </p:sp>
      <p:pic>
        <p:nvPicPr>
          <p:cNvPr id="32" name="Picture 6" descr="Afficher l'image d'origin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10138" y="3375025"/>
            <a:ext cx="1389062" cy="98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8" descr="Afficher l'image d'origin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78575" y="3322638"/>
            <a:ext cx="1065213" cy="98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10" descr="Afficher l'image d'origin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32713" y="3221038"/>
            <a:ext cx="1023937"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5" name="Connecteur droit avec flèche 34"/>
          <p:cNvCxnSpPr>
            <a:cxnSpLocks noChangeShapeType="1"/>
            <a:stCxn id="5" idx="1"/>
          </p:cNvCxnSpPr>
          <p:nvPr/>
        </p:nvCxnSpPr>
        <p:spPr bwMode="auto">
          <a:xfrm>
            <a:off x="4140200" y="3867150"/>
            <a:ext cx="1647825" cy="938213"/>
          </a:xfrm>
          <a:prstGeom prst="straightConnector1">
            <a:avLst/>
          </a:prstGeom>
          <a:noFill/>
          <a:ln w="25400" algn="ctr">
            <a:solidFill>
              <a:schemeClr val="tx1"/>
            </a:solidFill>
            <a:round/>
            <a:headEnd/>
            <a:tailEnd type="arrow" w="med" len="med"/>
          </a:ln>
          <a:extLst>
            <a:ext uri="{909E8E84-426E-40DD-AFC4-6F175D3DCCD1}">
              <a14:hiddenFill xmlns:a14="http://schemas.microsoft.com/office/drawing/2010/main">
                <a:noFill/>
              </a14:hiddenFill>
            </a:ext>
          </a:extLst>
        </p:spPr>
      </p:cxnSp>
      <p:pic>
        <p:nvPicPr>
          <p:cNvPr id="36" name="Image 35"/>
          <p:cNvPicPr>
            <a:picLocks noChangeAspect="1"/>
          </p:cNvPicPr>
          <p:nvPr/>
        </p:nvPicPr>
        <p:blipFill>
          <a:blip r:embed="rId7">
            <a:extLst>
              <a:ext uri="{28A0092B-C50C-407E-A947-70E740481C1C}">
                <a14:useLocalDpi xmlns:a14="http://schemas.microsoft.com/office/drawing/2010/main" val="0"/>
              </a:ext>
            </a:extLst>
          </a:blip>
          <a:srcRect t="42415"/>
          <a:stretch>
            <a:fillRect/>
          </a:stretch>
        </p:blipFill>
        <p:spPr bwMode="auto">
          <a:xfrm>
            <a:off x="4087813" y="5151438"/>
            <a:ext cx="21590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14" descr="Afficher l'image d'origin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81750" y="5187950"/>
            <a:ext cx="1619250" cy="755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12" descr="Afficher l'image d'origin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80375" y="5195888"/>
            <a:ext cx="871538" cy="868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 name="ZoneTexte 39"/>
          <p:cNvSpPr txBox="1">
            <a:spLocks noChangeArrowheads="1"/>
          </p:cNvSpPr>
          <p:nvPr/>
        </p:nvSpPr>
        <p:spPr bwMode="auto">
          <a:xfrm>
            <a:off x="6037263" y="4516438"/>
            <a:ext cx="33845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r>
              <a:rPr lang="fr-FR" altLang="fr-FR" sz="2400" b="1">
                <a:solidFill>
                  <a:srgbClr val="002060"/>
                </a:solidFill>
                <a:latin typeface="Arial" panose="020B0604020202020204" pitchFamily="34" charset="0"/>
                <a:cs typeface="Arial" panose="020B0604020202020204" pitchFamily="34" charset="0"/>
              </a:rPr>
              <a:t>humaines</a:t>
            </a:r>
          </a:p>
        </p:txBody>
      </p:sp>
    </p:spTree>
    <p:extLst>
      <p:ext uri="{BB962C8B-B14F-4D97-AF65-F5344CB8AC3E}">
        <p14:creationId xmlns:p14="http://schemas.microsoft.com/office/powerpoint/2010/main" val="35170623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3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nodeType="clickEffect">
                                  <p:stCondLst>
                                    <p:cond delay="0"/>
                                  </p:stCondLst>
                                  <p:childTnLst>
                                    <p:set>
                                      <p:cBhvr>
                                        <p:cTn id="44" dur="1" fill="hold">
                                          <p:stCondLst>
                                            <p:cond delay="0"/>
                                          </p:stCondLst>
                                        </p:cTn>
                                        <p:tgtEl>
                                          <p:spTgt spid="3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6"/>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4" grpId="0" animBg="1"/>
      <p:bldP spid="21" grpId="0" animBg="1"/>
      <p:bldP spid="25" grpId="0" animBg="1"/>
      <p:bldP spid="26" grpId="0" animBg="1"/>
      <p:bldP spid="5" grpId="0" animBg="1"/>
      <p:bldP spid="28" grpId="0"/>
      <p:bldP spid="31" grpId="0"/>
      <p:bldP spid="4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0" y="141181"/>
            <a:ext cx="8229600" cy="514350"/>
          </a:xfrm>
          <a:prstGeom prst="rect">
            <a:avLst/>
          </a:prstGeom>
        </p:spPr>
        <p:txBody>
          <a:bodyPr/>
          <a:lstStyle>
            <a:lvl1pPr algn="l" rtl="0" eaLnBrk="0" fontAlgn="base" hangingPunct="0">
              <a:lnSpc>
                <a:spcPts val="3300"/>
              </a:lnSpc>
              <a:spcBef>
                <a:spcPct val="0"/>
              </a:spcBef>
              <a:spcAft>
                <a:spcPct val="0"/>
              </a:spcAft>
              <a:defRPr sz="3000" b="1">
                <a:solidFill>
                  <a:srgbClr val="006A72"/>
                </a:solidFill>
                <a:latin typeface="+mj-lt"/>
                <a:ea typeface="+mj-ea"/>
                <a:cs typeface="+mj-cs"/>
              </a:defRPr>
            </a:lvl1pPr>
            <a:lvl2pPr algn="l" rtl="0" eaLnBrk="0" fontAlgn="base" hangingPunct="0">
              <a:lnSpc>
                <a:spcPts val="3300"/>
              </a:lnSpc>
              <a:spcBef>
                <a:spcPct val="0"/>
              </a:spcBef>
              <a:spcAft>
                <a:spcPct val="0"/>
              </a:spcAft>
              <a:defRPr sz="3000" b="1">
                <a:solidFill>
                  <a:srgbClr val="006A72"/>
                </a:solidFill>
                <a:latin typeface="Arial Narrow" pitchFamily="34" charset="0"/>
              </a:defRPr>
            </a:lvl2pPr>
            <a:lvl3pPr algn="l" rtl="0" eaLnBrk="0" fontAlgn="base" hangingPunct="0">
              <a:lnSpc>
                <a:spcPts val="3300"/>
              </a:lnSpc>
              <a:spcBef>
                <a:spcPct val="0"/>
              </a:spcBef>
              <a:spcAft>
                <a:spcPct val="0"/>
              </a:spcAft>
              <a:defRPr sz="3000" b="1">
                <a:solidFill>
                  <a:srgbClr val="006A72"/>
                </a:solidFill>
                <a:latin typeface="Arial Narrow" pitchFamily="34" charset="0"/>
              </a:defRPr>
            </a:lvl3pPr>
            <a:lvl4pPr algn="l" rtl="0" eaLnBrk="0" fontAlgn="base" hangingPunct="0">
              <a:lnSpc>
                <a:spcPts val="3300"/>
              </a:lnSpc>
              <a:spcBef>
                <a:spcPct val="0"/>
              </a:spcBef>
              <a:spcAft>
                <a:spcPct val="0"/>
              </a:spcAft>
              <a:defRPr sz="3000" b="1">
                <a:solidFill>
                  <a:srgbClr val="006A72"/>
                </a:solidFill>
                <a:latin typeface="Arial Narrow" pitchFamily="34" charset="0"/>
              </a:defRPr>
            </a:lvl4pPr>
            <a:lvl5pPr algn="l" rtl="0" eaLnBrk="0" fontAlgn="base" hangingPunct="0">
              <a:lnSpc>
                <a:spcPts val="3300"/>
              </a:lnSpc>
              <a:spcBef>
                <a:spcPct val="0"/>
              </a:spcBef>
              <a:spcAft>
                <a:spcPct val="0"/>
              </a:spcAft>
              <a:defRPr sz="3000" b="1">
                <a:solidFill>
                  <a:srgbClr val="006A72"/>
                </a:solidFill>
                <a:latin typeface="Arial Narrow" pitchFamily="34" charset="0"/>
              </a:defRPr>
            </a:lvl5pPr>
            <a:lvl6pPr marL="457200" algn="l" rtl="0" fontAlgn="base">
              <a:lnSpc>
                <a:spcPts val="3300"/>
              </a:lnSpc>
              <a:spcBef>
                <a:spcPct val="0"/>
              </a:spcBef>
              <a:spcAft>
                <a:spcPct val="0"/>
              </a:spcAft>
              <a:defRPr sz="3000" b="1">
                <a:solidFill>
                  <a:srgbClr val="B3071B"/>
                </a:solidFill>
                <a:latin typeface="Arial Narrow" pitchFamily="34" charset="0"/>
              </a:defRPr>
            </a:lvl6pPr>
            <a:lvl7pPr marL="914400" algn="l" rtl="0" fontAlgn="base">
              <a:lnSpc>
                <a:spcPts val="3300"/>
              </a:lnSpc>
              <a:spcBef>
                <a:spcPct val="0"/>
              </a:spcBef>
              <a:spcAft>
                <a:spcPct val="0"/>
              </a:spcAft>
              <a:defRPr sz="3000" b="1">
                <a:solidFill>
                  <a:srgbClr val="B3071B"/>
                </a:solidFill>
                <a:latin typeface="Arial Narrow" pitchFamily="34" charset="0"/>
              </a:defRPr>
            </a:lvl7pPr>
            <a:lvl8pPr marL="1371600" algn="l" rtl="0" fontAlgn="base">
              <a:lnSpc>
                <a:spcPts val="3300"/>
              </a:lnSpc>
              <a:spcBef>
                <a:spcPct val="0"/>
              </a:spcBef>
              <a:spcAft>
                <a:spcPct val="0"/>
              </a:spcAft>
              <a:defRPr sz="3000" b="1">
                <a:solidFill>
                  <a:srgbClr val="B3071B"/>
                </a:solidFill>
                <a:latin typeface="Arial Narrow" pitchFamily="34" charset="0"/>
              </a:defRPr>
            </a:lvl8pPr>
            <a:lvl9pPr marL="1828800" algn="l" rtl="0" fontAlgn="base">
              <a:lnSpc>
                <a:spcPts val="3300"/>
              </a:lnSpc>
              <a:spcBef>
                <a:spcPct val="0"/>
              </a:spcBef>
              <a:spcAft>
                <a:spcPct val="0"/>
              </a:spcAft>
              <a:defRPr sz="3000" b="1">
                <a:solidFill>
                  <a:srgbClr val="B3071B"/>
                </a:solidFill>
                <a:latin typeface="Arial Narrow" pitchFamily="34" charset="0"/>
              </a:defRPr>
            </a:lvl9pPr>
          </a:lstStyle>
          <a:p>
            <a:pPr eaLnBrk="1" hangingPunct="1">
              <a:buFont typeface="Times New Roman" pitchFamily="16" charset="0"/>
              <a:buNone/>
              <a:defRPr/>
            </a:pPr>
            <a:r>
              <a:rPr lang="fr-FR" altLang="fr-FR" kern="0" dirty="0" smtClean="0">
                <a:solidFill>
                  <a:schemeClr val="accent1"/>
                </a:solidFill>
                <a:latin typeface="Calibri"/>
              </a:rPr>
              <a:t>L’élaboration du programme de prévention</a:t>
            </a:r>
          </a:p>
        </p:txBody>
      </p:sp>
      <p:sp>
        <p:nvSpPr>
          <p:cNvPr id="3" name="Rectangle à coins arrondis 2"/>
          <p:cNvSpPr/>
          <p:nvPr/>
        </p:nvSpPr>
        <p:spPr>
          <a:xfrm>
            <a:off x="156821" y="1412776"/>
            <a:ext cx="3024188" cy="936625"/>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1" i="0" u="none" strike="noStrike" kern="0" cap="none" spc="0" normalizeH="0" baseline="0" noProof="0" dirty="0" smtClean="0">
                <a:ln>
                  <a:noFill/>
                </a:ln>
                <a:solidFill>
                  <a:prstClr val="white">
                    <a:lumMod val="95000"/>
                  </a:prstClr>
                </a:solidFill>
                <a:effectLst>
                  <a:outerShdw blurRad="50800" dist="127000" dir="8100000" algn="tr" rotWithShape="0">
                    <a:prstClr val="black">
                      <a:alpha val="52000"/>
                    </a:prstClr>
                  </a:outerShdw>
                </a:effectLst>
                <a:uLnTx/>
                <a:uFillTx/>
                <a:latin typeface="Calibri"/>
                <a:ea typeface="+mn-ea"/>
                <a:cs typeface="+mn-cs"/>
              </a:rPr>
              <a:t>Moyens de prévention existants </a:t>
            </a:r>
          </a:p>
        </p:txBody>
      </p:sp>
      <p:sp>
        <p:nvSpPr>
          <p:cNvPr id="4" name="Rectangle à coins arrondis 3"/>
          <p:cNvSpPr/>
          <p:nvPr/>
        </p:nvSpPr>
        <p:spPr>
          <a:xfrm>
            <a:off x="156821" y="3277469"/>
            <a:ext cx="3024188" cy="935037"/>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1" i="0" u="none" strike="noStrike" kern="0" cap="none" spc="0" normalizeH="0" baseline="0" noProof="0" dirty="0" smtClean="0">
                <a:ln>
                  <a:noFill/>
                </a:ln>
                <a:solidFill>
                  <a:prstClr val="white">
                    <a:lumMod val="95000"/>
                  </a:prstClr>
                </a:solidFill>
                <a:effectLst>
                  <a:outerShdw blurRad="50800" dist="127000" dir="8100000" algn="tr" rotWithShape="0">
                    <a:prstClr val="black">
                      <a:alpha val="52000"/>
                    </a:prstClr>
                  </a:outerShdw>
                </a:effectLst>
                <a:uLnTx/>
                <a:uFillTx/>
                <a:latin typeface="Calibri"/>
                <a:ea typeface="+mn-ea"/>
                <a:cs typeface="+mn-cs"/>
              </a:rPr>
              <a:t>Ressources matérielles, humaines, financières</a:t>
            </a:r>
          </a:p>
        </p:txBody>
      </p:sp>
      <p:sp>
        <p:nvSpPr>
          <p:cNvPr id="5" name="Rectangle à coins arrondis 4"/>
          <p:cNvSpPr/>
          <p:nvPr/>
        </p:nvSpPr>
        <p:spPr>
          <a:xfrm>
            <a:off x="156821" y="5168899"/>
            <a:ext cx="3024188" cy="936000"/>
          </a:xfrm>
          <a:prstGeom prst="roundRect">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a:noFill/>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a:bevelT w="63500" h="25400"/>
          </a:sp3d>
        </p:spPr>
        <p:txBody>
          <a:bodyPr lIns="0" rIns="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1" i="0" u="none" strike="noStrike" kern="0" cap="none" spc="0" normalizeH="0" baseline="0" noProof="0" dirty="0">
                <a:ln>
                  <a:noFill/>
                </a:ln>
                <a:solidFill>
                  <a:prstClr val="white">
                    <a:lumMod val="95000"/>
                  </a:prstClr>
                </a:solidFill>
                <a:effectLst>
                  <a:outerShdw blurRad="50800" dist="127000" dir="8100000" algn="tr" rotWithShape="0">
                    <a:prstClr val="black">
                      <a:alpha val="52000"/>
                    </a:prstClr>
                  </a:outerShdw>
                </a:effectLst>
                <a:uLnTx/>
                <a:uFillTx/>
                <a:latin typeface="Calibri"/>
                <a:ea typeface="+mn-ea"/>
                <a:cs typeface="+mn-cs"/>
              </a:rPr>
              <a:t>Cotation du risque</a:t>
            </a:r>
          </a:p>
        </p:txBody>
      </p:sp>
      <p:sp>
        <p:nvSpPr>
          <p:cNvPr id="6" name="ZoneTexte 5"/>
          <p:cNvSpPr txBox="1"/>
          <p:nvPr/>
        </p:nvSpPr>
        <p:spPr>
          <a:xfrm>
            <a:off x="3750413" y="3376197"/>
            <a:ext cx="1419337" cy="724976"/>
          </a:xfrm>
          <a:prstGeom prst="snip2DiagRect">
            <a:avLst>
              <a:gd name="adj1" fmla="val 24473"/>
              <a:gd name="adj2" fmla="val 24197"/>
            </a:avLst>
          </a:prstGeom>
          <a:gradFill rotWithShape="1">
            <a:gsLst>
              <a:gs pos="0">
                <a:srgbClr val="4F81BD">
                  <a:shade val="51000"/>
                  <a:satMod val="130000"/>
                  <a:alpha val="66000"/>
                </a:srgbClr>
              </a:gs>
              <a:gs pos="80000">
                <a:srgbClr val="4F81BD">
                  <a:shade val="93000"/>
                  <a:satMod val="130000"/>
                  <a:alpha val="72000"/>
                </a:srgbClr>
              </a:gs>
              <a:gs pos="100000">
                <a:srgbClr val="4F81BD">
                  <a:shade val="94000"/>
                  <a:satMod val="135000"/>
                  <a:alpha val="72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lIns="0" tIns="0" rIns="0" bIns="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1" i="0" u="none" strike="noStrike" kern="0" cap="none" spc="0" normalizeH="0" baseline="0" noProof="0" dirty="0" smtClean="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Arial" panose="020B0604020202020204" pitchFamily="34" charset="0"/>
              </a:rPr>
              <a:t>Pertinent ?</a:t>
            </a:r>
          </a:p>
        </p:txBody>
      </p:sp>
      <p:sp>
        <p:nvSpPr>
          <p:cNvPr id="7" name="ZoneTexte 6"/>
          <p:cNvSpPr txBox="1"/>
          <p:nvPr/>
        </p:nvSpPr>
        <p:spPr>
          <a:xfrm>
            <a:off x="6385544" y="1628800"/>
            <a:ext cx="2671312" cy="615553"/>
          </a:xfrm>
          <a:prstGeom prst="rect">
            <a:avLst/>
          </a:prstGeom>
          <a:solidFill>
            <a:srgbClr val="369A42"/>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lIns="0" tIns="0" rIns="0" bIns="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0" i="0" u="none" strike="noStrike" kern="0" cap="none" spc="0" normalizeH="0" baseline="0" noProof="0" dirty="0">
                <a:ln>
                  <a:noFill/>
                </a:ln>
                <a:solidFill>
                  <a:prstClr val="white">
                    <a:lumMod val="10000"/>
                  </a:prstClr>
                </a:solidFill>
                <a:effectLst/>
                <a:uLnTx/>
                <a:uFillTx/>
                <a:latin typeface="Calibri"/>
                <a:ea typeface="+mn-ea"/>
                <a:cs typeface="Arial" panose="020B0604020202020204" pitchFamily="34" charset="0"/>
              </a:rPr>
              <a:t>Réalisation des </a:t>
            </a:r>
            <a:r>
              <a:rPr kumimoji="0" lang="fr-FR" sz="2000" b="0" i="0" u="none" strike="noStrike" kern="0" cap="none" spc="0" normalizeH="0" baseline="0" noProof="0" dirty="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Arial" panose="020B0604020202020204" pitchFamily="34" charset="0"/>
              </a:rPr>
              <a:t>mesures</a:t>
            </a:r>
            <a:r>
              <a:rPr kumimoji="0" lang="fr-FR" sz="2000" b="0" i="0" u="none" strike="noStrike" kern="0" cap="none" spc="0" normalizeH="0" baseline="0" noProof="0" dirty="0">
                <a:ln>
                  <a:noFill/>
                </a:ln>
                <a:solidFill>
                  <a:prstClr val="white">
                    <a:lumMod val="10000"/>
                  </a:prstClr>
                </a:solidFill>
                <a:effectLst/>
                <a:uLnTx/>
                <a:uFillTx/>
                <a:latin typeface="Calibri"/>
                <a:ea typeface="+mn-ea"/>
                <a:cs typeface="Arial" panose="020B0604020202020204" pitchFamily="34" charset="0"/>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0" i="1" u="none" strike="noStrike" kern="0" cap="none" spc="0" normalizeH="0" baseline="0" noProof="0" dirty="0">
                <a:ln>
                  <a:noFill/>
                </a:ln>
                <a:solidFill>
                  <a:prstClr val="white">
                    <a:lumMod val="10000"/>
                  </a:prstClr>
                </a:solidFill>
                <a:effectLst/>
                <a:uLnTx/>
                <a:uFillTx/>
                <a:latin typeface="Calibri"/>
                <a:ea typeface="+mn-ea"/>
                <a:cs typeface="Arial" panose="020B0604020202020204" pitchFamily="34" charset="0"/>
              </a:rPr>
              <a:t>délai, </a:t>
            </a:r>
            <a:r>
              <a:rPr kumimoji="0" lang="fr-FR" sz="2000" b="0" i="1" u="none" strike="noStrike" kern="0" cap="none" spc="0" normalizeH="0" baseline="0" noProof="0" dirty="0" smtClean="0">
                <a:ln>
                  <a:noFill/>
                </a:ln>
                <a:solidFill>
                  <a:prstClr val="white">
                    <a:lumMod val="10000"/>
                  </a:prstClr>
                </a:solidFill>
                <a:effectLst/>
                <a:uLnTx/>
                <a:uFillTx/>
                <a:latin typeface="Calibri"/>
                <a:ea typeface="+mn-ea"/>
                <a:cs typeface="Arial" panose="020B0604020202020204" pitchFamily="34" charset="0"/>
              </a:rPr>
              <a:t>pilote, moyens</a:t>
            </a:r>
            <a:r>
              <a:rPr kumimoji="0" lang="fr-FR" sz="2000" b="0" i="0" u="none" strike="noStrike" kern="0" cap="none" spc="0" normalizeH="0" baseline="0" noProof="0" dirty="0" smtClean="0">
                <a:ln>
                  <a:noFill/>
                </a:ln>
                <a:solidFill>
                  <a:prstClr val="white">
                    <a:lumMod val="10000"/>
                  </a:prstClr>
                </a:solidFill>
                <a:effectLst/>
                <a:uLnTx/>
                <a:uFillTx/>
                <a:latin typeface="Calibri"/>
                <a:ea typeface="+mn-ea"/>
                <a:cs typeface="Arial" panose="020B0604020202020204" pitchFamily="34" charset="0"/>
              </a:rPr>
              <a:t>.</a:t>
            </a:r>
          </a:p>
        </p:txBody>
      </p:sp>
      <p:sp>
        <p:nvSpPr>
          <p:cNvPr id="8" name="ZoneTexte 7"/>
          <p:cNvSpPr txBox="1">
            <a:spLocks noChangeArrowheads="1"/>
          </p:cNvSpPr>
          <p:nvPr/>
        </p:nvSpPr>
        <p:spPr bwMode="auto">
          <a:xfrm>
            <a:off x="1436362" y="2564905"/>
            <a:ext cx="421200" cy="422806"/>
          </a:xfrm>
          <a:prstGeom prst="plus">
            <a:avLst>
              <a:gd name="adj" fmla="val 41383"/>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p:spPr>
        <p:txBody>
          <a:bodyPr wrap="square" lIns="0" tIns="0" rIns="0" bIns="0" anchor="ctr" anchorCtr="0">
            <a:noAutofit/>
          </a:bodyPr>
          <a:lstStyle>
            <a:lvl1pPr eaLnBrk="0" hangingPunct="0">
              <a:lnSpc>
                <a:spcPts val="3000"/>
              </a:lnSpc>
              <a:spcBef>
                <a:spcPct val="20000"/>
              </a:spcBef>
              <a:buChar char="•"/>
              <a:defRPr sz="2800">
                <a:solidFill>
                  <a:srgbClr val="606060"/>
                </a:solidFill>
                <a:latin typeface="Arial Narrow" pitchFamily="34" charset="0"/>
              </a:defRPr>
            </a:lvl1pPr>
            <a:lvl2pPr marL="742950" indent="-285750" eaLnBrk="0" hangingPunct="0">
              <a:lnSpc>
                <a:spcPts val="2600"/>
              </a:lnSpc>
              <a:spcBef>
                <a:spcPct val="20000"/>
              </a:spcBef>
              <a:buChar char="–"/>
              <a:defRPr sz="2400">
                <a:solidFill>
                  <a:srgbClr val="606060"/>
                </a:solidFill>
                <a:latin typeface="Arial Narrow" pitchFamily="34" charset="0"/>
              </a:defRPr>
            </a:lvl2pPr>
            <a:lvl3pPr marL="1143000" indent="-228600" eaLnBrk="0" hangingPunct="0">
              <a:lnSpc>
                <a:spcPts val="2200"/>
              </a:lnSpc>
              <a:spcBef>
                <a:spcPct val="20000"/>
              </a:spcBef>
              <a:buChar char="•"/>
              <a:defRPr sz="2000">
                <a:solidFill>
                  <a:srgbClr val="606060"/>
                </a:solidFill>
                <a:latin typeface="Arial Narrow" pitchFamily="34" charset="0"/>
              </a:defRPr>
            </a:lvl3pPr>
            <a:lvl4pPr marL="1600200" indent="-228600" eaLnBrk="0" hangingPunct="0">
              <a:lnSpc>
                <a:spcPts val="1800"/>
              </a:lnSpc>
              <a:spcBef>
                <a:spcPct val="20000"/>
              </a:spcBef>
              <a:buChar char="–"/>
              <a:defRPr sz="1600">
                <a:solidFill>
                  <a:srgbClr val="606060"/>
                </a:solidFill>
                <a:latin typeface="Arial Narrow" pitchFamily="34" charset="0"/>
              </a:defRPr>
            </a:lvl4pPr>
            <a:lvl5pPr marL="2057400" indent="-228600" eaLnBrk="0" hangingPunct="0">
              <a:lnSpc>
                <a:spcPts val="1800"/>
              </a:lnSpc>
              <a:spcBef>
                <a:spcPct val="20000"/>
              </a:spcBef>
              <a:buChar char="»"/>
              <a:defRPr sz="1600">
                <a:solidFill>
                  <a:srgbClr val="606060"/>
                </a:solidFill>
                <a:latin typeface="Arial Narrow"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itchFamily="34" charset="0"/>
              </a:defRPr>
            </a:lvl9pPr>
          </a:lstStyle>
          <a:p>
            <a:pPr marL="0" marR="0" lvl="0" indent="0" algn="ctr" defTabSz="914400" eaLnBrk="1" fontAlgn="auto" latinLnBrk="0" hangingPunct="1">
              <a:lnSpc>
                <a:spcPct val="100000"/>
              </a:lnSpc>
              <a:spcBef>
                <a:spcPct val="0"/>
              </a:spcBef>
              <a:spcAft>
                <a:spcPts val="0"/>
              </a:spcAft>
              <a:buClrTx/>
              <a:buSzTx/>
              <a:buFontTx/>
              <a:buNone/>
              <a:tabLst/>
              <a:defRPr/>
            </a:pPr>
            <a:endParaRPr kumimoji="0" lang="fr-FR" altLang="fr-FR" sz="4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9" name="ZoneTexte 8"/>
          <p:cNvSpPr txBox="1">
            <a:spLocks noChangeArrowheads="1"/>
          </p:cNvSpPr>
          <p:nvPr/>
        </p:nvSpPr>
        <p:spPr bwMode="auto">
          <a:xfrm>
            <a:off x="1436363" y="4448725"/>
            <a:ext cx="421200" cy="421200"/>
          </a:xfrm>
          <a:prstGeom prst="plus">
            <a:avLst>
              <a:gd name="adj" fmla="val 41383"/>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xtLst/>
        </p:spPr>
        <p:txBody>
          <a:bodyPr wrap="square" lIns="0" tIns="0" rIns="0" bIns="0" anchor="ctr" anchorCtr="0">
            <a:noAutofit/>
          </a:bodyPr>
          <a:lstStyle>
            <a:defPPr>
              <a:defRPr lang="fr-FR"/>
            </a:defPPr>
            <a:lvl1pPr algn="ctr">
              <a:lnSpc>
                <a:spcPct val="100000"/>
              </a:lnSpc>
              <a:spcBef>
                <a:spcPct val="0"/>
              </a:spcBef>
              <a:buFontTx/>
              <a:buNone/>
              <a:defRPr sz="4000" b="1">
                <a:solidFill>
                  <a:srgbClr val="FFFFFF"/>
                </a:solidFill>
                <a:effectLst>
                  <a:outerShdw blurRad="38100" dist="38100" dir="2700000" algn="tl">
                    <a:srgbClr val="000000">
                      <a:alpha val="43137"/>
                    </a:srgbClr>
                  </a:outerShdw>
                </a:effectLst>
                <a:latin typeface="Times New Roman" pitchFamily="18" charset="0"/>
              </a:defRPr>
            </a:lvl1pPr>
            <a:lvl2pPr marL="742950" indent="-285750" eaLnBrk="0" hangingPunct="0">
              <a:lnSpc>
                <a:spcPts val="2600"/>
              </a:lnSpc>
              <a:spcBef>
                <a:spcPct val="20000"/>
              </a:spcBef>
              <a:buChar char="–"/>
              <a:defRPr sz="2400">
                <a:solidFill>
                  <a:srgbClr val="606060"/>
                </a:solidFill>
                <a:latin typeface="Arial Narrow" pitchFamily="34" charset="0"/>
              </a:defRPr>
            </a:lvl2pPr>
            <a:lvl3pPr marL="1143000" indent="-228600" eaLnBrk="0" hangingPunct="0">
              <a:lnSpc>
                <a:spcPts val="2200"/>
              </a:lnSpc>
              <a:spcBef>
                <a:spcPct val="20000"/>
              </a:spcBef>
              <a:buChar char="•"/>
              <a:defRPr sz="2000">
                <a:solidFill>
                  <a:srgbClr val="606060"/>
                </a:solidFill>
                <a:latin typeface="Arial Narrow" pitchFamily="34" charset="0"/>
              </a:defRPr>
            </a:lvl3pPr>
            <a:lvl4pPr marL="1600200" indent="-228600" eaLnBrk="0" hangingPunct="0">
              <a:lnSpc>
                <a:spcPts val="1800"/>
              </a:lnSpc>
              <a:spcBef>
                <a:spcPct val="20000"/>
              </a:spcBef>
              <a:buChar char="–"/>
              <a:defRPr sz="1600">
                <a:solidFill>
                  <a:srgbClr val="606060"/>
                </a:solidFill>
                <a:latin typeface="Arial Narrow" pitchFamily="34" charset="0"/>
              </a:defRPr>
            </a:lvl4pPr>
            <a:lvl5pPr marL="2057400" indent="-228600" eaLnBrk="0" hangingPunct="0">
              <a:lnSpc>
                <a:spcPts val="1800"/>
              </a:lnSpc>
              <a:spcBef>
                <a:spcPct val="20000"/>
              </a:spcBef>
              <a:buChar char="»"/>
              <a:defRPr sz="1600">
                <a:solidFill>
                  <a:srgbClr val="606060"/>
                </a:solidFill>
                <a:latin typeface="Arial Narrow"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itchFamily="34" charset="0"/>
              </a:defRPr>
            </a:lvl9pPr>
          </a:lstStyle>
          <a:p>
            <a:pPr marL="0" marR="0" lvl="0" indent="0" algn="ctr" defTabSz="914400" eaLnBrk="1" fontAlgn="auto" latinLnBrk="0" hangingPunct="1">
              <a:lnSpc>
                <a:spcPct val="100000"/>
              </a:lnSpc>
              <a:spcBef>
                <a:spcPct val="0"/>
              </a:spcBef>
              <a:spcAft>
                <a:spcPts val="0"/>
              </a:spcAft>
              <a:buClrTx/>
              <a:buSzTx/>
              <a:buFontTx/>
              <a:buNone/>
              <a:tabLst/>
              <a:defRPr/>
            </a:pPr>
            <a:endParaRPr kumimoji="0" lang="fr-FR" altLang="fr-FR" sz="4000" b="1" i="0" u="none" strike="noStrike" kern="0" cap="none" spc="0" normalizeH="0" baseline="0" noProof="0" dirty="0">
              <a:ln>
                <a:noFill/>
              </a:ln>
              <a:solidFill>
                <a:srgbClr val="FFFFFF"/>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11" name="Parenthèse fermante 10"/>
          <p:cNvSpPr/>
          <p:nvPr/>
        </p:nvSpPr>
        <p:spPr>
          <a:xfrm>
            <a:off x="3269411" y="1196752"/>
            <a:ext cx="81550" cy="5096470"/>
          </a:xfrm>
          <a:prstGeom prst="rightBracket">
            <a:avLst/>
          </a:prstGeom>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fr-FR" sz="1800" b="0" i="0" u="none" strike="noStrike" kern="0" cap="none" spc="0" normalizeH="0" baseline="0" noProof="0" smtClean="0">
              <a:ln>
                <a:noFill/>
              </a:ln>
              <a:solidFill>
                <a:prstClr val="black"/>
              </a:solidFill>
              <a:effectLst/>
              <a:uLnTx/>
              <a:uFillTx/>
              <a:latin typeface="Calibri"/>
              <a:ea typeface="+mn-ea"/>
              <a:cs typeface="+mn-cs"/>
            </a:endParaRPr>
          </a:p>
        </p:txBody>
      </p:sp>
      <p:cxnSp>
        <p:nvCxnSpPr>
          <p:cNvPr id="12" name="Connecteur droit avec flèche 11"/>
          <p:cNvCxnSpPr/>
          <p:nvPr/>
        </p:nvCxnSpPr>
        <p:spPr>
          <a:xfrm>
            <a:off x="5095875" y="3997167"/>
            <a:ext cx="1269309" cy="1276350"/>
          </a:xfrm>
          <a:prstGeom prst="straightConnector1">
            <a:avLst/>
          </a:prstGeom>
          <a:noFill/>
          <a:ln w="38100" cap="flat" cmpd="sng" algn="ctr">
            <a:solidFill>
              <a:srgbClr val="C0504D"/>
            </a:solidFill>
            <a:prstDash val="solid"/>
            <a:tailEnd type="arrow"/>
          </a:ln>
          <a:effectLst>
            <a:outerShdw blurRad="40000" dist="23000" dir="5400000" rotWithShape="0">
              <a:srgbClr val="000000">
                <a:alpha val="35000"/>
              </a:srgbClr>
            </a:outerShdw>
          </a:effectLst>
        </p:spPr>
      </p:cxnSp>
      <p:sp>
        <p:nvSpPr>
          <p:cNvPr id="13" name="ZoneTexte 12"/>
          <p:cNvSpPr txBox="1"/>
          <p:nvPr/>
        </p:nvSpPr>
        <p:spPr>
          <a:xfrm>
            <a:off x="4921884" y="5346770"/>
            <a:ext cx="4134972" cy="385290"/>
          </a:xfrm>
          <a:custGeom>
            <a:avLst/>
            <a:gdLst>
              <a:gd name="connsiteX0" fmla="*/ 0 w 3981165"/>
              <a:gd name="connsiteY0" fmla="*/ 0 h 385290"/>
              <a:gd name="connsiteX1" fmla="*/ 3981165 w 3981165"/>
              <a:gd name="connsiteY1" fmla="*/ 0 h 385290"/>
              <a:gd name="connsiteX2" fmla="*/ 3981165 w 3981165"/>
              <a:gd name="connsiteY2" fmla="*/ 385290 h 385290"/>
              <a:gd name="connsiteX3" fmla="*/ 0 w 3981165"/>
              <a:gd name="connsiteY3" fmla="*/ 385290 h 385290"/>
              <a:gd name="connsiteX4" fmla="*/ 0 w 3981165"/>
              <a:gd name="connsiteY4" fmla="*/ 0 h 385290"/>
              <a:gd name="connsiteX0" fmla="*/ 0 w 3981165"/>
              <a:gd name="connsiteY0" fmla="*/ 0 h 385290"/>
              <a:gd name="connsiteX1" fmla="*/ 3981165 w 3981165"/>
              <a:gd name="connsiteY1" fmla="*/ 0 h 385290"/>
              <a:gd name="connsiteX2" fmla="*/ 3981165 w 3981165"/>
              <a:gd name="connsiteY2" fmla="*/ 385290 h 385290"/>
              <a:gd name="connsiteX3" fmla="*/ 0 w 3981165"/>
              <a:gd name="connsiteY3" fmla="*/ 385290 h 385290"/>
              <a:gd name="connsiteX4" fmla="*/ 1276 w 3981165"/>
              <a:gd name="connsiteY4" fmla="*/ 187397 h 385290"/>
              <a:gd name="connsiteX5" fmla="*/ 0 w 3981165"/>
              <a:gd name="connsiteY5" fmla="*/ 0 h 385290"/>
              <a:gd name="connsiteX0" fmla="*/ 152005 w 4133170"/>
              <a:gd name="connsiteY0" fmla="*/ 0 h 385290"/>
              <a:gd name="connsiteX1" fmla="*/ 4133170 w 4133170"/>
              <a:gd name="connsiteY1" fmla="*/ 0 h 385290"/>
              <a:gd name="connsiteX2" fmla="*/ 4133170 w 4133170"/>
              <a:gd name="connsiteY2" fmla="*/ 385290 h 385290"/>
              <a:gd name="connsiteX3" fmla="*/ 152005 w 4133170"/>
              <a:gd name="connsiteY3" fmla="*/ 385290 h 385290"/>
              <a:gd name="connsiteX4" fmla="*/ 0 w 4133170"/>
              <a:gd name="connsiteY4" fmla="*/ 192682 h 385290"/>
              <a:gd name="connsiteX5" fmla="*/ 152005 w 4133170"/>
              <a:gd name="connsiteY5" fmla="*/ 0 h 385290"/>
              <a:gd name="connsiteX0" fmla="*/ 152005 w 4133170"/>
              <a:gd name="connsiteY0" fmla="*/ 0 h 385290"/>
              <a:gd name="connsiteX1" fmla="*/ 4133170 w 4133170"/>
              <a:gd name="connsiteY1" fmla="*/ 0 h 385290"/>
              <a:gd name="connsiteX2" fmla="*/ 4133170 w 4133170"/>
              <a:gd name="connsiteY2" fmla="*/ 385290 h 385290"/>
              <a:gd name="connsiteX3" fmla="*/ 152005 w 4133170"/>
              <a:gd name="connsiteY3" fmla="*/ 385290 h 385290"/>
              <a:gd name="connsiteX4" fmla="*/ 0 w 4133170"/>
              <a:gd name="connsiteY4" fmla="*/ 192682 h 385290"/>
              <a:gd name="connsiteX5" fmla="*/ 152005 w 4133170"/>
              <a:gd name="connsiteY5" fmla="*/ 0 h 385290"/>
              <a:gd name="connsiteX0" fmla="*/ 153856 w 4135021"/>
              <a:gd name="connsiteY0" fmla="*/ 0 h 385290"/>
              <a:gd name="connsiteX1" fmla="*/ 4135021 w 4135021"/>
              <a:gd name="connsiteY1" fmla="*/ 0 h 385290"/>
              <a:gd name="connsiteX2" fmla="*/ 4135021 w 4135021"/>
              <a:gd name="connsiteY2" fmla="*/ 385290 h 385290"/>
              <a:gd name="connsiteX3" fmla="*/ 153856 w 4135021"/>
              <a:gd name="connsiteY3" fmla="*/ 385290 h 385290"/>
              <a:gd name="connsiteX4" fmla="*/ 1851 w 4135021"/>
              <a:gd name="connsiteY4" fmla="*/ 192682 h 385290"/>
              <a:gd name="connsiteX5" fmla="*/ 153856 w 4135021"/>
              <a:gd name="connsiteY5" fmla="*/ 0 h 385290"/>
              <a:gd name="connsiteX0" fmla="*/ 153856 w 4135021"/>
              <a:gd name="connsiteY0" fmla="*/ 0 h 385290"/>
              <a:gd name="connsiteX1" fmla="*/ 4135021 w 4135021"/>
              <a:gd name="connsiteY1" fmla="*/ 0 h 385290"/>
              <a:gd name="connsiteX2" fmla="*/ 4135021 w 4135021"/>
              <a:gd name="connsiteY2" fmla="*/ 385290 h 385290"/>
              <a:gd name="connsiteX3" fmla="*/ 153856 w 4135021"/>
              <a:gd name="connsiteY3" fmla="*/ 385290 h 385290"/>
              <a:gd name="connsiteX4" fmla="*/ 1851 w 4135021"/>
              <a:gd name="connsiteY4" fmla="*/ 192682 h 385290"/>
              <a:gd name="connsiteX5" fmla="*/ 153856 w 4135021"/>
              <a:gd name="connsiteY5" fmla="*/ 0 h 385290"/>
              <a:gd name="connsiteX0" fmla="*/ 153807 w 4134972"/>
              <a:gd name="connsiteY0" fmla="*/ 0 h 385290"/>
              <a:gd name="connsiteX1" fmla="*/ 4134972 w 4134972"/>
              <a:gd name="connsiteY1" fmla="*/ 0 h 385290"/>
              <a:gd name="connsiteX2" fmla="*/ 4134972 w 4134972"/>
              <a:gd name="connsiteY2" fmla="*/ 385290 h 385290"/>
              <a:gd name="connsiteX3" fmla="*/ 153807 w 4134972"/>
              <a:gd name="connsiteY3" fmla="*/ 385290 h 385290"/>
              <a:gd name="connsiteX4" fmla="*/ 1802 w 4134972"/>
              <a:gd name="connsiteY4" fmla="*/ 192682 h 385290"/>
              <a:gd name="connsiteX5" fmla="*/ 153807 w 4134972"/>
              <a:gd name="connsiteY5" fmla="*/ 0 h 385290"/>
              <a:gd name="connsiteX0" fmla="*/ 153807 w 4134972"/>
              <a:gd name="connsiteY0" fmla="*/ 0 h 385290"/>
              <a:gd name="connsiteX1" fmla="*/ 4134972 w 4134972"/>
              <a:gd name="connsiteY1" fmla="*/ 0 h 385290"/>
              <a:gd name="connsiteX2" fmla="*/ 4134972 w 4134972"/>
              <a:gd name="connsiteY2" fmla="*/ 385290 h 385290"/>
              <a:gd name="connsiteX3" fmla="*/ 153807 w 4134972"/>
              <a:gd name="connsiteY3" fmla="*/ 385290 h 385290"/>
              <a:gd name="connsiteX4" fmla="*/ 1802 w 4134972"/>
              <a:gd name="connsiteY4" fmla="*/ 192682 h 385290"/>
              <a:gd name="connsiteX5" fmla="*/ 153807 w 4134972"/>
              <a:gd name="connsiteY5" fmla="*/ 0 h 385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34972" h="385290">
                <a:moveTo>
                  <a:pt x="153807" y="0"/>
                </a:moveTo>
                <a:lnTo>
                  <a:pt x="4134972" y="0"/>
                </a:lnTo>
                <a:lnTo>
                  <a:pt x="4134972" y="385290"/>
                </a:lnTo>
                <a:lnTo>
                  <a:pt x="153807" y="385290"/>
                </a:lnTo>
                <a:cubicBezTo>
                  <a:pt x="164803" y="377467"/>
                  <a:pt x="-3908" y="200505"/>
                  <a:pt x="1802" y="192682"/>
                </a:cubicBezTo>
                <a:cubicBezTo>
                  <a:pt x="-19765" y="198929"/>
                  <a:pt x="159518" y="4325"/>
                  <a:pt x="153807" y="0"/>
                </a:cubicBezTo>
                <a:close/>
              </a:path>
            </a:pathLst>
          </a:cu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lIns="0" tIns="0" rIns="0" bIns="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0" i="0" u="none" strike="noStrike" kern="0" cap="none" spc="0" normalizeH="0" baseline="0" noProof="0" dirty="0" smtClean="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Arial" panose="020B0604020202020204" pitchFamily="34" charset="0"/>
              </a:rPr>
              <a:t>Retour explicatif vers les personnels</a:t>
            </a:r>
            <a:endParaRPr kumimoji="0" lang="fr-FR" sz="1800" b="0" i="0" u="none" strike="noStrike" kern="0" cap="none" spc="0" normalizeH="0" baseline="0" noProof="0" dirty="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Arial" panose="020B0604020202020204" pitchFamily="34" charset="0"/>
            </a:endParaRPr>
          </a:p>
        </p:txBody>
      </p:sp>
      <p:sp>
        <p:nvSpPr>
          <p:cNvPr id="14" name="Ellipse 13"/>
          <p:cNvSpPr/>
          <p:nvPr/>
        </p:nvSpPr>
        <p:spPr>
          <a:xfrm>
            <a:off x="5268037" y="4299753"/>
            <a:ext cx="777922" cy="506978"/>
          </a:xfrm>
          <a:prstGeom prst="ellipse">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1" i="0" u="none" strike="noStrike" kern="0" cap="none" spc="0" normalizeH="0" baseline="0" noProof="0" dirty="0" smtClean="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mn-cs"/>
              </a:rPr>
              <a:t>NON</a:t>
            </a:r>
          </a:p>
        </p:txBody>
      </p:sp>
      <p:cxnSp>
        <p:nvCxnSpPr>
          <p:cNvPr id="15" name="Connecteur droit avec flèche 14"/>
          <p:cNvCxnSpPr/>
          <p:nvPr/>
        </p:nvCxnSpPr>
        <p:spPr>
          <a:xfrm flipV="1">
            <a:off x="5086350" y="1982743"/>
            <a:ext cx="1213842" cy="1481024"/>
          </a:xfrm>
          <a:prstGeom prst="straightConnector1">
            <a:avLst/>
          </a:prstGeom>
          <a:noFill/>
          <a:ln w="38100" cap="flat" cmpd="sng" algn="ctr">
            <a:solidFill>
              <a:srgbClr val="369A42"/>
            </a:solidFill>
            <a:prstDash val="solid"/>
            <a:tailEnd type="arrow"/>
          </a:ln>
          <a:effectLst>
            <a:outerShdw blurRad="40000" dist="23000" dir="5400000" rotWithShape="0">
              <a:srgbClr val="000000">
                <a:alpha val="35000"/>
              </a:srgbClr>
            </a:outerShdw>
          </a:effectLst>
        </p:spPr>
      </p:cxnSp>
      <p:sp>
        <p:nvSpPr>
          <p:cNvPr id="16" name="Ellipse 15"/>
          <p:cNvSpPr/>
          <p:nvPr/>
        </p:nvSpPr>
        <p:spPr>
          <a:xfrm>
            <a:off x="5267985" y="2589005"/>
            <a:ext cx="777922" cy="506978"/>
          </a:xfrm>
          <a:prstGeom prst="ellipse">
            <a:avLst/>
          </a:prstGeom>
          <a:solidFill>
            <a:srgbClr val="369A42"/>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800" b="1" i="0" u="none" strike="noStrike" kern="0" cap="none" spc="0" normalizeH="0" baseline="0" noProof="0" dirty="0" smtClean="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mn-cs"/>
              </a:rPr>
              <a:t>OUI</a:t>
            </a:r>
          </a:p>
        </p:txBody>
      </p:sp>
      <p:cxnSp>
        <p:nvCxnSpPr>
          <p:cNvPr id="17" name="Connecteur droit 16"/>
          <p:cNvCxnSpPr>
            <a:endCxn id="6" idx="2"/>
          </p:cNvCxnSpPr>
          <p:nvPr/>
        </p:nvCxnSpPr>
        <p:spPr>
          <a:xfrm>
            <a:off x="3350961" y="3738685"/>
            <a:ext cx="399452" cy="0"/>
          </a:xfrm>
          <a:prstGeom prst="line">
            <a:avLst/>
          </a:prstGeom>
          <a:ln/>
        </p:spPr>
        <p:style>
          <a:lnRef idx="2">
            <a:schemeClr val="accent1"/>
          </a:lnRef>
          <a:fillRef idx="0">
            <a:schemeClr val="accent1"/>
          </a:fillRef>
          <a:effectRef idx="1">
            <a:schemeClr val="accent1"/>
          </a:effectRef>
          <a:fontRef idx="minor">
            <a:schemeClr val="tx1"/>
          </a:fontRef>
        </p:style>
      </p:cxnSp>
      <p:cxnSp>
        <p:nvCxnSpPr>
          <p:cNvPr id="18" name="Connecteur droit avec flèche 17"/>
          <p:cNvCxnSpPr/>
          <p:nvPr/>
        </p:nvCxnSpPr>
        <p:spPr>
          <a:xfrm>
            <a:off x="7721200" y="2364272"/>
            <a:ext cx="0" cy="626045"/>
          </a:xfrm>
          <a:prstGeom prst="straightConnector1">
            <a:avLst/>
          </a:prstGeom>
          <a:ln>
            <a:solidFill>
              <a:srgbClr val="369A42"/>
            </a:solidFill>
            <a:headEnd type="arrow"/>
            <a:tailEnd type="arrow"/>
          </a:ln>
        </p:spPr>
        <p:style>
          <a:lnRef idx="3">
            <a:schemeClr val="accent2"/>
          </a:lnRef>
          <a:fillRef idx="0">
            <a:schemeClr val="accent2"/>
          </a:fillRef>
          <a:effectRef idx="2">
            <a:schemeClr val="accent2"/>
          </a:effectRef>
          <a:fontRef idx="minor">
            <a:schemeClr val="tx1"/>
          </a:fontRef>
        </p:style>
      </p:cxnSp>
      <p:sp>
        <p:nvSpPr>
          <p:cNvPr id="19" name="ZoneTexte 18"/>
          <p:cNvSpPr txBox="1"/>
          <p:nvPr/>
        </p:nvSpPr>
        <p:spPr>
          <a:xfrm>
            <a:off x="6385544" y="3015421"/>
            <a:ext cx="2671312" cy="615553"/>
          </a:xfrm>
          <a:prstGeom prst="rect">
            <a:avLst/>
          </a:prstGeom>
          <a:solidFill>
            <a:srgbClr val="369A42"/>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square" lIns="0" tIns="0" rIns="0" bIns="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000" b="0" i="0" u="none" strike="noStrike" kern="0" cap="none" spc="0" normalizeH="0" baseline="0" noProof="0" dirty="0" smtClean="0">
                <a:ln>
                  <a:noFill/>
                </a:ln>
                <a:solidFill>
                  <a:prstClr val="white">
                    <a:lumMod val="10000"/>
                  </a:prstClr>
                </a:solidFill>
                <a:effectLst/>
                <a:uLnTx/>
                <a:uFillTx/>
                <a:latin typeface="Calibri"/>
                <a:ea typeface="+mn-ea"/>
                <a:cs typeface="Arial" panose="020B0604020202020204" pitchFamily="34" charset="0"/>
              </a:rPr>
              <a:t>Programme </a:t>
            </a:r>
            <a:r>
              <a:rPr kumimoji="0" lang="fr-FR" sz="2000" b="1" i="0" u="none" strike="noStrike" kern="0" cap="none" spc="0" normalizeH="0" baseline="0" noProof="0" dirty="0" smtClean="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Arial" panose="020B0604020202020204" pitchFamily="34" charset="0"/>
              </a:rPr>
              <a:t>annuel</a:t>
            </a:r>
            <a:r>
              <a:rPr kumimoji="0" lang="fr-FR" sz="2000" b="0" i="0" u="none" strike="noStrike" kern="0" cap="none" spc="0" normalizeH="0" baseline="0" noProof="0" dirty="0" smtClean="0">
                <a:ln>
                  <a:noFill/>
                </a:ln>
                <a:solidFill>
                  <a:prstClr val="white">
                    <a:lumMod val="10000"/>
                  </a:prstClr>
                </a:solidFill>
                <a:effectLst/>
                <a:uLnTx/>
                <a:uFillTx/>
                <a:latin typeface="Calibri"/>
                <a:ea typeface="+mn-ea"/>
                <a:cs typeface="Arial" panose="020B0604020202020204" pitchFamily="34" charset="0"/>
              </a:rPr>
              <a:t> ou </a:t>
            </a:r>
            <a:r>
              <a:rPr kumimoji="0" lang="fr-FR" sz="2000" b="1" i="0" u="none" strike="noStrike" kern="0" cap="none" spc="0" normalizeH="0" baseline="0" noProof="0" dirty="0" err="1" smtClean="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Arial" panose="020B0604020202020204" pitchFamily="34" charset="0"/>
              </a:rPr>
              <a:t>pluri-annuel</a:t>
            </a:r>
            <a:endParaRPr kumimoji="0" lang="fr-FR" sz="2000" b="1" i="0" u="none" strike="noStrike" kern="0" cap="none" spc="0" normalizeH="0" baseline="0" noProof="0" dirty="0" smtClean="0">
              <a:ln>
                <a:noFill/>
              </a:ln>
              <a:solidFill>
                <a:prstClr val="white">
                  <a:lumMod val="10000"/>
                </a:prstClr>
              </a:solidFill>
              <a:effectLst>
                <a:outerShdw blurRad="38100" dist="38100" dir="2700000" algn="tl">
                  <a:srgbClr val="000000">
                    <a:alpha val="43137"/>
                  </a:srgbClr>
                </a:outerShdw>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25458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left)">
                                      <p:cBhvr>
                                        <p:cTn id="27" dur="500"/>
                                        <p:tgtEl>
                                          <p:spTgt spid="11"/>
                                        </p:tgtEl>
                                      </p:cBhvr>
                                    </p:animEffect>
                                  </p:childTnLst>
                                </p:cTn>
                              </p:par>
                            </p:childTnLst>
                          </p:cTn>
                        </p:par>
                        <p:par>
                          <p:cTn id="28" fill="hold">
                            <p:stCondLst>
                              <p:cond delay="500"/>
                            </p:stCondLst>
                            <p:childTnLst>
                              <p:par>
                                <p:cTn id="29" presetID="22" presetClass="entr" presetSubtype="8" fill="hold" nodeType="after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left)">
                                      <p:cBhvr>
                                        <p:cTn id="31" dur="500"/>
                                        <p:tgtEl>
                                          <p:spTgt spid="17"/>
                                        </p:tgtEl>
                                      </p:cBhvr>
                                    </p:animEffect>
                                  </p:childTnLst>
                                </p:cTn>
                              </p:par>
                            </p:childTnLst>
                          </p:cTn>
                        </p:par>
                        <p:par>
                          <p:cTn id="32" fill="hold">
                            <p:stCondLst>
                              <p:cond delay="1000"/>
                            </p:stCondLst>
                            <p:childTnLst>
                              <p:par>
                                <p:cTn id="33" presetID="22" presetClass="entr" presetSubtype="8" fill="hold" grpId="0" nodeType="afterEffect">
                                  <p:stCondLst>
                                    <p:cond delay="0"/>
                                  </p:stCondLst>
                                  <p:childTnLst>
                                    <p:set>
                                      <p:cBhvr>
                                        <p:cTn id="34" dur="1" fill="hold">
                                          <p:stCondLst>
                                            <p:cond delay="0"/>
                                          </p:stCondLst>
                                        </p:cTn>
                                        <p:tgtEl>
                                          <p:spTgt spid="6">
                                            <p:bg/>
                                          </p:spTgt>
                                        </p:tgtEl>
                                        <p:attrNameLst>
                                          <p:attrName>style.visibility</p:attrName>
                                        </p:attrNameLst>
                                      </p:cBhvr>
                                      <p:to>
                                        <p:strVal val="visible"/>
                                      </p:to>
                                    </p:set>
                                    <p:animEffect transition="in" filter="wipe(left)">
                                      <p:cBhvr>
                                        <p:cTn id="35" dur="500"/>
                                        <p:tgtEl>
                                          <p:spTgt spid="6">
                                            <p:bg/>
                                          </p:spTgt>
                                        </p:tgtEl>
                                      </p:cBhvr>
                                    </p:animEffect>
                                  </p:childTnLst>
                                </p:cTn>
                              </p:par>
                            </p:childTnLst>
                          </p:cTn>
                        </p:par>
                        <p:par>
                          <p:cTn id="36" fill="hold">
                            <p:stCondLst>
                              <p:cond delay="1500"/>
                            </p:stCondLst>
                            <p:childTnLst>
                              <p:par>
                                <p:cTn id="37" presetID="22" presetClass="entr" presetSubtype="8" fill="hold" grpId="0" nodeType="after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Effect transition="in" filter="wipe(left)">
                                      <p:cBhvr>
                                        <p:cTn id="39" dur="500"/>
                                        <p:tgtEl>
                                          <p:spTgt spid="6">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12"/>
                                        </p:tgtEl>
                                        <p:attrNameLst>
                                          <p:attrName>style.visibility</p:attrName>
                                        </p:attrNameLst>
                                      </p:cBhvr>
                                      <p:to>
                                        <p:strVal val="visible"/>
                                      </p:to>
                                    </p:set>
                                  </p:childTnLst>
                                </p:cTn>
                              </p:par>
                              <p:par>
                                <p:cTn id="44" presetID="1" presetClass="entr" presetSubtype="0" fill="hold" grpId="0" nodeType="withEffect">
                                  <p:stCondLst>
                                    <p:cond delay="0"/>
                                  </p:stCondLst>
                                  <p:childTnLst>
                                    <p:set>
                                      <p:cBhvr>
                                        <p:cTn id="45" dur="1" fill="hold">
                                          <p:stCondLst>
                                            <p:cond delay="0"/>
                                          </p:stCondLst>
                                        </p:cTn>
                                        <p:tgtEl>
                                          <p:spTgt spid="14"/>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15"/>
                                        </p:tgtEl>
                                        <p:attrNameLst>
                                          <p:attrName>style.visibility</p:attrName>
                                        </p:attrNameLst>
                                      </p:cBhvr>
                                      <p:to>
                                        <p:strVal val="visible"/>
                                      </p:to>
                                    </p:set>
                                  </p:childTnLst>
                                </p:cTn>
                              </p:par>
                              <p:par>
                                <p:cTn id="54" presetID="1" presetClass="entr" presetSubtype="0" fill="hold" grpId="0" nodeType="withEffect">
                                  <p:stCondLst>
                                    <p:cond delay="0"/>
                                  </p:stCondLst>
                                  <p:childTnLst>
                                    <p:set>
                                      <p:cBhvr>
                                        <p:cTn id="55" dur="1" fill="hold">
                                          <p:stCondLst>
                                            <p:cond delay="0"/>
                                          </p:stCondLst>
                                        </p:cTn>
                                        <p:tgtEl>
                                          <p:spTgt spid="16"/>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7"/>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nodeType="clickEffect">
                                  <p:stCondLst>
                                    <p:cond delay="0"/>
                                  </p:stCondLst>
                                  <p:childTnLst>
                                    <p:set>
                                      <p:cBhvr>
                                        <p:cTn id="63" dur="1" fill="hold">
                                          <p:stCondLst>
                                            <p:cond delay="0"/>
                                          </p:stCondLst>
                                        </p:cTn>
                                        <p:tgtEl>
                                          <p:spTgt spid="18"/>
                                        </p:tgtEl>
                                        <p:attrNameLst>
                                          <p:attrName>style.visibility</p:attrName>
                                        </p:attrNameLst>
                                      </p:cBhvr>
                                      <p:to>
                                        <p:strVal val="visible"/>
                                      </p:to>
                                    </p:set>
                                  </p:childTnLst>
                                </p:cTn>
                              </p:par>
                              <p:par>
                                <p:cTn id="64" presetID="1"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uiExpand="1" build="p" bldLvl="5" animBg="1"/>
      <p:bldP spid="7" grpId="0" animBg="1"/>
      <p:bldP spid="8" grpId="0" animBg="1"/>
      <p:bldP spid="9" grpId="0" animBg="1"/>
      <p:bldP spid="11" grpId="0" animBg="1"/>
      <p:bldP spid="13" grpId="0" animBg="1"/>
      <p:bldP spid="14" grpId="0" animBg="1"/>
      <p:bldP spid="16" grpId="0" animBg="1"/>
      <p:bldP spid="1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ndir un rectangle avec un coin du même côté 1"/>
          <p:cNvSpPr/>
          <p:nvPr/>
        </p:nvSpPr>
        <p:spPr>
          <a:xfrm>
            <a:off x="2843213" y="3133971"/>
            <a:ext cx="3384550" cy="1223962"/>
          </a:xfrm>
          <a:prstGeom prst="round2SameRect">
            <a:avLst>
              <a:gd name="adj1" fmla="val 18607"/>
              <a:gd name="adj2" fmla="val 21345"/>
            </a:avLst>
          </a:prstGeom>
          <a:effectLst>
            <a:outerShdw blurRad="50800" dist="101600" dir="8100000" algn="tr" rotWithShape="0">
              <a:prstClr val="black">
                <a:alpha val="40000"/>
              </a:prstClr>
            </a:outerShdw>
          </a:effectLst>
        </p:spPr>
        <p:style>
          <a:lnRef idx="0">
            <a:schemeClr val="accent1"/>
          </a:lnRef>
          <a:fillRef idx="3">
            <a:schemeClr val="accent1"/>
          </a:fillRef>
          <a:effectRef idx="3">
            <a:schemeClr val="accent1"/>
          </a:effectRef>
          <a:fontRef idx="minor">
            <a:schemeClr val="lt1"/>
          </a:fontRef>
        </p:style>
        <p:txBody>
          <a:bodyPr anchor="ctr"/>
          <a:lstStyle/>
          <a:p>
            <a:pPr algn="ctr">
              <a:defRPr/>
            </a:pPr>
            <a:r>
              <a:rPr lang="fr-FR" altLang="fr-FR" sz="3200" kern="0" dirty="0">
                <a:solidFill>
                  <a:schemeClr val="bg1"/>
                </a:solidFill>
                <a:effectLst>
                  <a:outerShdw blurRad="50800" dist="38100" dir="8100000" algn="tr" rotWithShape="0">
                    <a:prstClr val="black">
                      <a:alpha val="40000"/>
                    </a:prstClr>
                  </a:outerShdw>
                </a:effectLst>
              </a:rPr>
              <a:t>LES DOCUMENTS D’APPUI</a:t>
            </a:r>
          </a:p>
        </p:txBody>
      </p:sp>
      <p:sp>
        <p:nvSpPr>
          <p:cNvPr id="3" name="Ellipse 2"/>
          <p:cNvSpPr/>
          <p:nvPr/>
        </p:nvSpPr>
        <p:spPr>
          <a:xfrm>
            <a:off x="305594" y="1125419"/>
            <a:ext cx="2952750" cy="1656000"/>
          </a:xfrm>
          <a:prstGeom prst="ellipse">
            <a:avLst/>
          </a:prstGeom>
          <a:effectLst>
            <a:outerShdw blurRad="50800" dist="101600" dir="8100000" algn="tr" rotWithShape="0">
              <a:prstClr val="black">
                <a:alpha val="40000"/>
              </a:prstClr>
            </a:outerShdw>
          </a:effectLst>
        </p:spPr>
        <p:style>
          <a:lnRef idx="0">
            <a:schemeClr val="accent2"/>
          </a:lnRef>
          <a:fillRef idx="3">
            <a:schemeClr val="accent2"/>
          </a:fillRef>
          <a:effectRef idx="3">
            <a:schemeClr val="accent2"/>
          </a:effectRef>
          <a:fontRef idx="minor">
            <a:schemeClr val="lt1"/>
          </a:fontRef>
        </p:style>
        <p:txBody>
          <a:bodyPr anchor="ctr"/>
          <a:lstStyle/>
          <a:p>
            <a:pPr algn="ctr">
              <a:defRPr/>
            </a:pPr>
            <a:r>
              <a:rPr lang="fr-FR" dirty="0" smtClean="0">
                <a:solidFill>
                  <a:schemeClr val="bg1"/>
                </a:solidFill>
                <a:effectLst>
                  <a:outerShdw blurRad="50800" dist="38100" dir="8100000" algn="tr" rotWithShape="0">
                    <a:prstClr val="black">
                      <a:alpha val="40000"/>
                    </a:prstClr>
                  </a:outerShdw>
                </a:effectLst>
              </a:rPr>
              <a:t>RAPPORT DE L’ISST</a:t>
            </a:r>
            <a:endParaRPr lang="fr-FR" dirty="0">
              <a:solidFill>
                <a:schemeClr val="bg1"/>
              </a:solidFill>
              <a:effectLst>
                <a:outerShdw blurRad="50800" dist="38100" dir="8100000" algn="tr" rotWithShape="0">
                  <a:prstClr val="black">
                    <a:alpha val="40000"/>
                  </a:prstClr>
                </a:outerShdw>
              </a:effectLst>
            </a:endParaRPr>
          </a:p>
        </p:txBody>
      </p:sp>
      <p:sp>
        <p:nvSpPr>
          <p:cNvPr id="7" name="Ellipse 6"/>
          <p:cNvSpPr/>
          <p:nvPr/>
        </p:nvSpPr>
        <p:spPr>
          <a:xfrm>
            <a:off x="305594" y="4692177"/>
            <a:ext cx="2952750" cy="1655763"/>
          </a:xfrm>
          <a:prstGeom prst="ellipse">
            <a:avLst/>
          </a:prstGeom>
          <a:solidFill>
            <a:schemeClr val="tx2">
              <a:lumMod val="40000"/>
              <a:lumOff val="60000"/>
            </a:schemeClr>
          </a:solidFill>
          <a:effectLst>
            <a:outerShdw blurRad="50800" dist="101600" dir="8100000" algn="tr" rotWithShape="0">
              <a:prstClr val="black">
                <a:alpha val="40000"/>
              </a:prstClr>
            </a:outerShdw>
          </a:effectLst>
        </p:spPr>
        <p:style>
          <a:lnRef idx="0">
            <a:schemeClr val="accent6"/>
          </a:lnRef>
          <a:fillRef idx="3">
            <a:schemeClr val="accent6"/>
          </a:fillRef>
          <a:effectRef idx="3">
            <a:schemeClr val="accent6"/>
          </a:effectRef>
          <a:fontRef idx="minor">
            <a:schemeClr val="lt1"/>
          </a:fontRef>
        </p:style>
        <p:txBody>
          <a:bodyPr anchor="ctr"/>
          <a:lstStyle/>
          <a:p>
            <a:pPr algn="ctr">
              <a:defRPr/>
            </a:pPr>
            <a:r>
              <a:rPr lang="fr-FR" dirty="0">
                <a:solidFill>
                  <a:schemeClr val="bg1">
                    <a:lumMod val="10000"/>
                  </a:schemeClr>
                </a:solidFill>
                <a:effectLst>
                  <a:outerShdw blurRad="50800" dist="38100" dir="8100000" algn="tr" rotWithShape="0">
                    <a:prstClr val="black">
                      <a:alpha val="40000"/>
                    </a:prstClr>
                  </a:outerShdw>
                </a:effectLst>
              </a:rPr>
              <a:t>Rapport de organismes de vérifications périodiques</a:t>
            </a:r>
          </a:p>
        </p:txBody>
      </p:sp>
      <p:sp>
        <p:nvSpPr>
          <p:cNvPr id="8" name="Ellipse 7"/>
          <p:cNvSpPr/>
          <p:nvPr/>
        </p:nvSpPr>
        <p:spPr>
          <a:xfrm>
            <a:off x="5795962" y="4691383"/>
            <a:ext cx="2952750" cy="1657350"/>
          </a:xfrm>
          <a:prstGeom prst="ellipse">
            <a:avLst/>
          </a:prstGeom>
          <a:solidFill>
            <a:srgbClr val="7030A0"/>
          </a:solidFill>
          <a:effectLst>
            <a:outerShdw blurRad="50800" dist="101600" dir="8100000" algn="tr" rotWithShape="0">
              <a:prstClr val="black">
                <a:alpha val="40000"/>
              </a:prstClr>
            </a:outerShdw>
          </a:effectLst>
        </p:spPr>
        <p:style>
          <a:lnRef idx="0">
            <a:schemeClr val="accent6"/>
          </a:lnRef>
          <a:fillRef idx="3">
            <a:schemeClr val="accent6"/>
          </a:fillRef>
          <a:effectRef idx="3">
            <a:schemeClr val="accent6"/>
          </a:effectRef>
          <a:fontRef idx="minor">
            <a:schemeClr val="lt1"/>
          </a:fontRef>
        </p:style>
        <p:txBody>
          <a:bodyPr anchor="ctr"/>
          <a:lstStyle/>
          <a:p>
            <a:pPr algn="ctr">
              <a:defRPr/>
            </a:pPr>
            <a:r>
              <a:rPr lang="fr-FR" dirty="0" smtClean="0">
                <a:solidFill>
                  <a:schemeClr val="bg1"/>
                </a:solidFill>
                <a:effectLst>
                  <a:outerShdw blurRad="50800" dist="38100" dir="8100000" algn="tr" rotWithShape="0">
                    <a:prstClr val="black">
                      <a:alpha val="40000"/>
                    </a:prstClr>
                  </a:outerShdw>
                </a:effectLst>
              </a:rPr>
              <a:t>LES FICHES DE DONNÉES DE SÉCURITÉ</a:t>
            </a:r>
            <a:endParaRPr lang="fr-FR" dirty="0">
              <a:solidFill>
                <a:schemeClr val="bg1"/>
              </a:solidFill>
              <a:effectLst>
                <a:outerShdw blurRad="50800" dist="38100" dir="8100000" algn="tr" rotWithShape="0">
                  <a:prstClr val="black">
                    <a:alpha val="40000"/>
                  </a:prstClr>
                </a:outerShdw>
              </a:effectLst>
            </a:endParaRPr>
          </a:p>
        </p:txBody>
      </p:sp>
      <p:sp>
        <p:nvSpPr>
          <p:cNvPr id="9" name="Ellipse 8"/>
          <p:cNvSpPr/>
          <p:nvPr/>
        </p:nvSpPr>
        <p:spPr>
          <a:xfrm>
            <a:off x="3707904" y="783029"/>
            <a:ext cx="2952750" cy="1657350"/>
          </a:xfrm>
          <a:prstGeom prst="ellipse">
            <a:avLst/>
          </a:prstGeom>
          <a:solidFill>
            <a:srgbClr val="DBE741"/>
          </a:solidFill>
          <a:effectLst>
            <a:outerShdw blurRad="50800" dist="101600" dir="8100000" algn="tr" rotWithShape="0">
              <a:prstClr val="black">
                <a:alpha val="40000"/>
              </a:prstClr>
            </a:outerShdw>
          </a:effectLst>
        </p:spPr>
        <p:style>
          <a:lnRef idx="0">
            <a:schemeClr val="accent6"/>
          </a:lnRef>
          <a:fillRef idx="3">
            <a:schemeClr val="accent6"/>
          </a:fillRef>
          <a:effectRef idx="3">
            <a:schemeClr val="accent6"/>
          </a:effectRef>
          <a:fontRef idx="minor">
            <a:schemeClr val="lt1"/>
          </a:fontRef>
        </p:style>
        <p:txBody>
          <a:bodyPr anchor="ctr"/>
          <a:lstStyle/>
          <a:p>
            <a:pPr algn="ctr">
              <a:defRPr/>
            </a:pPr>
            <a:r>
              <a:rPr lang="fr-FR" dirty="0" smtClean="0">
                <a:solidFill>
                  <a:schemeClr val="bg1">
                    <a:lumMod val="10000"/>
                  </a:schemeClr>
                </a:solidFill>
                <a:effectLst>
                  <a:outerShdw blurRad="50800" dist="38100" dir="8100000" algn="tr" rotWithShape="0">
                    <a:prstClr val="black">
                      <a:alpha val="40000"/>
                    </a:prstClr>
                  </a:outerShdw>
                </a:effectLst>
              </a:rPr>
              <a:t>REGISTRE SANTÉ ET SÉCURITÉ AU TRAVAIL</a:t>
            </a:r>
            <a:endParaRPr lang="fr-FR" dirty="0">
              <a:solidFill>
                <a:schemeClr val="bg1">
                  <a:lumMod val="10000"/>
                </a:schemeClr>
              </a:solidFill>
              <a:effectLst>
                <a:outerShdw blurRad="50800" dist="38100" dir="8100000" algn="tr" rotWithShape="0">
                  <a:prstClr val="black">
                    <a:alpha val="40000"/>
                  </a:prstClr>
                </a:outerShdw>
              </a:effectLst>
            </a:endParaRPr>
          </a:p>
        </p:txBody>
      </p:sp>
      <p:cxnSp>
        <p:nvCxnSpPr>
          <p:cNvPr id="10" name="Connecteur droit 9"/>
          <p:cNvCxnSpPr/>
          <p:nvPr/>
        </p:nvCxnSpPr>
        <p:spPr>
          <a:xfrm>
            <a:off x="2700338" y="2629220"/>
            <a:ext cx="287337" cy="504751"/>
          </a:xfrm>
          <a:prstGeom prst="line">
            <a:avLst/>
          </a:prstGeom>
          <a:ln w="31750">
            <a:solidFill>
              <a:schemeClr val="bg1">
                <a:lumMod val="10000"/>
              </a:schemeClr>
            </a:solidFill>
          </a:ln>
        </p:spPr>
        <p:style>
          <a:lnRef idx="1">
            <a:schemeClr val="accent1"/>
          </a:lnRef>
          <a:fillRef idx="0">
            <a:schemeClr val="accent1"/>
          </a:fillRef>
          <a:effectRef idx="0">
            <a:schemeClr val="accent1"/>
          </a:effectRef>
          <a:fontRef idx="minor">
            <a:schemeClr val="tx1"/>
          </a:fontRef>
        </p:style>
      </p:cxnSp>
      <p:cxnSp>
        <p:nvCxnSpPr>
          <p:cNvPr id="13" name="Connecteur droit 12"/>
          <p:cNvCxnSpPr/>
          <p:nvPr/>
        </p:nvCxnSpPr>
        <p:spPr>
          <a:xfrm flipH="1">
            <a:off x="2700339" y="4357933"/>
            <a:ext cx="287336" cy="503312"/>
          </a:xfrm>
          <a:prstGeom prst="line">
            <a:avLst/>
          </a:prstGeom>
          <a:ln w="31750">
            <a:solidFill>
              <a:schemeClr val="bg1">
                <a:lumMod val="10000"/>
              </a:schemeClr>
            </a:solidFill>
          </a:ln>
        </p:spPr>
        <p:style>
          <a:lnRef idx="1">
            <a:schemeClr val="accent1"/>
          </a:lnRef>
          <a:fillRef idx="0">
            <a:schemeClr val="accent1"/>
          </a:fillRef>
          <a:effectRef idx="0">
            <a:schemeClr val="accent1"/>
          </a:effectRef>
          <a:fontRef idx="minor">
            <a:schemeClr val="tx1"/>
          </a:fontRef>
        </p:style>
      </p:cxnSp>
      <p:cxnSp>
        <p:nvCxnSpPr>
          <p:cNvPr id="15" name="Connecteur droit 14"/>
          <p:cNvCxnSpPr/>
          <p:nvPr/>
        </p:nvCxnSpPr>
        <p:spPr>
          <a:xfrm flipV="1">
            <a:off x="4998587" y="2440379"/>
            <a:ext cx="179388" cy="556573"/>
          </a:xfrm>
          <a:prstGeom prst="line">
            <a:avLst/>
          </a:prstGeom>
          <a:ln w="31750">
            <a:solidFill>
              <a:schemeClr val="bg1">
                <a:lumMod val="10000"/>
              </a:schemeClr>
            </a:solidFill>
          </a:ln>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6084888" y="4357933"/>
            <a:ext cx="358775" cy="503312"/>
          </a:xfrm>
          <a:prstGeom prst="line">
            <a:avLst/>
          </a:prstGeom>
          <a:ln w="31750">
            <a:solidFill>
              <a:schemeClr val="bg1">
                <a:lumMod val="10000"/>
              </a:schemeClr>
            </a:solidFill>
          </a:ln>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flipV="1">
            <a:off x="6228358" y="2996952"/>
            <a:ext cx="719906" cy="415306"/>
          </a:xfrm>
          <a:prstGeom prst="line">
            <a:avLst/>
          </a:prstGeom>
          <a:ln w="31750">
            <a:solidFill>
              <a:schemeClr val="bg1">
                <a:lumMod val="10000"/>
              </a:schemeClr>
            </a:solidFill>
          </a:ln>
        </p:spPr>
        <p:style>
          <a:lnRef idx="1">
            <a:schemeClr val="accent1"/>
          </a:lnRef>
          <a:fillRef idx="0">
            <a:schemeClr val="accent1"/>
          </a:fillRef>
          <a:effectRef idx="0">
            <a:schemeClr val="accent1"/>
          </a:effectRef>
          <a:fontRef idx="minor">
            <a:schemeClr val="tx1"/>
          </a:fontRef>
        </p:style>
      </p:cxnSp>
      <p:sp>
        <p:nvSpPr>
          <p:cNvPr id="18" name="Ellipse 17"/>
          <p:cNvSpPr/>
          <p:nvPr/>
        </p:nvSpPr>
        <p:spPr>
          <a:xfrm>
            <a:off x="6907308" y="1800545"/>
            <a:ext cx="2088058" cy="1657350"/>
          </a:xfrm>
          <a:prstGeom prst="ellipse">
            <a:avLst/>
          </a:prstGeom>
          <a:solidFill>
            <a:srgbClr val="92D050"/>
          </a:solidFill>
          <a:effectLst>
            <a:outerShdw blurRad="50800" dist="101600" dir="8100000" algn="tr" rotWithShape="0">
              <a:prstClr val="black">
                <a:alpha val="40000"/>
              </a:prstClr>
            </a:outerShdw>
          </a:effectLst>
        </p:spPr>
        <p:style>
          <a:lnRef idx="0">
            <a:schemeClr val="accent6"/>
          </a:lnRef>
          <a:fillRef idx="3">
            <a:schemeClr val="accent6"/>
          </a:fillRef>
          <a:effectRef idx="3">
            <a:schemeClr val="accent6"/>
          </a:effectRef>
          <a:fontRef idx="minor">
            <a:schemeClr val="lt1"/>
          </a:fontRef>
        </p:style>
        <p:txBody>
          <a:bodyPr anchor="ctr"/>
          <a:lstStyle/>
          <a:p>
            <a:pPr algn="ctr">
              <a:defRPr/>
            </a:pPr>
            <a:r>
              <a:rPr lang="fr-FR" dirty="0" smtClean="0">
                <a:solidFill>
                  <a:schemeClr val="bg1">
                    <a:lumMod val="10000"/>
                  </a:schemeClr>
                </a:solidFill>
                <a:effectLst>
                  <a:outerShdw blurRad="50800" dist="38100" dir="8100000" algn="tr" rotWithShape="0">
                    <a:prstClr val="black">
                      <a:alpha val="40000"/>
                    </a:prstClr>
                  </a:outerShdw>
                </a:effectLst>
              </a:rPr>
              <a:t>COMPTE-RENDU CA/CHS</a:t>
            </a:r>
            <a:endParaRPr lang="fr-FR" dirty="0">
              <a:solidFill>
                <a:schemeClr val="bg1">
                  <a:lumMod val="10000"/>
                </a:schemeClr>
              </a:solidFill>
              <a:effectLst>
                <a:outerShdw blurRad="50800" dist="38100" dir="8100000" algn="tr" rotWithShape="0">
                  <a:prstClr val="black">
                    <a:alpha val="40000"/>
                  </a:prstClr>
                </a:outerShdw>
              </a:effectLst>
            </a:endParaRPr>
          </a:p>
        </p:txBody>
      </p:sp>
      <p:pic>
        <p:nvPicPr>
          <p:cNvPr id="20" name="Image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08304" y="207033"/>
            <a:ext cx="1071563" cy="107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6586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re 1"/>
          <p:cNvSpPr>
            <a:spLocks noGrp="1"/>
          </p:cNvSpPr>
          <p:nvPr>
            <p:ph type="title"/>
          </p:nvPr>
        </p:nvSpPr>
        <p:spPr>
          <a:xfrm>
            <a:off x="-10129" y="-26286"/>
            <a:ext cx="8229600" cy="1030287"/>
          </a:xfrm>
        </p:spPr>
        <p:txBody>
          <a:bodyPr>
            <a:normAutofit/>
          </a:bodyPr>
          <a:lstStyle/>
          <a:p>
            <a:pPr algn="l"/>
            <a:r>
              <a:rPr lang="fr-FR" altLang="fr-FR" sz="3200" b="1" dirty="0" smtClean="0"/>
              <a:t>Le DUERP : une méthodologie participative </a:t>
            </a:r>
          </a:p>
        </p:txBody>
      </p:sp>
      <p:sp>
        <p:nvSpPr>
          <p:cNvPr id="10" name="ZoneTexte 9"/>
          <p:cNvSpPr txBox="1"/>
          <p:nvPr/>
        </p:nvSpPr>
        <p:spPr>
          <a:xfrm>
            <a:off x="3268663" y="5169386"/>
            <a:ext cx="2592387" cy="707886"/>
          </a:xfrm>
          <a:prstGeom prst="rect">
            <a:avLst/>
          </a:prstGeom>
          <a:solidFill>
            <a:srgbClr val="3CD430"/>
          </a:solidFill>
          <a:ln w="9525">
            <a:solidFill>
              <a:schemeClr val="bg1">
                <a:lumMod val="10000"/>
              </a:schemeClr>
            </a:solidFill>
          </a:ln>
          <a:effectLst>
            <a:outerShdw blurRad="50800" dist="38100" dir="7200000" sx="101000" sy="101000" algn="tl" rotWithShape="0">
              <a:prstClr val="black">
                <a:alpha val="40000"/>
              </a:prstClr>
            </a:outerShdw>
          </a:effectLst>
          <a:scene3d>
            <a:camera prst="orthographicFront"/>
            <a:lightRig rig="threePt" dir="t"/>
          </a:scene3d>
          <a:sp3d>
            <a:bevelT/>
            <a:bevelB w="114300" prst="artDeco"/>
          </a:sp3d>
        </p:spPr>
        <p:txBody>
          <a:bodyPr>
            <a:spAutoFit/>
          </a:bodyPr>
          <a:lstStyle/>
          <a:p>
            <a:pPr algn="ctr">
              <a:defRPr/>
            </a:pPr>
            <a:r>
              <a:rPr lang="fr-FR" sz="2000" dirty="0">
                <a:solidFill>
                  <a:srgbClr val="000000"/>
                </a:solidFill>
                <a:effectLst>
                  <a:outerShdw blurRad="50800" dist="38100" dir="10800000" algn="r" rotWithShape="0">
                    <a:prstClr val="black">
                      <a:alpha val="40000"/>
                    </a:prstClr>
                  </a:outerShdw>
                </a:effectLst>
                <a:latin typeface="+mj-lt"/>
              </a:rPr>
              <a:t>EVALUATION DES RISQUES </a:t>
            </a:r>
          </a:p>
        </p:txBody>
      </p:sp>
      <p:sp>
        <p:nvSpPr>
          <p:cNvPr id="11" name="ZoneTexte 10"/>
          <p:cNvSpPr txBox="1"/>
          <p:nvPr/>
        </p:nvSpPr>
        <p:spPr>
          <a:xfrm>
            <a:off x="6300192" y="5005625"/>
            <a:ext cx="2590800" cy="1015663"/>
          </a:xfrm>
          <a:prstGeom prst="rect">
            <a:avLst/>
          </a:prstGeom>
          <a:solidFill>
            <a:srgbClr val="3CD430"/>
          </a:solidFill>
          <a:ln w="9525">
            <a:solidFill>
              <a:schemeClr val="bg1">
                <a:lumMod val="10000"/>
              </a:schemeClr>
            </a:solidFill>
          </a:ln>
          <a:effectLst>
            <a:outerShdw blurRad="50800" dist="38100" dir="7200000" sx="101000" sy="101000" algn="tl" rotWithShape="0">
              <a:prstClr val="black">
                <a:alpha val="40000"/>
              </a:prstClr>
            </a:outerShdw>
          </a:effectLst>
          <a:scene3d>
            <a:camera prst="orthographicFront"/>
            <a:lightRig rig="threePt" dir="t"/>
          </a:scene3d>
          <a:sp3d>
            <a:bevelT/>
            <a:bevelB w="114300" prst="artDeco"/>
          </a:sp3d>
        </p:spPr>
        <p:txBody>
          <a:bodyPr>
            <a:spAutoFit/>
          </a:bodyPr>
          <a:lstStyle/>
          <a:p>
            <a:pPr algn="ctr">
              <a:defRPr/>
            </a:pPr>
            <a:r>
              <a:rPr lang="fr-FR" sz="2000" dirty="0">
                <a:solidFill>
                  <a:srgbClr val="000000"/>
                </a:solidFill>
                <a:effectLst>
                  <a:outerShdw blurRad="50800" dist="38100" dir="10800000" algn="r" rotWithShape="0">
                    <a:prstClr val="black">
                      <a:alpha val="40000"/>
                    </a:prstClr>
                  </a:outerShdw>
                </a:effectLst>
                <a:latin typeface="+mj-lt"/>
              </a:rPr>
              <a:t>PROPOSITION DE MESURES PREVENTIVES</a:t>
            </a:r>
          </a:p>
        </p:txBody>
      </p:sp>
      <p:cxnSp>
        <p:nvCxnSpPr>
          <p:cNvPr id="12" name="Connecteur droit avec flèche 11"/>
          <p:cNvCxnSpPr>
            <a:stCxn id="6" idx="3"/>
            <a:endCxn id="10" idx="1"/>
          </p:cNvCxnSpPr>
          <p:nvPr/>
        </p:nvCxnSpPr>
        <p:spPr>
          <a:xfrm>
            <a:off x="2843907" y="5520154"/>
            <a:ext cx="424756" cy="3175"/>
          </a:xfrm>
          <a:prstGeom prst="straightConnector1">
            <a:avLst/>
          </a:prstGeom>
          <a:ln w="508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a:stCxn id="10" idx="3"/>
          </p:cNvCxnSpPr>
          <p:nvPr/>
        </p:nvCxnSpPr>
        <p:spPr>
          <a:xfrm>
            <a:off x="5861050" y="5523329"/>
            <a:ext cx="439142" cy="0"/>
          </a:xfrm>
          <a:prstGeom prst="straightConnector1">
            <a:avLst/>
          </a:prstGeom>
          <a:ln w="50800">
            <a:solidFill>
              <a:srgbClr val="00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flipV="1">
            <a:off x="7508280" y="4528988"/>
            <a:ext cx="0" cy="484188"/>
          </a:xfrm>
          <a:prstGeom prst="straightConnector1">
            <a:avLst/>
          </a:prstGeom>
          <a:ln w="508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25" name="Ellipse 24"/>
          <p:cNvSpPr/>
          <p:nvPr/>
        </p:nvSpPr>
        <p:spPr>
          <a:xfrm>
            <a:off x="5852840" y="3231010"/>
            <a:ext cx="3151622" cy="1234800"/>
          </a:xfrm>
          <a:prstGeom prst="ellipse">
            <a:avLst/>
          </a:prstGeom>
          <a:solidFill>
            <a:srgbClr val="FC942C"/>
          </a:solidFill>
          <a:ln w="9525">
            <a:solidFill>
              <a:schemeClr val="bg1">
                <a:lumMod val="10000"/>
              </a:schemeClr>
            </a:solidFill>
          </a:ln>
          <a:effectLst>
            <a:outerShdw blurRad="50800" dist="38100" dir="7200000" sx="101000" sy="101000" algn="tl" rotWithShape="0">
              <a:prstClr val="black">
                <a:alpha val="40000"/>
              </a:prstClr>
            </a:outerShdw>
          </a:effectLst>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000" dirty="0">
                <a:solidFill>
                  <a:srgbClr val="000000"/>
                </a:solidFill>
                <a:effectLst>
                  <a:outerShdw blurRad="50800" dist="38100" dir="10800000" algn="r" rotWithShape="0">
                    <a:prstClr val="black">
                      <a:alpha val="40000"/>
                    </a:prstClr>
                  </a:outerShdw>
                </a:effectLst>
              </a:rPr>
              <a:t>REFERENT DE L’UNITE DE TRAVAIL</a:t>
            </a:r>
          </a:p>
        </p:txBody>
      </p:sp>
      <p:sp>
        <p:nvSpPr>
          <p:cNvPr id="30" name="Ellipse 29"/>
          <p:cNvSpPr/>
          <p:nvPr/>
        </p:nvSpPr>
        <p:spPr>
          <a:xfrm>
            <a:off x="2968626" y="1585913"/>
            <a:ext cx="3527425" cy="987425"/>
          </a:xfrm>
          <a:prstGeom prst="ellipse">
            <a:avLst/>
          </a:prstGeom>
          <a:ln/>
        </p:spPr>
        <p:style>
          <a:lnRef idx="0">
            <a:schemeClr val="accent1"/>
          </a:lnRef>
          <a:fillRef idx="3">
            <a:schemeClr val="accent1"/>
          </a:fillRef>
          <a:effectRef idx="3">
            <a:schemeClr val="accent1"/>
          </a:effectRef>
          <a:fontRef idx="minor">
            <a:schemeClr val="lt1"/>
          </a:fontRef>
        </p:style>
        <p:txBody>
          <a:bodyPr anchor="ctr"/>
          <a:lstStyle/>
          <a:p>
            <a:pPr algn="ctr">
              <a:defRPr/>
            </a:pPr>
            <a:r>
              <a:rPr lang="fr-FR" sz="2000" dirty="0">
                <a:solidFill>
                  <a:srgbClr val="000000"/>
                </a:solidFill>
                <a:effectLst>
                  <a:outerShdw blurRad="50800" dist="38100" dir="10800000" algn="r" rotWithShape="0">
                    <a:prstClr val="black">
                      <a:alpha val="40000"/>
                    </a:prstClr>
                  </a:outerShdw>
                </a:effectLst>
              </a:rPr>
              <a:t>COMITÉ DE PILOTAGE </a:t>
            </a:r>
            <a:r>
              <a:rPr lang="fr-FR" sz="2000" i="1" dirty="0">
                <a:solidFill>
                  <a:srgbClr val="000000"/>
                </a:solidFill>
                <a:effectLst>
                  <a:outerShdw blurRad="50800" dist="38100" dir="10800000" algn="r" rotWithShape="0">
                    <a:prstClr val="black">
                      <a:alpha val="40000"/>
                    </a:prstClr>
                  </a:outerShdw>
                </a:effectLst>
              </a:rPr>
              <a:t>pour décision et action</a:t>
            </a:r>
          </a:p>
        </p:txBody>
      </p:sp>
      <p:sp>
        <p:nvSpPr>
          <p:cNvPr id="39" name="ZoneTexte 38"/>
          <p:cNvSpPr txBox="1"/>
          <p:nvPr/>
        </p:nvSpPr>
        <p:spPr>
          <a:xfrm>
            <a:off x="252041" y="1825625"/>
            <a:ext cx="2319710" cy="923330"/>
          </a:xfrm>
          <a:prstGeom prst="rect">
            <a:avLst/>
          </a:prstGeom>
          <a:noFill/>
        </p:spPr>
        <p:txBody>
          <a:bodyPr wrap="square">
            <a:spAutoFit/>
          </a:bodyPr>
          <a:lstStyle/>
          <a:p>
            <a:pPr algn="ctr">
              <a:defRPr/>
            </a:pPr>
            <a:r>
              <a:rPr lang="fr-FR" sz="1800" dirty="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Transmission </a:t>
            </a:r>
            <a:endParaRPr lang="fr-FR" sz="1800" dirty="0" smtClean="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endParaRPr>
          </a:p>
          <a:p>
            <a:pPr algn="ctr">
              <a:defRPr/>
            </a:pPr>
            <a:r>
              <a:rPr lang="fr-FR" sz="1800" dirty="0" smtClean="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du </a:t>
            </a:r>
            <a:r>
              <a:rPr lang="fr-FR" sz="1800" dirty="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programme d’actions</a:t>
            </a:r>
          </a:p>
        </p:txBody>
      </p:sp>
      <p:sp>
        <p:nvSpPr>
          <p:cNvPr id="48" name="ZoneTexte 47"/>
          <p:cNvSpPr txBox="1"/>
          <p:nvPr/>
        </p:nvSpPr>
        <p:spPr>
          <a:xfrm>
            <a:off x="3500041" y="3441055"/>
            <a:ext cx="2495154" cy="646331"/>
          </a:xfrm>
          <a:prstGeom prst="rect">
            <a:avLst/>
          </a:prstGeom>
          <a:noFill/>
        </p:spPr>
        <p:txBody>
          <a:bodyPr wrap="square">
            <a:spAutoFit/>
          </a:bodyPr>
          <a:lstStyle/>
          <a:p>
            <a:pPr algn="ctr">
              <a:defRPr/>
            </a:pPr>
            <a:r>
              <a:rPr lang="fr-FR" sz="1800" dirty="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Retour sur le suivi </a:t>
            </a:r>
            <a:endParaRPr lang="fr-FR" sz="1800" dirty="0" smtClean="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endParaRPr>
          </a:p>
          <a:p>
            <a:pPr algn="ctr">
              <a:defRPr/>
            </a:pPr>
            <a:r>
              <a:rPr lang="fr-FR" sz="1800" dirty="0" smtClean="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des </a:t>
            </a:r>
            <a:r>
              <a:rPr lang="fr-FR" sz="1800" dirty="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actions</a:t>
            </a:r>
          </a:p>
        </p:txBody>
      </p:sp>
      <p:sp>
        <p:nvSpPr>
          <p:cNvPr id="67" name="ZoneTexte 66"/>
          <p:cNvSpPr txBox="1"/>
          <p:nvPr/>
        </p:nvSpPr>
        <p:spPr>
          <a:xfrm>
            <a:off x="6824662" y="1438597"/>
            <a:ext cx="2268538" cy="1477328"/>
          </a:xfrm>
          <a:prstGeom prst="rect">
            <a:avLst/>
          </a:prstGeom>
          <a:noFill/>
        </p:spPr>
        <p:txBody>
          <a:bodyPr>
            <a:spAutoFit/>
          </a:bodyPr>
          <a:lstStyle/>
          <a:p>
            <a:pPr algn="ctr">
              <a:defRPr/>
            </a:pPr>
            <a:r>
              <a:rPr lang="fr-FR" sz="1800" dirty="0">
                <a:solidFill>
                  <a:schemeClr val="bg1">
                    <a:lumMod val="10000"/>
                  </a:schemeClr>
                </a:solidFill>
                <a:effectLst>
                  <a:outerShdw blurRad="50800" dist="38100" dir="8100000" algn="tr" rotWithShape="0">
                    <a:prstClr val="black">
                      <a:alpha val="40000"/>
                    </a:prstClr>
                  </a:outerShdw>
                </a:effectLst>
                <a:latin typeface="Arial" panose="020B0604020202020204" pitchFamily="34" charset="0"/>
                <a:cs typeface="Arial" panose="020B0604020202020204" pitchFamily="34" charset="0"/>
              </a:rPr>
              <a:t>Retour sur le suivi des actions pour mise à jour du programme d’actions</a:t>
            </a:r>
          </a:p>
        </p:txBody>
      </p:sp>
      <p:cxnSp>
        <p:nvCxnSpPr>
          <p:cNvPr id="74" name="Connecteur droit avec flèche 73"/>
          <p:cNvCxnSpPr/>
          <p:nvPr/>
        </p:nvCxnSpPr>
        <p:spPr>
          <a:xfrm flipH="1" flipV="1">
            <a:off x="6111879" y="2381252"/>
            <a:ext cx="556340" cy="914039"/>
          </a:xfrm>
          <a:prstGeom prst="straightConnector1">
            <a:avLst/>
          </a:prstGeom>
          <a:ln w="50800">
            <a:solidFill>
              <a:srgbClr val="000000"/>
            </a:solidFill>
            <a:tailEnd type="arrow"/>
          </a:ln>
        </p:spPr>
        <p:style>
          <a:lnRef idx="1">
            <a:schemeClr val="accent1"/>
          </a:lnRef>
          <a:fillRef idx="0">
            <a:schemeClr val="accent1"/>
          </a:fillRef>
          <a:effectRef idx="0">
            <a:schemeClr val="accent1"/>
          </a:effectRef>
          <a:fontRef idx="minor">
            <a:schemeClr val="tx1"/>
          </a:fontRef>
        </p:style>
      </p:cxnSp>
      <p:sp>
        <p:nvSpPr>
          <p:cNvPr id="3" name="Flèche en arc 2"/>
          <p:cNvSpPr/>
          <p:nvPr/>
        </p:nvSpPr>
        <p:spPr>
          <a:xfrm rot="19784194" flipH="1">
            <a:off x="1806096" y="2381097"/>
            <a:ext cx="1336094" cy="516708"/>
          </a:xfrm>
          <a:custGeom>
            <a:avLst/>
            <a:gdLst>
              <a:gd name="connsiteX0" fmla="*/ 590869 w 2307087"/>
              <a:gd name="connsiteY0" fmla="*/ 318436 h 1434902"/>
              <a:gd name="connsiteX1" fmla="*/ 1240198 w 2307087"/>
              <a:gd name="connsiteY1" fmla="*/ 220152 h 1434902"/>
              <a:gd name="connsiteX2" fmla="*/ 1982877 w 2307087"/>
              <a:gd name="connsiteY2" fmla="*/ 486320 h 1434902"/>
              <a:gd name="connsiteX3" fmla="*/ 2180248 w 2307087"/>
              <a:gd name="connsiteY3" fmla="*/ 493336 h 1434902"/>
              <a:gd name="connsiteX4" fmla="*/ 2041572 w 2307087"/>
              <a:gd name="connsiteY4" fmla="*/ 749016 h 1434902"/>
              <a:gd name="connsiteX5" fmla="*/ 1653856 w 2307087"/>
              <a:gd name="connsiteY5" fmla="*/ 474625 h 1434902"/>
              <a:gd name="connsiteX6" fmla="*/ 1843171 w 2307087"/>
              <a:gd name="connsiteY6" fmla="*/ 481354 h 1434902"/>
              <a:gd name="connsiteX7" fmla="*/ 1212456 w 2307087"/>
              <a:gd name="connsiteY7" fmla="*/ 309713 h 1434902"/>
              <a:gd name="connsiteX8" fmla="*/ 677419 w 2307087"/>
              <a:gd name="connsiteY8" fmla="*/ 379812 h 1434902"/>
              <a:gd name="connsiteX9" fmla="*/ 590869 w 2307087"/>
              <a:gd name="connsiteY9" fmla="*/ 318436 h 1434902"/>
              <a:gd name="connsiteX0" fmla="*/ 0 w 1589379"/>
              <a:gd name="connsiteY0" fmla="*/ 180961 h 611541"/>
              <a:gd name="connsiteX1" fmla="*/ 676625 w 1589379"/>
              <a:gd name="connsiteY1" fmla="*/ 790 h 611541"/>
              <a:gd name="connsiteX2" fmla="*/ 1392008 w 1589379"/>
              <a:gd name="connsiteY2" fmla="*/ 348845 h 611541"/>
              <a:gd name="connsiteX3" fmla="*/ 1589379 w 1589379"/>
              <a:gd name="connsiteY3" fmla="*/ 355861 h 611541"/>
              <a:gd name="connsiteX4" fmla="*/ 1450703 w 1589379"/>
              <a:gd name="connsiteY4" fmla="*/ 611541 h 611541"/>
              <a:gd name="connsiteX5" fmla="*/ 1062987 w 1589379"/>
              <a:gd name="connsiteY5" fmla="*/ 337150 h 611541"/>
              <a:gd name="connsiteX6" fmla="*/ 1252302 w 1589379"/>
              <a:gd name="connsiteY6" fmla="*/ 343879 h 611541"/>
              <a:gd name="connsiteX7" fmla="*/ 621587 w 1589379"/>
              <a:gd name="connsiteY7" fmla="*/ 172238 h 611541"/>
              <a:gd name="connsiteX8" fmla="*/ 86550 w 1589379"/>
              <a:gd name="connsiteY8" fmla="*/ 242337 h 611541"/>
              <a:gd name="connsiteX9" fmla="*/ 0 w 1589379"/>
              <a:gd name="connsiteY9" fmla="*/ 180961 h 611541"/>
              <a:gd name="connsiteX0" fmla="*/ 0 w 1684913"/>
              <a:gd name="connsiteY0" fmla="*/ 90185 h 629948"/>
              <a:gd name="connsiteX1" fmla="*/ 772159 w 1684913"/>
              <a:gd name="connsiteY1" fmla="*/ 19197 h 629948"/>
              <a:gd name="connsiteX2" fmla="*/ 1487542 w 1684913"/>
              <a:gd name="connsiteY2" fmla="*/ 367252 h 629948"/>
              <a:gd name="connsiteX3" fmla="*/ 1684913 w 1684913"/>
              <a:gd name="connsiteY3" fmla="*/ 374268 h 629948"/>
              <a:gd name="connsiteX4" fmla="*/ 1546237 w 1684913"/>
              <a:gd name="connsiteY4" fmla="*/ 629948 h 629948"/>
              <a:gd name="connsiteX5" fmla="*/ 1158521 w 1684913"/>
              <a:gd name="connsiteY5" fmla="*/ 355557 h 629948"/>
              <a:gd name="connsiteX6" fmla="*/ 1347836 w 1684913"/>
              <a:gd name="connsiteY6" fmla="*/ 362286 h 629948"/>
              <a:gd name="connsiteX7" fmla="*/ 717121 w 1684913"/>
              <a:gd name="connsiteY7" fmla="*/ 190645 h 629948"/>
              <a:gd name="connsiteX8" fmla="*/ 182084 w 1684913"/>
              <a:gd name="connsiteY8" fmla="*/ 260744 h 629948"/>
              <a:gd name="connsiteX9" fmla="*/ 0 w 1684913"/>
              <a:gd name="connsiteY9" fmla="*/ 90185 h 629948"/>
              <a:gd name="connsiteX0" fmla="*/ 0 w 1684913"/>
              <a:gd name="connsiteY0" fmla="*/ 86214 h 625977"/>
              <a:gd name="connsiteX1" fmla="*/ 772159 w 1684913"/>
              <a:gd name="connsiteY1" fmla="*/ 15226 h 625977"/>
              <a:gd name="connsiteX2" fmla="*/ 1514838 w 1684913"/>
              <a:gd name="connsiteY2" fmla="*/ 308690 h 625977"/>
              <a:gd name="connsiteX3" fmla="*/ 1684913 w 1684913"/>
              <a:gd name="connsiteY3" fmla="*/ 370297 h 625977"/>
              <a:gd name="connsiteX4" fmla="*/ 1546237 w 1684913"/>
              <a:gd name="connsiteY4" fmla="*/ 625977 h 625977"/>
              <a:gd name="connsiteX5" fmla="*/ 1158521 w 1684913"/>
              <a:gd name="connsiteY5" fmla="*/ 351586 h 625977"/>
              <a:gd name="connsiteX6" fmla="*/ 1347836 w 1684913"/>
              <a:gd name="connsiteY6" fmla="*/ 358315 h 625977"/>
              <a:gd name="connsiteX7" fmla="*/ 717121 w 1684913"/>
              <a:gd name="connsiteY7" fmla="*/ 186674 h 625977"/>
              <a:gd name="connsiteX8" fmla="*/ 182084 w 1684913"/>
              <a:gd name="connsiteY8" fmla="*/ 256773 h 625977"/>
              <a:gd name="connsiteX9" fmla="*/ 0 w 1684913"/>
              <a:gd name="connsiteY9" fmla="*/ 86214 h 625977"/>
              <a:gd name="connsiteX0" fmla="*/ 0 w 1725856"/>
              <a:gd name="connsiteY0" fmla="*/ 86214 h 625977"/>
              <a:gd name="connsiteX1" fmla="*/ 772159 w 1725856"/>
              <a:gd name="connsiteY1" fmla="*/ 15226 h 625977"/>
              <a:gd name="connsiteX2" fmla="*/ 1514838 w 1725856"/>
              <a:gd name="connsiteY2" fmla="*/ 308690 h 625977"/>
              <a:gd name="connsiteX3" fmla="*/ 1725856 w 1725856"/>
              <a:gd name="connsiteY3" fmla="*/ 288410 h 625977"/>
              <a:gd name="connsiteX4" fmla="*/ 1546237 w 1725856"/>
              <a:gd name="connsiteY4" fmla="*/ 625977 h 625977"/>
              <a:gd name="connsiteX5" fmla="*/ 1158521 w 1725856"/>
              <a:gd name="connsiteY5" fmla="*/ 351586 h 625977"/>
              <a:gd name="connsiteX6" fmla="*/ 1347836 w 1725856"/>
              <a:gd name="connsiteY6" fmla="*/ 358315 h 625977"/>
              <a:gd name="connsiteX7" fmla="*/ 717121 w 1725856"/>
              <a:gd name="connsiteY7" fmla="*/ 186674 h 625977"/>
              <a:gd name="connsiteX8" fmla="*/ 182084 w 1725856"/>
              <a:gd name="connsiteY8" fmla="*/ 256773 h 625977"/>
              <a:gd name="connsiteX9" fmla="*/ 0 w 1725856"/>
              <a:gd name="connsiteY9" fmla="*/ 86214 h 625977"/>
              <a:gd name="connsiteX0" fmla="*/ 0 w 1651428"/>
              <a:gd name="connsiteY0" fmla="*/ 86214 h 625977"/>
              <a:gd name="connsiteX1" fmla="*/ 772159 w 1651428"/>
              <a:gd name="connsiteY1" fmla="*/ 15226 h 625977"/>
              <a:gd name="connsiteX2" fmla="*/ 1514838 w 1651428"/>
              <a:gd name="connsiteY2" fmla="*/ 308690 h 625977"/>
              <a:gd name="connsiteX3" fmla="*/ 1651428 w 1651428"/>
              <a:gd name="connsiteY3" fmla="*/ 182085 h 625977"/>
              <a:gd name="connsiteX4" fmla="*/ 1546237 w 1651428"/>
              <a:gd name="connsiteY4" fmla="*/ 625977 h 625977"/>
              <a:gd name="connsiteX5" fmla="*/ 1158521 w 1651428"/>
              <a:gd name="connsiteY5" fmla="*/ 351586 h 625977"/>
              <a:gd name="connsiteX6" fmla="*/ 1347836 w 1651428"/>
              <a:gd name="connsiteY6" fmla="*/ 358315 h 625977"/>
              <a:gd name="connsiteX7" fmla="*/ 717121 w 1651428"/>
              <a:gd name="connsiteY7" fmla="*/ 186674 h 625977"/>
              <a:gd name="connsiteX8" fmla="*/ 182084 w 1651428"/>
              <a:gd name="connsiteY8" fmla="*/ 256773 h 625977"/>
              <a:gd name="connsiteX9" fmla="*/ 0 w 1651428"/>
              <a:gd name="connsiteY9" fmla="*/ 86214 h 625977"/>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158521 w 1651428"/>
              <a:gd name="connsiteY5" fmla="*/ 349277 h 623668"/>
              <a:gd name="connsiteX6" fmla="*/ 1347836 w 1651428"/>
              <a:gd name="connsiteY6" fmla="*/ 356006 h 623668"/>
              <a:gd name="connsiteX7" fmla="*/ 717121 w 1651428"/>
              <a:gd name="connsiteY7" fmla="*/ 184365 h 623668"/>
              <a:gd name="connsiteX8" fmla="*/ 182084 w 1651428"/>
              <a:gd name="connsiteY8" fmla="*/ 254464 h 623668"/>
              <a:gd name="connsiteX9" fmla="*/ 0 w 1651428"/>
              <a:gd name="connsiteY9" fmla="*/ 83905 h 623668"/>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158521 w 1651428"/>
              <a:gd name="connsiteY5" fmla="*/ 349277 h 623668"/>
              <a:gd name="connsiteX6" fmla="*/ 1326570 w 1651428"/>
              <a:gd name="connsiteY6" fmla="*/ 313476 h 623668"/>
              <a:gd name="connsiteX7" fmla="*/ 717121 w 1651428"/>
              <a:gd name="connsiteY7" fmla="*/ 184365 h 623668"/>
              <a:gd name="connsiteX8" fmla="*/ 182084 w 1651428"/>
              <a:gd name="connsiteY8" fmla="*/ 254464 h 623668"/>
              <a:gd name="connsiteX9" fmla="*/ 0 w 1651428"/>
              <a:gd name="connsiteY9" fmla="*/ 83905 h 623668"/>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222316 w 1651428"/>
              <a:gd name="connsiteY5" fmla="*/ 455602 h 623668"/>
              <a:gd name="connsiteX6" fmla="*/ 1326570 w 1651428"/>
              <a:gd name="connsiteY6" fmla="*/ 313476 h 623668"/>
              <a:gd name="connsiteX7" fmla="*/ 717121 w 1651428"/>
              <a:gd name="connsiteY7" fmla="*/ 184365 h 623668"/>
              <a:gd name="connsiteX8" fmla="*/ 182084 w 1651428"/>
              <a:gd name="connsiteY8" fmla="*/ 254464 h 623668"/>
              <a:gd name="connsiteX9" fmla="*/ 0 w 1651428"/>
              <a:gd name="connsiteY9" fmla="*/ 83905 h 623668"/>
              <a:gd name="connsiteX0" fmla="*/ 0 w 1598265"/>
              <a:gd name="connsiteY0" fmla="*/ 83905 h 623668"/>
              <a:gd name="connsiteX1" fmla="*/ 772159 w 1598265"/>
              <a:gd name="connsiteY1" fmla="*/ 12917 h 623668"/>
              <a:gd name="connsiteX2" fmla="*/ 1451043 w 1598265"/>
              <a:gd name="connsiteY2" fmla="*/ 274483 h 623668"/>
              <a:gd name="connsiteX3" fmla="*/ 1598265 w 1598265"/>
              <a:gd name="connsiteY3" fmla="*/ 232939 h 623668"/>
              <a:gd name="connsiteX4" fmla="*/ 1546237 w 1598265"/>
              <a:gd name="connsiteY4" fmla="*/ 623668 h 623668"/>
              <a:gd name="connsiteX5" fmla="*/ 1222316 w 1598265"/>
              <a:gd name="connsiteY5" fmla="*/ 455602 h 623668"/>
              <a:gd name="connsiteX6" fmla="*/ 1326570 w 1598265"/>
              <a:gd name="connsiteY6" fmla="*/ 313476 h 623668"/>
              <a:gd name="connsiteX7" fmla="*/ 717121 w 1598265"/>
              <a:gd name="connsiteY7" fmla="*/ 184365 h 623668"/>
              <a:gd name="connsiteX8" fmla="*/ 182084 w 1598265"/>
              <a:gd name="connsiteY8" fmla="*/ 254464 h 623668"/>
              <a:gd name="connsiteX9" fmla="*/ 0 w 1598265"/>
              <a:gd name="connsiteY9" fmla="*/ 83905 h 62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8265" h="623668">
                <a:moveTo>
                  <a:pt x="0" y="83905"/>
                </a:moveTo>
                <a:cubicBezTo>
                  <a:pt x="185996" y="9152"/>
                  <a:pt x="530319" y="-18846"/>
                  <a:pt x="772159" y="12917"/>
                </a:cubicBezTo>
                <a:cubicBezTo>
                  <a:pt x="1013999" y="44680"/>
                  <a:pt x="1304119" y="124232"/>
                  <a:pt x="1451043" y="274483"/>
                </a:cubicBezTo>
                <a:lnTo>
                  <a:pt x="1598265" y="232939"/>
                </a:lnTo>
                <a:lnTo>
                  <a:pt x="1546237" y="623668"/>
                </a:lnTo>
                <a:lnTo>
                  <a:pt x="1222316" y="455602"/>
                </a:lnTo>
                <a:lnTo>
                  <a:pt x="1326570" y="313476"/>
                </a:lnTo>
                <a:cubicBezTo>
                  <a:pt x="1180184" y="213391"/>
                  <a:pt x="969929" y="192915"/>
                  <a:pt x="717121" y="184365"/>
                </a:cubicBezTo>
                <a:cubicBezTo>
                  <a:pt x="527556" y="177954"/>
                  <a:pt x="339059" y="202650"/>
                  <a:pt x="182084" y="254464"/>
                </a:cubicBezTo>
                <a:lnTo>
                  <a:pt x="0" y="83905"/>
                </a:lnTo>
                <a:close/>
              </a:path>
            </a:pathLst>
          </a:cu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solidFill>
                <a:schemeClr val="tx1"/>
              </a:solidFill>
            </a:endParaRPr>
          </a:p>
        </p:txBody>
      </p:sp>
      <p:sp>
        <p:nvSpPr>
          <p:cNvPr id="23" name="Flèche en arc 2"/>
          <p:cNvSpPr/>
          <p:nvPr/>
        </p:nvSpPr>
        <p:spPr>
          <a:xfrm rot="11344986" flipH="1">
            <a:off x="3721227" y="4065587"/>
            <a:ext cx="1850772" cy="516708"/>
          </a:xfrm>
          <a:custGeom>
            <a:avLst/>
            <a:gdLst>
              <a:gd name="connsiteX0" fmla="*/ 590869 w 2307087"/>
              <a:gd name="connsiteY0" fmla="*/ 318436 h 1434902"/>
              <a:gd name="connsiteX1" fmla="*/ 1240198 w 2307087"/>
              <a:gd name="connsiteY1" fmla="*/ 220152 h 1434902"/>
              <a:gd name="connsiteX2" fmla="*/ 1982877 w 2307087"/>
              <a:gd name="connsiteY2" fmla="*/ 486320 h 1434902"/>
              <a:gd name="connsiteX3" fmla="*/ 2180248 w 2307087"/>
              <a:gd name="connsiteY3" fmla="*/ 493336 h 1434902"/>
              <a:gd name="connsiteX4" fmla="*/ 2041572 w 2307087"/>
              <a:gd name="connsiteY4" fmla="*/ 749016 h 1434902"/>
              <a:gd name="connsiteX5" fmla="*/ 1653856 w 2307087"/>
              <a:gd name="connsiteY5" fmla="*/ 474625 h 1434902"/>
              <a:gd name="connsiteX6" fmla="*/ 1843171 w 2307087"/>
              <a:gd name="connsiteY6" fmla="*/ 481354 h 1434902"/>
              <a:gd name="connsiteX7" fmla="*/ 1212456 w 2307087"/>
              <a:gd name="connsiteY7" fmla="*/ 309713 h 1434902"/>
              <a:gd name="connsiteX8" fmla="*/ 677419 w 2307087"/>
              <a:gd name="connsiteY8" fmla="*/ 379812 h 1434902"/>
              <a:gd name="connsiteX9" fmla="*/ 590869 w 2307087"/>
              <a:gd name="connsiteY9" fmla="*/ 318436 h 1434902"/>
              <a:gd name="connsiteX0" fmla="*/ 0 w 1589379"/>
              <a:gd name="connsiteY0" fmla="*/ 180961 h 611541"/>
              <a:gd name="connsiteX1" fmla="*/ 676625 w 1589379"/>
              <a:gd name="connsiteY1" fmla="*/ 790 h 611541"/>
              <a:gd name="connsiteX2" fmla="*/ 1392008 w 1589379"/>
              <a:gd name="connsiteY2" fmla="*/ 348845 h 611541"/>
              <a:gd name="connsiteX3" fmla="*/ 1589379 w 1589379"/>
              <a:gd name="connsiteY3" fmla="*/ 355861 h 611541"/>
              <a:gd name="connsiteX4" fmla="*/ 1450703 w 1589379"/>
              <a:gd name="connsiteY4" fmla="*/ 611541 h 611541"/>
              <a:gd name="connsiteX5" fmla="*/ 1062987 w 1589379"/>
              <a:gd name="connsiteY5" fmla="*/ 337150 h 611541"/>
              <a:gd name="connsiteX6" fmla="*/ 1252302 w 1589379"/>
              <a:gd name="connsiteY6" fmla="*/ 343879 h 611541"/>
              <a:gd name="connsiteX7" fmla="*/ 621587 w 1589379"/>
              <a:gd name="connsiteY7" fmla="*/ 172238 h 611541"/>
              <a:gd name="connsiteX8" fmla="*/ 86550 w 1589379"/>
              <a:gd name="connsiteY8" fmla="*/ 242337 h 611541"/>
              <a:gd name="connsiteX9" fmla="*/ 0 w 1589379"/>
              <a:gd name="connsiteY9" fmla="*/ 180961 h 611541"/>
              <a:gd name="connsiteX0" fmla="*/ 0 w 1684913"/>
              <a:gd name="connsiteY0" fmla="*/ 90185 h 629948"/>
              <a:gd name="connsiteX1" fmla="*/ 772159 w 1684913"/>
              <a:gd name="connsiteY1" fmla="*/ 19197 h 629948"/>
              <a:gd name="connsiteX2" fmla="*/ 1487542 w 1684913"/>
              <a:gd name="connsiteY2" fmla="*/ 367252 h 629948"/>
              <a:gd name="connsiteX3" fmla="*/ 1684913 w 1684913"/>
              <a:gd name="connsiteY3" fmla="*/ 374268 h 629948"/>
              <a:gd name="connsiteX4" fmla="*/ 1546237 w 1684913"/>
              <a:gd name="connsiteY4" fmla="*/ 629948 h 629948"/>
              <a:gd name="connsiteX5" fmla="*/ 1158521 w 1684913"/>
              <a:gd name="connsiteY5" fmla="*/ 355557 h 629948"/>
              <a:gd name="connsiteX6" fmla="*/ 1347836 w 1684913"/>
              <a:gd name="connsiteY6" fmla="*/ 362286 h 629948"/>
              <a:gd name="connsiteX7" fmla="*/ 717121 w 1684913"/>
              <a:gd name="connsiteY7" fmla="*/ 190645 h 629948"/>
              <a:gd name="connsiteX8" fmla="*/ 182084 w 1684913"/>
              <a:gd name="connsiteY8" fmla="*/ 260744 h 629948"/>
              <a:gd name="connsiteX9" fmla="*/ 0 w 1684913"/>
              <a:gd name="connsiteY9" fmla="*/ 90185 h 629948"/>
              <a:gd name="connsiteX0" fmla="*/ 0 w 1684913"/>
              <a:gd name="connsiteY0" fmla="*/ 86214 h 625977"/>
              <a:gd name="connsiteX1" fmla="*/ 772159 w 1684913"/>
              <a:gd name="connsiteY1" fmla="*/ 15226 h 625977"/>
              <a:gd name="connsiteX2" fmla="*/ 1514838 w 1684913"/>
              <a:gd name="connsiteY2" fmla="*/ 308690 h 625977"/>
              <a:gd name="connsiteX3" fmla="*/ 1684913 w 1684913"/>
              <a:gd name="connsiteY3" fmla="*/ 370297 h 625977"/>
              <a:gd name="connsiteX4" fmla="*/ 1546237 w 1684913"/>
              <a:gd name="connsiteY4" fmla="*/ 625977 h 625977"/>
              <a:gd name="connsiteX5" fmla="*/ 1158521 w 1684913"/>
              <a:gd name="connsiteY5" fmla="*/ 351586 h 625977"/>
              <a:gd name="connsiteX6" fmla="*/ 1347836 w 1684913"/>
              <a:gd name="connsiteY6" fmla="*/ 358315 h 625977"/>
              <a:gd name="connsiteX7" fmla="*/ 717121 w 1684913"/>
              <a:gd name="connsiteY7" fmla="*/ 186674 h 625977"/>
              <a:gd name="connsiteX8" fmla="*/ 182084 w 1684913"/>
              <a:gd name="connsiteY8" fmla="*/ 256773 h 625977"/>
              <a:gd name="connsiteX9" fmla="*/ 0 w 1684913"/>
              <a:gd name="connsiteY9" fmla="*/ 86214 h 625977"/>
              <a:gd name="connsiteX0" fmla="*/ 0 w 1725856"/>
              <a:gd name="connsiteY0" fmla="*/ 86214 h 625977"/>
              <a:gd name="connsiteX1" fmla="*/ 772159 w 1725856"/>
              <a:gd name="connsiteY1" fmla="*/ 15226 h 625977"/>
              <a:gd name="connsiteX2" fmla="*/ 1514838 w 1725856"/>
              <a:gd name="connsiteY2" fmla="*/ 308690 h 625977"/>
              <a:gd name="connsiteX3" fmla="*/ 1725856 w 1725856"/>
              <a:gd name="connsiteY3" fmla="*/ 288410 h 625977"/>
              <a:gd name="connsiteX4" fmla="*/ 1546237 w 1725856"/>
              <a:gd name="connsiteY4" fmla="*/ 625977 h 625977"/>
              <a:gd name="connsiteX5" fmla="*/ 1158521 w 1725856"/>
              <a:gd name="connsiteY5" fmla="*/ 351586 h 625977"/>
              <a:gd name="connsiteX6" fmla="*/ 1347836 w 1725856"/>
              <a:gd name="connsiteY6" fmla="*/ 358315 h 625977"/>
              <a:gd name="connsiteX7" fmla="*/ 717121 w 1725856"/>
              <a:gd name="connsiteY7" fmla="*/ 186674 h 625977"/>
              <a:gd name="connsiteX8" fmla="*/ 182084 w 1725856"/>
              <a:gd name="connsiteY8" fmla="*/ 256773 h 625977"/>
              <a:gd name="connsiteX9" fmla="*/ 0 w 1725856"/>
              <a:gd name="connsiteY9" fmla="*/ 86214 h 625977"/>
              <a:gd name="connsiteX0" fmla="*/ 0 w 1651428"/>
              <a:gd name="connsiteY0" fmla="*/ 86214 h 625977"/>
              <a:gd name="connsiteX1" fmla="*/ 772159 w 1651428"/>
              <a:gd name="connsiteY1" fmla="*/ 15226 h 625977"/>
              <a:gd name="connsiteX2" fmla="*/ 1514838 w 1651428"/>
              <a:gd name="connsiteY2" fmla="*/ 308690 h 625977"/>
              <a:gd name="connsiteX3" fmla="*/ 1651428 w 1651428"/>
              <a:gd name="connsiteY3" fmla="*/ 182085 h 625977"/>
              <a:gd name="connsiteX4" fmla="*/ 1546237 w 1651428"/>
              <a:gd name="connsiteY4" fmla="*/ 625977 h 625977"/>
              <a:gd name="connsiteX5" fmla="*/ 1158521 w 1651428"/>
              <a:gd name="connsiteY5" fmla="*/ 351586 h 625977"/>
              <a:gd name="connsiteX6" fmla="*/ 1347836 w 1651428"/>
              <a:gd name="connsiteY6" fmla="*/ 358315 h 625977"/>
              <a:gd name="connsiteX7" fmla="*/ 717121 w 1651428"/>
              <a:gd name="connsiteY7" fmla="*/ 186674 h 625977"/>
              <a:gd name="connsiteX8" fmla="*/ 182084 w 1651428"/>
              <a:gd name="connsiteY8" fmla="*/ 256773 h 625977"/>
              <a:gd name="connsiteX9" fmla="*/ 0 w 1651428"/>
              <a:gd name="connsiteY9" fmla="*/ 86214 h 625977"/>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158521 w 1651428"/>
              <a:gd name="connsiteY5" fmla="*/ 349277 h 623668"/>
              <a:gd name="connsiteX6" fmla="*/ 1347836 w 1651428"/>
              <a:gd name="connsiteY6" fmla="*/ 356006 h 623668"/>
              <a:gd name="connsiteX7" fmla="*/ 717121 w 1651428"/>
              <a:gd name="connsiteY7" fmla="*/ 184365 h 623668"/>
              <a:gd name="connsiteX8" fmla="*/ 182084 w 1651428"/>
              <a:gd name="connsiteY8" fmla="*/ 254464 h 623668"/>
              <a:gd name="connsiteX9" fmla="*/ 0 w 1651428"/>
              <a:gd name="connsiteY9" fmla="*/ 83905 h 623668"/>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158521 w 1651428"/>
              <a:gd name="connsiteY5" fmla="*/ 349277 h 623668"/>
              <a:gd name="connsiteX6" fmla="*/ 1326570 w 1651428"/>
              <a:gd name="connsiteY6" fmla="*/ 313476 h 623668"/>
              <a:gd name="connsiteX7" fmla="*/ 717121 w 1651428"/>
              <a:gd name="connsiteY7" fmla="*/ 184365 h 623668"/>
              <a:gd name="connsiteX8" fmla="*/ 182084 w 1651428"/>
              <a:gd name="connsiteY8" fmla="*/ 254464 h 623668"/>
              <a:gd name="connsiteX9" fmla="*/ 0 w 1651428"/>
              <a:gd name="connsiteY9" fmla="*/ 83905 h 623668"/>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222316 w 1651428"/>
              <a:gd name="connsiteY5" fmla="*/ 455602 h 623668"/>
              <a:gd name="connsiteX6" fmla="*/ 1326570 w 1651428"/>
              <a:gd name="connsiteY6" fmla="*/ 313476 h 623668"/>
              <a:gd name="connsiteX7" fmla="*/ 717121 w 1651428"/>
              <a:gd name="connsiteY7" fmla="*/ 184365 h 623668"/>
              <a:gd name="connsiteX8" fmla="*/ 182084 w 1651428"/>
              <a:gd name="connsiteY8" fmla="*/ 254464 h 623668"/>
              <a:gd name="connsiteX9" fmla="*/ 0 w 1651428"/>
              <a:gd name="connsiteY9" fmla="*/ 83905 h 623668"/>
              <a:gd name="connsiteX0" fmla="*/ 0 w 1598265"/>
              <a:gd name="connsiteY0" fmla="*/ 83905 h 623668"/>
              <a:gd name="connsiteX1" fmla="*/ 772159 w 1598265"/>
              <a:gd name="connsiteY1" fmla="*/ 12917 h 623668"/>
              <a:gd name="connsiteX2" fmla="*/ 1451043 w 1598265"/>
              <a:gd name="connsiteY2" fmla="*/ 274483 h 623668"/>
              <a:gd name="connsiteX3" fmla="*/ 1598265 w 1598265"/>
              <a:gd name="connsiteY3" fmla="*/ 232939 h 623668"/>
              <a:gd name="connsiteX4" fmla="*/ 1546237 w 1598265"/>
              <a:gd name="connsiteY4" fmla="*/ 623668 h 623668"/>
              <a:gd name="connsiteX5" fmla="*/ 1222316 w 1598265"/>
              <a:gd name="connsiteY5" fmla="*/ 455602 h 623668"/>
              <a:gd name="connsiteX6" fmla="*/ 1326570 w 1598265"/>
              <a:gd name="connsiteY6" fmla="*/ 313476 h 623668"/>
              <a:gd name="connsiteX7" fmla="*/ 717121 w 1598265"/>
              <a:gd name="connsiteY7" fmla="*/ 184365 h 623668"/>
              <a:gd name="connsiteX8" fmla="*/ 182084 w 1598265"/>
              <a:gd name="connsiteY8" fmla="*/ 254464 h 623668"/>
              <a:gd name="connsiteX9" fmla="*/ 0 w 1598265"/>
              <a:gd name="connsiteY9" fmla="*/ 83905 h 62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8265" h="623668">
                <a:moveTo>
                  <a:pt x="0" y="83905"/>
                </a:moveTo>
                <a:cubicBezTo>
                  <a:pt x="185996" y="9152"/>
                  <a:pt x="530319" y="-18846"/>
                  <a:pt x="772159" y="12917"/>
                </a:cubicBezTo>
                <a:cubicBezTo>
                  <a:pt x="1013999" y="44680"/>
                  <a:pt x="1304119" y="124232"/>
                  <a:pt x="1451043" y="274483"/>
                </a:cubicBezTo>
                <a:lnTo>
                  <a:pt x="1598265" y="232939"/>
                </a:lnTo>
                <a:lnTo>
                  <a:pt x="1546237" y="623668"/>
                </a:lnTo>
                <a:lnTo>
                  <a:pt x="1222316" y="455602"/>
                </a:lnTo>
                <a:lnTo>
                  <a:pt x="1326570" y="313476"/>
                </a:lnTo>
                <a:cubicBezTo>
                  <a:pt x="1180184" y="213391"/>
                  <a:pt x="969929" y="192915"/>
                  <a:pt x="717121" y="184365"/>
                </a:cubicBezTo>
                <a:cubicBezTo>
                  <a:pt x="527556" y="177954"/>
                  <a:pt x="339059" y="202650"/>
                  <a:pt x="182084" y="254464"/>
                </a:cubicBezTo>
                <a:lnTo>
                  <a:pt x="0" y="83905"/>
                </a:lnTo>
                <a:close/>
              </a:path>
            </a:pathLst>
          </a:cu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solidFill>
                <a:schemeClr val="tx1"/>
              </a:solidFill>
            </a:endParaRPr>
          </a:p>
        </p:txBody>
      </p:sp>
      <p:sp>
        <p:nvSpPr>
          <p:cNvPr id="24" name="Flèche en arc 2"/>
          <p:cNvSpPr/>
          <p:nvPr/>
        </p:nvSpPr>
        <p:spPr>
          <a:xfrm rot="3914242" flipH="1">
            <a:off x="6306429" y="2445321"/>
            <a:ext cx="1336094" cy="516708"/>
          </a:xfrm>
          <a:custGeom>
            <a:avLst/>
            <a:gdLst>
              <a:gd name="connsiteX0" fmla="*/ 590869 w 2307087"/>
              <a:gd name="connsiteY0" fmla="*/ 318436 h 1434902"/>
              <a:gd name="connsiteX1" fmla="*/ 1240198 w 2307087"/>
              <a:gd name="connsiteY1" fmla="*/ 220152 h 1434902"/>
              <a:gd name="connsiteX2" fmla="*/ 1982877 w 2307087"/>
              <a:gd name="connsiteY2" fmla="*/ 486320 h 1434902"/>
              <a:gd name="connsiteX3" fmla="*/ 2180248 w 2307087"/>
              <a:gd name="connsiteY3" fmla="*/ 493336 h 1434902"/>
              <a:gd name="connsiteX4" fmla="*/ 2041572 w 2307087"/>
              <a:gd name="connsiteY4" fmla="*/ 749016 h 1434902"/>
              <a:gd name="connsiteX5" fmla="*/ 1653856 w 2307087"/>
              <a:gd name="connsiteY5" fmla="*/ 474625 h 1434902"/>
              <a:gd name="connsiteX6" fmla="*/ 1843171 w 2307087"/>
              <a:gd name="connsiteY6" fmla="*/ 481354 h 1434902"/>
              <a:gd name="connsiteX7" fmla="*/ 1212456 w 2307087"/>
              <a:gd name="connsiteY7" fmla="*/ 309713 h 1434902"/>
              <a:gd name="connsiteX8" fmla="*/ 677419 w 2307087"/>
              <a:gd name="connsiteY8" fmla="*/ 379812 h 1434902"/>
              <a:gd name="connsiteX9" fmla="*/ 590869 w 2307087"/>
              <a:gd name="connsiteY9" fmla="*/ 318436 h 1434902"/>
              <a:gd name="connsiteX0" fmla="*/ 0 w 1589379"/>
              <a:gd name="connsiteY0" fmla="*/ 180961 h 611541"/>
              <a:gd name="connsiteX1" fmla="*/ 676625 w 1589379"/>
              <a:gd name="connsiteY1" fmla="*/ 790 h 611541"/>
              <a:gd name="connsiteX2" fmla="*/ 1392008 w 1589379"/>
              <a:gd name="connsiteY2" fmla="*/ 348845 h 611541"/>
              <a:gd name="connsiteX3" fmla="*/ 1589379 w 1589379"/>
              <a:gd name="connsiteY3" fmla="*/ 355861 h 611541"/>
              <a:gd name="connsiteX4" fmla="*/ 1450703 w 1589379"/>
              <a:gd name="connsiteY4" fmla="*/ 611541 h 611541"/>
              <a:gd name="connsiteX5" fmla="*/ 1062987 w 1589379"/>
              <a:gd name="connsiteY5" fmla="*/ 337150 h 611541"/>
              <a:gd name="connsiteX6" fmla="*/ 1252302 w 1589379"/>
              <a:gd name="connsiteY6" fmla="*/ 343879 h 611541"/>
              <a:gd name="connsiteX7" fmla="*/ 621587 w 1589379"/>
              <a:gd name="connsiteY7" fmla="*/ 172238 h 611541"/>
              <a:gd name="connsiteX8" fmla="*/ 86550 w 1589379"/>
              <a:gd name="connsiteY8" fmla="*/ 242337 h 611541"/>
              <a:gd name="connsiteX9" fmla="*/ 0 w 1589379"/>
              <a:gd name="connsiteY9" fmla="*/ 180961 h 611541"/>
              <a:gd name="connsiteX0" fmla="*/ 0 w 1684913"/>
              <a:gd name="connsiteY0" fmla="*/ 90185 h 629948"/>
              <a:gd name="connsiteX1" fmla="*/ 772159 w 1684913"/>
              <a:gd name="connsiteY1" fmla="*/ 19197 h 629948"/>
              <a:gd name="connsiteX2" fmla="*/ 1487542 w 1684913"/>
              <a:gd name="connsiteY2" fmla="*/ 367252 h 629948"/>
              <a:gd name="connsiteX3" fmla="*/ 1684913 w 1684913"/>
              <a:gd name="connsiteY3" fmla="*/ 374268 h 629948"/>
              <a:gd name="connsiteX4" fmla="*/ 1546237 w 1684913"/>
              <a:gd name="connsiteY4" fmla="*/ 629948 h 629948"/>
              <a:gd name="connsiteX5" fmla="*/ 1158521 w 1684913"/>
              <a:gd name="connsiteY5" fmla="*/ 355557 h 629948"/>
              <a:gd name="connsiteX6" fmla="*/ 1347836 w 1684913"/>
              <a:gd name="connsiteY6" fmla="*/ 362286 h 629948"/>
              <a:gd name="connsiteX7" fmla="*/ 717121 w 1684913"/>
              <a:gd name="connsiteY7" fmla="*/ 190645 h 629948"/>
              <a:gd name="connsiteX8" fmla="*/ 182084 w 1684913"/>
              <a:gd name="connsiteY8" fmla="*/ 260744 h 629948"/>
              <a:gd name="connsiteX9" fmla="*/ 0 w 1684913"/>
              <a:gd name="connsiteY9" fmla="*/ 90185 h 629948"/>
              <a:gd name="connsiteX0" fmla="*/ 0 w 1684913"/>
              <a:gd name="connsiteY0" fmla="*/ 86214 h 625977"/>
              <a:gd name="connsiteX1" fmla="*/ 772159 w 1684913"/>
              <a:gd name="connsiteY1" fmla="*/ 15226 h 625977"/>
              <a:gd name="connsiteX2" fmla="*/ 1514838 w 1684913"/>
              <a:gd name="connsiteY2" fmla="*/ 308690 h 625977"/>
              <a:gd name="connsiteX3" fmla="*/ 1684913 w 1684913"/>
              <a:gd name="connsiteY3" fmla="*/ 370297 h 625977"/>
              <a:gd name="connsiteX4" fmla="*/ 1546237 w 1684913"/>
              <a:gd name="connsiteY4" fmla="*/ 625977 h 625977"/>
              <a:gd name="connsiteX5" fmla="*/ 1158521 w 1684913"/>
              <a:gd name="connsiteY5" fmla="*/ 351586 h 625977"/>
              <a:gd name="connsiteX6" fmla="*/ 1347836 w 1684913"/>
              <a:gd name="connsiteY6" fmla="*/ 358315 h 625977"/>
              <a:gd name="connsiteX7" fmla="*/ 717121 w 1684913"/>
              <a:gd name="connsiteY7" fmla="*/ 186674 h 625977"/>
              <a:gd name="connsiteX8" fmla="*/ 182084 w 1684913"/>
              <a:gd name="connsiteY8" fmla="*/ 256773 h 625977"/>
              <a:gd name="connsiteX9" fmla="*/ 0 w 1684913"/>
              <a:gd name="connsiteY9" fmla="*/ 86214 h 625977"/>
              <a:gd name="connsiteX0" fmla="*/ 0 w 1725856"/>
              <a:gd name="connsiteY0" fmla="*/ 86214 h 625977"/>
              <a:gd name="connsiteX1" fmla="*/ 772159 w 1725856"/>
              <a:gd name="connsiteY1" fmla="*/ 15226 h 625977"/>
              <a:gd name="connsiteX2" fmla="*/ 1514838 w 1725856"/>
              <a:gd name="connsiteY2" fmla="*/ 308690 h 625977"/>
              <a:gd name="connsiteX3" fmla="*/ 1725856 w 1725856"/>
              <a:gd name="connsiteY3" fmla="*/ 288410 h 625977"/>
              <a:gd name="connsiteX4" fmla="*/ 1546237 w 1725856"/>
              <a:gd name="connsiteY4" fmla="*/ 625977 h 625977"/>
              <a:gd name="connsiteX5" fmla="*/ 1158521 w 1725856"/>
              <a:gd name="connsiteY5" fmla="*/ 351586 h 625977"/>
              <a:gd name="connsiteX6" fmla="*/ 1347836 w 1725856"/>
              <a:gd name="connsiteY6" fmla="*/ 358315 h 625977"/>
              <a:gd name="connsiteX7" fmla="*/ 717121 w 1725856"/>
              <a:gd name="connsiteY7" fmla="*/ 186674 h 625977"/>
              <a:gd name="connsiteX8" fmla="*/ 182084 w 1725856"/>
              <a:gd name="connsiteY8" fmla="*/ 256773 h 625977"/>
              <a:gd name="connsiteX9" fmla="*/ 0 w 1725856"/>
              <a:gd name="connsiteY9" fmla="*/ 86214 h 625977"/>
              <a:gd name="connsiteX0" fmla="*/ 0 w 1651428"/>
              <a:gd name="connsiteY0" fmla="*/ 86214 h 625977"/>
              <a:gd name="connsiteX1" fmla="*/ 772159 w 1651428"/>
              <a:gd name="connsiteY1" fmla="*/ 15226 h 625977"/>
              <a:gd name="connsiteX2" fmla="*/ 1514838 w 1651428"/>
              <a:gd name="connsiteY2" fmla="*/ 308690 h 625977"/>
              <a:gd name="connsiteX3" fmla="*/ 1651428 w 1651428"/>
              <a:gd name="connsiteY3" fmla="*/ 182085 h 625977"/>
              <a:gd name="connsiteX4" fmla="*/ 1546237 w 1651428"/>
              <a:gd name="connsiteY4" fmla="*/ 625977 h 625977"/>
              <a:gd name="connsiteX5" fmla="*/ 1158521 w 1651428"/>
              <a:gd name="connsiteY5" fmla="*/ 351586 h 625977"/>
              <a:gd name="connsiteX6" fmla="*/ 1347836 w 1651428"/>
              <a:gd name="connsiteY6" fmla="*/ 358315 h 625977"/>
              <a:gd name="connsiteX7" fmla="*/ 717121 w 1651428"/>
              <a:gd name="connsiteY7" fmla="*/ 186674 h 625977"/>
              <a:gd name="connsiteX8" fmla="*/ 182084 w 1651428"/>
              <a:gd name="connsiteY8" fmla="*/ 256773 h 625977"/>
              <a:gd name="connsiteX9" fmla="*/ 0 w 1651428"/>
              <a:gd name="connsiteY9" fmla="*/ 86214 h 625977"/>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158521 w 1651428"/>
              <a:gd name="connsiteY5" fmla="*/ 349277 h 623668"/>
              <a:gd name="connsiteX6" fmla="*/ 1347836 w 1651428"/>
              <a:gd name="connsiteY6" fmla="*/ 356006 h 623668"/>
              <a:gd name="connsiteX7" fmla="*/ 717121 w 1651428"/>
              <a:gd name="connsiteY7" fmla="*/ 184365 h 623668"/>
              <a:gd name="connsiteX8" fmla="*/ 182084 w 1651428"/>
              <a:gd name="connsiteY8" fmla="*/ 254464 h 623668"/>
              <a:gd name="connsiteX9" fmla="*/ 0 w 1651428"/>
              <a:gd name="connsiteY9" fmla="*/ 83905 h 623668"/>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158521 w 1651428"/>
              <a:gd name="connsiteY5" fmla="*/ 349277 h 623668"/>
              <a:gd name="connsiteX6" fmla="*/ 1326570 w 1651428"/>
              <a:gd name="connsiteY6" fmla="*/ 313476 h 623668"/>
              <a:gd name="connsiteX7" fmla="*/ 717121 w 1651428"/>
              <a:gd name="connsiteY7" fmla="*/ 184365 h 623668"/>
              <a:gd name="connsiteX8" fmla="*/ 182084 w 1651428"/>
              <a:gd name="connsiteY8" fmla="*/ 254464 h 623668"/>
              <a:gd name="connsiteX9" fmla="*/ 0 w 1651428"/>
              <a:gd name="connsiteY9" fmla="*/ 83905 h 623668"/>
              <a:gd name="connsiteX0" fmla="*/ 0 w 1651428"/>
              <a:gd name="connsiteY0" fmla="*/ 83905 h 623668"/>
              <a:gd name="connsiteX1" fmla="*/ 772159 w 1651428"/>
              <a:gd name="connsiteY1" fmla="*/ 12917 h 623668"/>
              <a:gd name="connsiteX2" fmla="*/ 1451043 w 1651428"/>
              <a:gd name="connsiteY2" fmla="*/ 274483 h 623668"/>
              <a:gd name="connsiteX3" fmla="*/ 1651428 w 1651428"/>
              <a:gd name="connsiteY3" fmla="*/ 179776 h 623668"/>
              <a:gd name="connsiteX4" fmla="*/ 1546237 w 1651428"/>
              <a:gd name="connsiteY4" fmla="*/ 623668 h 623668"/>
              <a:gd name="connsiteX5" fmla="*/ 1222316 w 1651428"/>
              <a:gd name="connsiteY5" fmla="*/ 455602 h 623668"/>
              <a:gd name="connsiteX6" fmla="*/ 1326570 w 1651428"/>
              <a:gd name="connsiteY6" fmla="*/ 313476 h 623668"/>
              <a:gd name="connsiteX7" fmla="*/ 717121 w 1651428"/>
              <a:gd name="connsiteY7" fmla="*/ 184365 h 623668"/>
              <a:gd name="connsiteX8" fmla="*/ 182084 w 1651428"/>
              <a:gd name="connsiteY8" fmla="*/ 254464 h 623668"/>
              <a:gd name="connsiteX9" fmla="*/ 0 w 1651428"/>
              <a:gd name="connsiteY9" fmla="*/ 83905 h 623668"/>
              <a:gd name="connsiteX0" fmla="*/ 0 w 1598265"/>
              <a:gd name="connsiteY0" fmla="*/ 83905 h 623668"/>
              <a:gd name="connsiteX1" fmla="*/ 772159 w 1598265"/>
              <a:gd name="connsiteY1" fmla="*/ 12917 h 623668"/>
              <a:gd name="connsiteX2" fmla="*/ 1451043 w 1598265"/>
              <a:gd name="connsiteY2" fmla="*/ 274483 h 623668"/>
              <a:gd name="connsiteX3" fmla="*/ 1598265 w 1598265"/>
              <a:gd name="connsiteY3" fmla="*/ 232939 h 623668"/>
              <a:gd name="connsiteX4" fmla="*/ 1546237 w 1598265"/>
              <a:gd name="connsiteY4" fmla="*/ 623668 h 623668"/>
              <a:gd name="connsiteX5" fmla="*/ 1222316 w 1598265"/>
              <a:gd name="connsiteY5" fmla="*/ 455602 h 623668"/>
              <a:gd name="connsiteX6" fmla="*/ 1326570 w 1598265"/>
              <a:gd name="connsiteY6" fmla="*/ 313476 h 623668"/>
              <a:gd name="connsiteX7" fmla="*/ 717121 w 1598265"/>
              <a:gd name="connsiteY7" fmla="*/ 184365 h 623668"/>
              <a:gd name="connsiteX8" fmla="*/ 182084 w 1598265"/>
              <a:gd name="connsiteY8" fmla="*/ 254464 h 623668"/>
              <a:gd name="connsiteX9" fmla="*/ 0 w 1598265"/>
              <a:gd name="connsiteY9" fmla="*/ 83905 h 623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8265" h="623668">
                <a:moveTo>
                  <a:pt x="0" y="83905"/>
                </a:moveTo>
                <a:cubicBezTo>
                  <a:pt x="185996" y="9152"/>
                  <a:pt x="530319" y="-18846"/>
                  <a:pt x="772159" y="12917"/>
                </a:cubicBezTo>
                <a:cubicBezTo>
                  <a:pt x="1013999" y="44680"/>
                  <a:pt x="1304119" y="124232"/>
                  <a:pt x="1451043" y="274483"/>
                </a:cubicBezTo>
                <a:lnTo>
                  <a:pt x="1598265" y="232939"/>
                </a:lnTo>
                <a:lnTo>
                  <a:pt x="1546237" y="623668"/>
                </a:lnTo>
                <a:lnTo>
                  <a:pt x="1222316" y="455602"/>
                </a:lnTo>
                <a:lnTo>
                  <a:pt x="1326570" y="313476"/>
                </a:lnTo>
                <a:cubicBezTo>
                  <a:pt x="1180184" y="213391"/>
                  <a:pt x="969929" y="192915"/>
                  <a:pt x="717121" y="184365"/>
                </a:cubicBezTo>
                <a:cubicBezTo>
                  <a:pt x="527556" y="177954"/>
                  <a:pt x="339059" y="202650"/>
                  <a:pt x="182084" y="254464"/>
                </a:cubicBezTo>
                <a:lnTo>
                  <a:pt x="0" y="83905"/>
                </a:lnTo>
                <a:close/>
              </a:path>
            </a:pathLst>
          </a:cu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fr-FR">
              <a:solidFill>
                <a:schemeClr val="tx1"/>
              </a:solidFill>
            </a:endParaRPr>
          </a:p>
        </p:txBody>
      </p:sp>
      <p:sp>
        <p:nvSpPr>
          <p:cNvPr id="4" name="ZoneTexte 3"/>
          <p:cNvSpPr txBox="1"/>
          <p:nvPr/>
        </p:nvSpPr>
        <p:spPr>
          <a:xfrm>
            <a:off x="0" y="4293096"/>
            <a:ext cx="1640063" cy="2564904"/>
          </a:xfrm>
          <a:prstGeom prst="rect">
            <a:avLst/>
          </a:prstGeom>
          <a:solidFill>
            <a:schemeClr val="bg1"/>
          </a:solidFill>
        </p:spPr>
        <p:txBody>
          <a:bodyPr wrap="square" rtlCol="0">
            <a:spAutoFit/>
          </a:bodyPr>
          <a:lstStyle/>
          <a:p>
            <a:endParaRPr lang="fr-FR" dirty="0"/>
          </a:p>
        </p:txBody>
      </p:sp>
      <p:sp>
        <p:nvSpPr>
          <p:cNvPr id="7" name="Ellipse 6"/>
          <p:cNvSpPr/>
          <p:nvPr/>
        </p:nvSpPr>
        <p:spPr>
          <a:xfrm>
            <a:off x="179512" y="3230873"/>
            <a:ext cx="3152527" cy="1235075"/>
          </a:xfrm>
          <a:prstGeom prst="ellipse">
            <a:avLst/>
          </a:prstGeom>
          <a:solidFill>
            <a:srgbClr val="FC942C"/>
          </a:solidFill>
          <a:ln w="9525">
            <a:solidFill>
              <a:schemeClr val="bg1">
                <a:lumMod val="10000"/>
              </a:schemeClr>
            </a:solidFill>
          </a:ln>
          <a:effectLst>
            <a:outerShdw blurRad="50800" dist="38100" dir="7200000" sx="101000" sy="101000" algn="tl" rotWithShape="0">
              <a:prstClr val="black">
                <a:alpha val="40000"/>
              </a:prstClr>
            </a:outerShdw>
          </a:effectLst>
          <a:scene3d>
            <a:camera prst="orthographicFront"/>
            <a:lightRig rig="threePt" dir="t"/>
          </a:scene3d>
          <a:sp3d>
            <a:bevelT/>
            <a:bevelB w="114300" prst="artDeco"/>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2000" dirty="0">
                <a:solidFill>
                  <a:srgbClr val="000000"/>
                </a:solidFill>
                <a:effectLst>
                  <a:outerShdw blurRad="50800" dist="38100" dir="10800000" algn="r" rotWithShape="0">
                    <a:prstClr val="black">
                      <a:alpha val="40000"/>
                    </a:prstClr>
                  </a:outerShdw>
                </a:effectLst>
              </a:rPr>
              <a:t>PERSONNELS DE L’UNITE DE TRAVAIL</a:t>
            </a:r>
          </a:p>
        </p:txBody>
      </p:sp>
      <p:sp>
        <p:nvSpPr>
          <p:cNvPr id="6" name="ZoneTexte 5"/>
          <p:cNvSpPr txBox="1"/>
          <p:nvPr/>
        </p:nvSpPr>
        <p:spPr>
          <a:xfrm>
            <a:off x="251520" y="5166211"/>
            <a:ext cx="2592387" cy="707886"/>
          </a:xfrm>
          <a:prstGeom prst="rect">
            <a:avLst/>
          </a:prstGeom>
          <a:solidFill>
            <a:srgbClr val="3CD430"/>
          </a:solidFill>
          <a:ln w="9525">
            <a:solidFill>
              <a:schemeClr val="bg1">
                <a:lumMod val="10000"/>
              </a:schemeClr>
            </a:solidFill>
          </a:ln>
          <a:effectLst>
            <a:outerShdw blurRad="50800" dist="38100" dir="7200000" sx="101000" sy="101000" algn="tl" rotWithShape="0">
              <a:prstClr val="black">
                <a:alpha val="40000"/>
              </a:prstClr>
            </a:outerShdw>
          </a:effectLst>
          <a:scene3d>
            <a:camera prst="orthographicFront"/>
            <a:lightRig rig="threePt" dir="t"/>
          </a:scene3d>
          <a:sp3d>
            <a:bevelT/>
            <a:bevelB w="114300" prst="artDeco"/>
          </a:sp3d>
        </p:spPr>
        <p:txBody>
          <a:bodyPr>
            <a:spAutoFit/>
          </a:bodyPr>
          <a:lstStyle/>
          <a:p>
            <a:pPr algn="ctr">
              <a:defRPr/>
            </a:pPr>
            <a:r>
              <a:rPr lang="fr-FR" sz="2000" dirty="0">
                <a:solidFill>
                  <a:srgbClr val="000000"/>
                </a:solidFill>
                <a:effectLst>
                  <a:outerShdw blurRad="50800" dist="38100" dir="10800000" algn="r" rotWithShape="0">
                    <a:prstClr val="black">
                      <a:alpha val="40000"/>
                    </a:prstClr>
                  </a:outerShdw>
                </a:effectLst>
                <a:latin typeface="+mj-lt"/>
              </a:rPr>
              <a:t>IDENTIFICATION DES RISQUES</a:t>
            </a:r>
          </a:p>
        </p:txBody>
      </p:sp>
      <p:cxnSp>
        <p:nvCxnSpPr>
          <p:cNvPr id="9" name="Connecteur droit avec flèche 8"/>
          <p:cNvCxnSpPr/>
          <p:nvPr/>
        </p:nvCxnSpPr>
        <p:spPr>
          <a:xfrm>
            <a:off x="1640063" y="4465948"/>
            <a:ext cx="0" cy="700263"/>
          </a:xfrm>
          <a:prstGeom prst="straightConnector1">
            <a:avLst/>
          </a:prstGeom>
          <a:ln w="50800">
            <a:solidFill>
              <a:srgbClr val="0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25587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par>
                                <p:cTn id="28" presetID="22" presetClass="entr" presetSubtype="4"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ipe(down)">
                                      <p:cBhvr>
                                        <p:cTn id="30" dur="500"/>
                                        <p:tgtEl>
                                          <p:spTgt spid="1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par>
                                <p:cTn id="35" presetID="16" presetClass="entr" presetSubtype="21"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barn(inVertical)">
                                      <p:cBhvr>
                                        <p:cTn id="37" dur="500"/>
                                        <p:tgtEl>
                                          <p:spTgt spid="2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0"/>
                                          </p:stCondLst>
                                        </p:cTn>
                                        <p:tgtEl>
                                          <p:spTgt spid="74"/>
                                        </p:tgtEl>
                                        <p:attrNameLst>
                                          <p:attrName>style.visibility</p:attrName>
                                        </p:attrNameLst>
                                      </p:cBhvr>
                                      <p:to>
                                        <p:strVal val="visible"/>
                                      </p:to>
                                    </p:set>
                                  </p:childTnLst>
                                </p:cTn>
                              </p:par>
                              <p:par>
                                <p:cTn id="42" presetID="10" presetClass="entr" presetSubtype="0" fill="hold" grpId="0" nodeType="with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fade">
                                      <p:cBhvr>
                                        <p:cTn id="44" dur="500"/>
                                        <p:tgtEl>
                                          <p:spTgt spid="30"/>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2" fill="hold" grpId="0"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wipe(right)">
                                      <p:cBhvr>
                                        <p:cTn id="49" dur="1000"/>
                                        <p:tgtEl>
                                          <p:spTgt spid="3"/>
                                        </p:tgtEl>
                                      </p:cBhvr>
                                    </p:animEffect>
                                  </p:childTnLst>
                                </p:cTn>
                              </p:par>
                            </p:childTnLst>
                          </p:cTn>
                        </p:par>
                        <p:par>
                          <p:cTn id="50" fill="hold">
                            <p:stCondLst>
                              <p:cond delay="1000"/>
                            </p:stCondLst>
                            <p:childTnLst>
                              <p:par>
                                <p:cTn id="51" presetID="6" presetClass="entr" presetSubtype="32" fill="hold" grpId="0" nodeType="afterEffect">
                                  <p:stCondLst>
                                    <p:cond delay="0"/>
                                  </p:stCondLst>
                                  <p:childTnLst>
                                    <p:set>
                                      <p:cBhvr>
                                        <p:cTn id="52" dur="1" fill="hold">
                                          <p:stCondLst>
                                            <p:cond delay="0"/>
                                          </p:stCondLst>
                                        </p:cTn>
                                        <p:tgtEl>
                                          <p:spTgt spid="39"/>
                                        </p:tgtEl>
                                        <p:attrNameLst>
                                          <p:attrName>style.visibility</p:attrName>
                                        </p:attrNameLst>
                                      </p:cBhvr>
                                      <p:to>
                                        <p:strVal val="visible"/>
                                      </p:to>
                                    </p:set>
                                    <p:animEffect transition="in" filter="circle(out)">
                                      <p:cBhvr>
                                        <p:cTn id="53" dur="1000"/>
                                        <p:tgtEl>
                                          <p:spTgt spid="39"/>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8" fill="hold" grpId="0" nodeType="clickEffect">
                                  <p:stCondLst>
                                    <p:cond delay="0"/>
                                  </p:stCondLst>
                                  <p:childTnLst>
                                    <p:set>
                                      <p:cBhvr>
                                        <p:cTn id="57" dur="1" fill="hold">
                                          <p:stCondLst>
                                            <p:cond delay="0"/>
                                          </p:stCondLst>
                                        </p:cTn>
                                        <p:tgtEl>
                                          <p:spTgt spid="23"/>
                                        </p:tgtEl>
                                        <p:attrNameLst>
                                          <p:attrName>style.visibility</p:attrName>
                                        </p:attrNameLst>
                                      </p:cBhvr>
                                      <p:to>
                                        <p:strVal val="visible"/>
                                      </p:to>
                                    </p:set>
                                    <p:animEffect transition="in" filter="wipe(left)">
                                      <p:cBhvr>
                                        <p:cTn id="58" dur="1000"/>
                                        <p:tgtEl>
                                          <p:spTgt spid="23"/>
                                        </p:tgtEl>
                                      </p:cBhvr>
                                    </p:animEffect>
                                  </p:childTnLst>
                                </p:cTn>
                              </p:par>
                            </p:childTnLst>
                          </p:cTn>
                        </p:par>
                        <p:par>
                          <p:cTn id="59" fill="hold">
                            <p:stCondLst>
                              <p:cond delay="1000"/>
                            </p:stCondLst>
                            <p:childTnLst>
                              <p:par>
                                <p:cTn id="60" presetID="42" presetClass="entr" presetSubtype="0" fill="hold" grpId="0" nodeType="afterEffect">
                                  <p:stCondLst>
                                    <p:cond delay="0"/>
                                  </p:stCondLst>
                                  <p:childTnLst>
                                    <p:set>
                                      <p:cBhvr>
                                        <p:cTn id="61" dur="1" fill="hold">
                                          <p:stCondLst>
                                            <p:cond delay="0"/>
                                          </p:stCondLst>
                                        </p:cTn>
                                        <p:tgtEl>
                                          <p:spTgt spid="48"/>
                                        </p:tgtEl>
                                        <p:attrNameLst>
                                          <p:attrName>style.visibility</p:attrName>
                                        </p:attrNameLst>
                                      </p:cBhvr>
                                      <p:to>
                                        <p:strVal val="visible"/>
                                      </p:to>
                                    </p:set>
                                    <p:animEffect transition="in" filter="fade">
                                      <p:cBhvr>
                                        <p:cTn id="62" dur="1000"/>
                                        <p:tgtEl>
                                          <p:spTgt spid="48"/>
                                        </p:tgtEl>
                                      </p:cBhvr>
                                    </p:animEffect>
                                    <p:anim calcmode="lin" valueType="num">
                                      <p:cBhvr>
                                        <p:cTn id="63" dur="1000" fill="hold"/>
                                        <p:tgtEl>
                                          <p:spTgt spid="48"/>
                                        </p:tgtEl>
                                        <p:attrNameLst>
                                          <p:attrName>ppt_x</p:attrName>
                                        </p:attrNameLst>
                                      </p:cBhvr>
                                      <p:tavLst>
                                        <p:tav tm="0">
                                          <p:val>
                                            <p:strVal val="#ppt_x"/>
                                          </p:val>
                                        </p:tav>
                                        <p:tav tm="100000">
                                          <p:val>
                                            <p:strVal val="#ppt_x"/>
                                          </p:val>
                                        </p:tav>
                                      </p:tavLst>
                                    </p:anim>
                                    <p:anim calcmode="lin" valueType="num">
                                      <p:cBhvr>
                                        <p:cTn id="64"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24"/>
                                        </p:tgtEl>
                                        <p:attrNameLst>
                                          <p:attrName>style.visibility</p:attrName>
                                        </p:attrNameLst>
                                      </p:cBhvr>
                                      <p:to>
                                        <p:strVal val="visible"/>
                                      </p:to>
                                    </p:set>
                                    <p:animEffect transition="in" filter="wipe(down)">
                                      <p:cBhvr>
                                        <p:cTn id="69" dur="1000"/>
                                        <p:tgtEl>
                                          <p:spTgt spid="24"/>
                                        </p:tgtEl>
                                      </p:cBhvr>
                                    </p:animEffect>
                                  </p:childTnLst>
                                </p:cTn>
                              </p:par>
                            </p:childTnLst>
                          </p:cTn>
                        </p:par>
                        <p:par>
                          <p:cTn id="70" fill="hold">
                            <p:stCondLst>
                              <p:cond delay="1000"/>
                            </p:stCondLst>
                            <p:childTnLst>
                              <p:par>
                                <p:cTn id="71" presetID="1" presetClass="entr" presetSubtype="0" fill="hold" grpId="0" nodeType="afterEffect">
                                  <p:stCondLst>
                                    <p:cond delay="0"/>
                                  </p:stCondLst>
                                  <p:childTnLst>
                                    <p:set>
                                      <p:cBhvr>
                                        <p:cTn id="72"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25" grpId="0" animBg="1"/>
      <p:bldP spid="30" grpId="0" animBg="1"/>
      <p:bldP spid="39" grpId="0"/>
      <p:bldP spid="48" grpId="0"/>
      <p:bldP spid="67" grpId="0"/>
      <p:bldP spid="3" grpId="0" animBg="1"/>
      <p:bldP spid="23" grpId="0" animBg="1"/>
      <p:bldP spid="24" grpId="0" animBg="1"/>
      <p:bldP spid="7"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re 1"/>
          <p:cNvSpPr>
            <a:spLocks noGrp="1"/>
          </p:cNvSpPr>
          <p:nvPr>
            <p:ph type="title"/>
          </p:nvPr>
        </p:nvSpPr>
        <p:spPr>
          <a:xfrm>
            <a:off x="0" y="297160"/>
            <a:ext cx="8697913" cy="1030288"/>
          </a:xfrm>
        </p:spPr>
        <p:txBody>
          <a:bodyPr>
            <a:normAutofit/>
          </a:bodyPr>
          <a:lstStyle/>
          <a:p>
            <a:pPr algn="l">
              <a:lnSpc>
                <a:spcPts val="1800"/>
              </a:lnSpc>
            </a:pPr>
            <a:r>
              <a:rPr lang="fr-FR" altLang="fr-FR" sz="3200" b="1" dirty="0" smtClean="0">
                <a:solidFill>
                  <a:schemeClr val="accent1"/>
                </a:solidFill>
              </a:rPr>
              <a:t>Les missions de la CHS</a:t>
            </a:r>
            <a:r>
              <a:rPr lang="fr-FR" altLang="fr-FR" sz="3200" b="1" u="sng" dirty="0" smtClean="0">
                <a:solidFill>
                  <a:schemeClr val="accent1"/>
                </a:solidFill>
                <a:hlinkClick r:id="rId2"/>
              </a:rPr>
              <a:t> </a:t>
            </a:r>
            <a:br>
              <a:rPr lang="fr-FR" altLang="fr-FR" sz="3200" b="1" u="sng" dirty="0" smtClean="0">
                <a:solidFill>
                  <a:schemeClr val="accent1"/>
                </a:solidFill>
                <a:hlinkClick r:id="rId2"/>
              </a:rPr>
            </a:br>
            <a:r>
              <a:rPr lang="fr-FR" altLang="fr-FR" sz="3200" b="1" u="sng" dirty="0" smtClean="0">
                <a:solidFill>
                  <a:schemeClr val="accent1"/>
                </a:solidFill>
                <a:hlinkClick r:id="rId2"/>
              </a:rPr>
              <a:t/>
            </a:r>
            <a:br>
              <a:rPr lang="fr-FR" altLang="fr-FR" sz="3200" b="1" u="sng" dirty="0" smtClean="0">
                <a:solidFill>
                  <a:schemeClr val="accent1"/>
                </a:solidFill>
                <a:hlinkClick r:id="rId2"/>
              </a:rPr>
            </a:br>
            <a:endParaRPr lang="fr-FR" altLang="fr-FR" sz="3200" b="1" dirty="0" smtClean="0">
              <a:solidFill>
                <a:schemeClr val="accent1"/>
              </a:solidFill>
            </a:endParaRPr>
          </a:p>
        </p:txBody>
      </p:sp>
      <p:sp>
        <p:nvSpPr>
          <p:cNvPr id="7" name="ZoneTexte 6"/>
          <p:cNvSpPr txBox="1"/>
          <p:nvPr/>
        </p:nvSpPr>
        <p:spPr>
          <a:xfrm>
            <a:off x="1259632" y="812304"/>
            <a:ext cx="7210127" cy="5601533"/>
          </a:xfrm>
          <a:prstGeom prst="rect">
            <a:avLst/>
          </a:prstGeom>
          <a:noFill/>
        </p:spPr>
        <p:txBody>
          <a:bodyPr wrap="square">
            <a:spAutoFit/>
          </a:bodyPr>
          <a:lstStyle/>
          <a:p>
            <a:pPr>
              <a:defRPr/>
            </a:pPr>
            <a:endParaRPr lang="fr-FR" dirty="0">
              <a:solidFill>
                <a:srgbClr val="00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fr-FR" dirty="0">
                <a:solidFill>
                  <a:srgbClr val="000000"/>
                </a:solidFill>
                <a:latin typeface="Arial" panose="020B0604020202020204" pitchFamily="34" charset="0"/>
                <a:cs typeface="Arial" panose="020B0604020202020204" pitchFamily="34" charset="0"/>
              </a:rPr>
              <a:t> </a:t>
            </a:r>
            <a:r>
              <a:rPr lang="fr-FR" sz="2000" dirty="0" smtClean="0">
                <a:solidFill>
                  <a:srgbClr val="000000"/>
                </a:solidFill>
                <a:latin typeface="Arial" panose="020B0604020202020204" pitchFamily="34" charset="0"/>
                <a:cs typeface="Arial" panose="020B0604020202020204" pitchFamily="34" charset="0"/>
              </a:rPr>
              <a:t>S’intéresser </a:t>
            </a:r>
            <a:r>
              <a:rPr lang="fr-FR" sz="2000" dirty="0">
                <a:solidFill>
                  <a:srgbClr val="000000"/>
                </a:solidFill>
                <a:latin typeface="Arial" panose="020B0604020202020204" pitchFamily="34" charset="0"/>
                <a:cs typeface="Arial" panose="020B0604020202020204" pitchFamily="34" charset="0"/>
              </a:rPr>
              <a:t>aux conditions de travail des élèves </a:t>
            </a:r>
          </a:p>
          <a:p>
            <a:pPr>
              <a:defRPr/>
            </a:pPr>
            <a:r>
              <a:rPr lang="fr-FR" sz="2000" dirty="0">
                <a:solidFill>
                  <a:srgbClr val="000000"/>
                </a:solidFill>
                <a:latin typeface="Arial" panose="020B0604020202020204" pitchFamily="34" charset="0"/>
                <a:cs typeface="Arial" panose="020B0604020202020204" pitchFamily="34" charset="0"/>
              </a:rPr>
              <a:t>et des personnels, </a:t>
            </a:r>
          </a:p>
          <a:p>
            <a:pPr>
              <a:defRPr/>
            </a:pPr>
            <a:endParaRPr lang="fr-FR" sz="2000" dirty="0">
              <a:solidFill>
                <a:srgbClr val="00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fr-FR" sz="2000" dirty="0">
                <a:solidFill>
                  <a:srgbClr val="000000"/>
                </a:solidFill>
                <a:latin typeface="Arial" panose="020B0604020202020204" pitchFamily="34" charset="0"/>
                <a:cs typeface="Arial" panose="020B0604020202020204" pitchFamily="34" charset="0"/>
              </a:rPr>
              <a:t> </a:t>
            </a:r>
            <a:r>
              <a:rPr lang="fr-FR" sz="2000" dirty="0" smtClean="0">
                <a:solidFill>
                  <a:srgbClr val="000000"/>
                </a:solidFill>
                <a:latin typeface="Arial" panose="020B0604020202020204" pitchFamily="34" charset="0"/>
                <a:cs typeface="Arial" panose="020B0604020202020204" pitchFamily="34" charset="0"/>
              </a:rPr>
              <a:t>Visiter </a:t>
            </a:r>
            <a:r>
              <a:rPr lang="fr-FR" sz="2000" dirty="0">
                <a:solidFill>
                  <a:srgbClr val="000000"/>
                </a:solidFill>
                <a:latin typeface="Arial" panose="020B0604020202020204" pitchFamily="34" charset="0"/>
                <a:cs typeface="Arial" panose="020B0604020202020204" pitchFamily="34" charset="0"/>
              </a:rPr>
              <a:t>tous les locaux de l’établissement, </a:t>
            </a:r>
          </a:p>
          <a:p>
            <a:pPr>
              <a:defRPr/>
            </a:pPr>
            <a:endParaRPr lang="fr-FR" sz="2000" dirty="0">
              <a:solidFill>
                <a:srgbClr val="00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fr-FR" sz="2000" dirty="0" smtClean="0">
                <a:solidFill>
                  <a:srgbClr val="000000"/>
                </a:solidFill>
                <a:latin typeface="Arial" panose="020B0604020202020204" pitchFamily="34" charset="0"/>
                <a:cs typeface="Arial" panose="020B0604020202020204" pitchFamily="34" charset="0"/>
              </a:rPr>
              <a:t>Effectuer </a:t>
            </a:r>
            <a:r>
              <a:rPr lang="fr-FR" sz="2000" dirty="0">
                <a:solidFill>
                  <a:srgbClr val="000000"/>
                </a:solidFill>
                <a:latin typeface="Arial" panose="020B0604020202020204" pitchFamily="34" charset="0"/>
                <a:cs typeface="Arial" panose="020B0604020202020204" pitchFamily="34" charset="0"/>
              </a:rPr>
              <a:t>des études et des enquêtes sur la nature des risques, les accidents qui seront intervenus ou sur le point d’intervenir (nombre, fréquence, nature et gravité des accidents ou des incidents), ainsi que les moyens pour y remédier, </a:t>
            </a:r>
          </a:p>
          <a:p>
            <a:pPr>
              <a:defRPr/>
            </a:pPr>
            <a:endParaRPr lang="fr-FR" sz="2000" dirty="0">
              <a:solidFill>
                <a:srgbClr val="00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fr-FR" sz="2000" dirty="0" smtClean="0">
                <a:solidFill>
                  <a:srgbClr val="000000"/>
                </a:solidFill>
                <a:latin typeface="Arial" panose="020B0604020202020204" pitchFamily="34" charset="0"/>
                <a:cs typeface="Arial" panose="020B0604020202020204" pitchFamily="34" charset="0"/>
              </a:rPr>
              <a:t>Rendre </a:t>
            </a:r>
            <a:r>
              <a:rPr lang="fr-FR" sz="2000" dirty="0">
                <a:solidFill>
                  <a:srgbClr val="000000"/>
                </a:solidFill>
                <a:latin typeface="Arial" panose="020B0604020202020204" pitchFamily="34" charset="0"/>
                <a:cs typeface="Arial" panose="020B0604020202020204" pitchFamily="34" charset="0"/>
              </a:rPr>
              <a:t>des avis et faire des propositions, ces avis prendront la forme d’analyses de difficultés rencontrées, de bilans,… </a:t>
            </a:r>
          </a:p>
          <a:p>
            <a:pPr>
              <a:defRPr/>
            </a:pPr>
            <a:endParaRPr lang="fr-FR" sz="2000" dirty="0">
              <a:solidFill>
                <a:srgbClr val="00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r>
              <a:rPr lang="fr-FR" sz="2000" dirty="0" smtClean="0">
                <a:solidFill>
                  <a:srgbClr val="000000"/>
                </a:solidFill>
                <a:latin typeface="Arial" panose="020B0604020202020204" pitchFamily="34" charset="0"/>
                <a:cs typeface="Arial" panose="020B0604020202020204" pitchFamily="34" charset="0"/>
              </a:rPr>
              <a:t>Créer </a:t>
            </a:r>
            <a:r>
              <a:rPr lang="fr-FR" sz="2000" dirty="0">
                <a:solidFill>
                  <a:srgbClr val="000000"/>
                </a:solidFill>
                <a:latin typeface="Arial" panose="020B0604020202020204" pitchFamily="34" charset="0"/>
                <a:cs typeface="Arial" panose="020B0604020202020204" pitchFamily="34" charset="0"/>
              </a:rPr>
              <a:t>des groupes de travail pour instruire un dossier (PPMS, DUERP…)</a:t>
            </a:r>
          </a:p>
        </p:txBody>
      </p:sp>
      <p:pic>
        <p:nvPicPr>
          <p:cNvPr id="11268" name="Imag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260648"/>
            <a:ext cx="1738312"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51917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a:buNone/>
            </a:pPr>
            <a:r>
              <a:rPr lang="fr-FR" sz="4400" dirty="0" smtClean="0">
                <a:solidFill>
                  <a:schemeClr val="accent2"/>
                </a:solidFill>
              </a:rPr>
              <a:t>LE DOCUMENT UNIQUE D’EVALUATION DES RISQUES PROFESSIONNELS </a:t>
            </a:r>
            <a:endParaRPr lang="fr-FR" sz="4400" dirty="0">
              <a:solidFill>
                <a:schemeClr val="accent2"/>
              </a:solidFill>
            </a:endParaRP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3928" y="4221088"/>
            <a:ext cx="1905000" cy="1524000"/>
          </a:xfrm>
          <a:prstGeom prst="rect">
            <a:avLst/>
          </a:prstGeom>
        </p:spPr>
      </p:pic>
    </p:spTree>
    <p:extLst>
      <p:ext uri="{BB962C8B-B14F-4D97-AF65-F5344CB8AC3E}">
        <p14:creationId xmlns:p14="http://schemas.microsoft.com/office/powerpoint/2010/main" val="2497133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3"/>
          <p:cNvSpPr>
            <a:spLocks noGrp="1" noChangeArrowheads="1"/>
          </p:cNvSpPr>
          <p:nvPr>
            <p:ph idx="1"/>
          </p:nvPr>
        </p:nvSpPr>
        <p:spPr>
          <a:xfrm>
            <a:off x="1763687" y="2492375"/>
            <a:ext cx="6858025" cy="4724400"/>
          </a:xfrm>
        </p:spPr>
        <p:txBody>
          <a:bodyPr/>
          <a:lstStyle/>
          <a:p>
            <a:pPr marL="0" indent="0" algn="just" eaLnBrk="1" hangingPunct="1">
              <a:lnSpc>
                <a:spcPct val="90000"/>
              </a:lnSpc>
              <a:buFont typeface="Wingdings" panose="05000000000000000000" pitchFamily="2" charset="2"/>
              <a:buNone/>
            </a:pPr>
            <a:r>
              <a:rPr lang="fr-FR" altLang="fr-FR" sz="2400" dirty="0" smtClean="0">
                <a:solidFill>
                  <a:srgbClr val="171717"/>
                </a:solidFill>
                <a:latin typeface="Arial" panose="020B0604020202020204" pitchFamily="34" charset="0"/>
                <a:cs typeface="Arial" panose="020B0604020202020204" pitchFamily="34" charset="0"/>
              </a:rPr>
              <a:t>L’employeur transcrit et met à jour dans un document unique, les résultats de l’évaluation des risques pour la sécurité et la santé des travailleurs.</a:t>
            </a:r>
          </a:p>
          <a:p>
            <a:pPr marL="0" indent="0" algn="just" eaLnBrk="1" hangingPunct="1">
              <a:lnSpc>
                <a:spcPct val="90000"/>
              </a:lnSpc>
              <a:buFont typeface="Wingdings" panose="05000000000000000000" pitchFamily="2" charset="2"/>
              <a:buNone/>
            </a:pPr>
            <a:endParaRPr lang="fr-FR" altLang="fr-FR" sz="2400" dirty="0" smtClean="0">
              <a:solidFill>
                <a:srgbClr val="171717"/>
              </a:solidFill>
              <a:latin typeface="Arial" panose="020B0604020202020204" pitchFamily="34" charset="0"/>
              <a:cs typeface="Arial" panose="020B0604020202020204" pitchFamily="34" charset="0"/>
            </a:endParaRPr>
          </a:p>
          <a:p>
            <a:pPr marL="0" indent="0" algn="just" eaLnBrk="1" hangingPunct="1">
              <a:lnSpc>
                <a:spcPct val="90000"/>
              </a:lnSpc>
              <a:buFont typeface="Wingdings" panose="05000000000000000000" pitchFamily="2" charset="2"/>
              <a:buNone/>
            </a:pPr>
            <a:r>
              <a:rPr lang="fr-FR" altLang="fr-FR" sz="2400" dirty="0" smtClean="0">
                <a:solidFill>
                  <a:srgbClr val="171717"/>
                </a:solidFill>
                <a:latin typeface="Arial" panose="020B0604020202020204" pitchFamily="34" charset="0"/>
                <a:cs typeface="Arial" panose="020B0604020202020204" pitchFamily="34" charset="0"/>
              </a:rPr>
              <a:t>Cette évaluation comporte un inventaire des risques identifiés dans chaque </a:t>
            </a:r>
            <a:r>
              <a:rPr lang="fr-FR" altLang="fr-FR" sz="2400" b="1" dirty="0" smtClean="0">
                <a:solidFill>
                  <a:srgbClr val="171717"/>
                </a:solidFill>
                <a:latin typeface="Arial" panose="020B0604020202020204" pitchFamily="34" charset="0"/>
                <a:cs typeface="Arial" panose="020B0604020202020204" pitchFamily="34" charset="0"/>
              </a:rPr>
              <a:t>unité de travail </a:t>
            </a:r>
            <a:r>
              <a:rPr lang="fr-FR" altLang="fr-FR" sz="2400" dirty="0" smtClean="0">
                <a:solidFill>
                  <a:srgbClr val="171717"/>
                </a:solidFill>
                <a:latin typeface="Arial" panose="020B0604020202020204" pitchFamily="34" charset="0"/>
                <a:cs typeface="Arial" panose="020B0604020202020204" pitchFamily="34" charset="0"/>
              </a:rPr>
              <a:t>de l ’entreprise ou de l ’établissement…</a:t>
            </a:r>
          </a:p>
          <a:p>
            <a:pPr marL="0" indent="0" algn="just" eaLnBrk="1" hangingPunct="1">
              <a:lnSpc>
                <a:spcPct val="90000"/>
              </a:lnSpc>
              <a:buFont typeface="Wingdings" panose="05000000000000000000" pitchFamily="2" charset="2"/>
              <a:buNone/>
            </a:pPr>
            <a:endParaRPr lang="fr-FR" altLang="fr-FR" sz="2400" dirty="0" smtClean="0">
              <a:solidFill>
                <a:srgbClr val="171717"/>
              </a:solidFill>
              <a:latin typeface="Arial" panose="020B0604020202020204" pitchFamily="34" charset="0"/>
              <a:cs typeface="Arial" panose="020B0604020202020204" pitchFamily="34" charset="0"/>
            </a:endParaRPr>
          </a:p>
        </p:txBody>
      </p:sp>
      <p:sp>
        <p:nvSpPr>
          <p:cNvPr id="8" name="Rectangle 2"/>
          <p:cNvSpPr>
            <a:spLocks noGrp="1" noChangeArrowheads="1"/>
          </p:cNvSpPr>
          <p:nvPr>
            <p:ph type="title"/>
          </p:nvPr>
        </p:nvSpPr>
        <p:spPr>
          <a:xfrm>
            <a:off x="0" y="476250"/>
            <a:ext cx="9144000" cy="1030288"/>
          </a:xfrm>
        </p:spPr>
        <p:txBody>
          <a:bodyPr>
            <a:normAutofit fontScale="90000"/>
          </a:bodyPr>
          <a:lstStyle/>
          <a:p>
            <a:pPr algn="l" eaLnBrk="1" hangingPunct="1">
              <a:defRPr/>
            </a:pPr>
            <a:r>
              <a:rPr lang="fr-FR" altLang="fr-FR" sz="2900" dirty="0" smtClean="0"/>
              <a:t/>
            </a:r>
            <a:br>
              <a:rPr lang="fr-FR" altLang="fr-FR" sz="2900" dirty="0" smtClean="0"/>
            </a:br>
            <a:r>
              <a:rPr lang="fr-FR" altLang="fr-FR" sz="3600" b="1" dirty="0" smtClean="0">
                <a:solidFill>
                  <a:schemeClr val="accent2"/>
                </a:solidFill>
              </a:rPr>
              <a:t>La réglementation</a:t>
            </a:r>
            <a:br>
              <a:rPr lang="fr-FR" altLang="fr-FR" sz="3600" b="1" dirty="0" smtClean="0">
                <a:solidFill>
                  <a:schemeClr val="accent2"/>
                </a:solidFill>
              </a:rPr>
            </a:br>
            <a:r>
              <a:rPr lang="fr-FR" altLang="fr-FR" sz="2400" b="0" dirty="0" smtClean="0">
                <a:solidFill>
                  <a:srgbClr val="171717"/>
                </a:solidFill>
              </a:rPr>
              <a:t>Décret n° 2001-1016 du 5 novembre 2001 </a:t>
            </a:r>
            <a:r>
              <a:rPr lang="fr-FR" altLang="fr-FR" sz="2400" b="0" i="1" dirty="0" smtClean="0">
                <a:solidFill>
                  <a:srgbClr val="171717"/>
                </a:solidFill>
              </a:rPr>
              <a:t>en application des articles L4121-2 et L4121-3 du code du travail</a:t>
            </a:r>
          </a:p>
        </p:txBody>
      </p:sp>
      <p:sp>
        <p:nvSpPr>
          <p:cNvPr id="29700" name="AutoShape 2" descr="Résultat de recherche d'images pour &quot;décret fonction publique&quot;"/>
          <p:cNvSpPr>
            <a:spLocks noChangeAspect="1" noChangeArrowheads="1"/>
          </p:cNvSpPr>
          <p:nvPr/>
        </p:nvSpPr>
        <p:spPr bwMode="auto">
          <a:xfrm>
            <a:off x="168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endParaRPr lang="fr-FR" altLang="fr-FR" sz="2400">
              <a:solidFill>
                <a:schemeClr val="tx1"/>
              </a:solidFill>
              <a:latin typeface="Times New Roman" panose="02020603050405020304" pitchFamily="18" charset="0"/>
            </a:endParaRPr>
          </a:p>
        </p:txBody>
      </p:sp>
      <p:sp>
        <p:nvSpPr>
          <p:cNvPr id="29701" name="AutoShape 4" descr="Résultat de recherche d'images pour &quot;décret fonction publique&quot;"/>
          <p:cNvSpPr>
            <a:spLocks noChangeAspect="1" noChangeArrowheads="1"/>
          </p:cNvSpPr>
          <p:nvPr/>
        </p:nvSpPr>
        <p:spPr bwMode="auto">
          <a:xfrm>
            <a:off x="320675" y="-301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lnSpc>
                <a:spcPts val="3000"/>
              </a:lnSpc>
              <a:spcBef>
                <a:spcPct val="20000"/>
              </a:spcBef>
              <a:buChar char="•"/>
              <a:defRPr sz="2800">
                <a:solidFill>
                  <a:srgbClr val="606060"/>
                </a:solidFill>
                <a:latin typeface="Arial Narrow" panose="020B0606020202030204" pitchFamily="34" charset="0"/>
              </a:defRPr>
            </a:lvl1pPr>
            <a:lvl2pPr marL="742950" indent="-285750" eaLnBrk="0" hangingPunct="0">
              <a:lnSpc>
                <a:spcPts val="2600"/>
              </a:lnSpc>
              <a:spcBef>
                <a:spcPct val="20000"/>
              </a:spcBef>
              <a:buChar char="–"/>
              <a:defRPr sz="2400">
                <a:solidFill>
                  <a:srgbClr val="606060"/>
                </a:solidFill>
                <a:latin typeface="Arial Narrow" panose="020B0606020202030204" pitchFamily="34" charset="0"/>
              </a:defRPr>
            </a:lvl2pPr>
            <a:lvl3pPr marL="1143000" indent="-228600" eaLnBrk="0" hangingPunct="0">
              <a:lnSpc>
                <a:spcPts val="2200"/>
              </a:lnSpc>
              <a:spcBef>
                <a:spcPct val="20000"/>
              </a:spcBef>
              <a:buChar char="•"/>
              <a:defRPr sz="2000">
                <a:solidFill>
                  <a:srgbClr val="606060"/>
                </a:solidFill>
                <a:latin typeface="Arial Narrow" panose="020B0606020202030204" pitchFamily="34" charset="0"/>
              </a:defRPr>
            </a:lvl3pPr>
            <a:lvl4pPr marL="1600200" indent="-228600" eaLnBrk="0" hangingPunct="0">
              <a:lnSpc>
                <a:spcPts val="1800"/>
              </a:lnSpc>
              <a:spcBef>
                <a:spcPct val="20000"/>
              </a:spcBef>
              <a:buChar char="–"/>
              <a:defRPr sz="1600">
                <a:solidFill>
                  <a:srgbClr val="606060"/>
                </a:solidFill>
                <a:latin typeface="Arial Narrow" panose="020B0606020202030204" pitchFamily="34" charset="0"/>
              </a:defRPr>
            </a:lvl4pPr>
            <a:lvl5pPr marL="2057400" indent="-228600" eaLnBrk="0" hangingPunct="0">
              <a:lnSpc>
                <a:spcPts val="1800"/>
              </a:lnSpc>
              <a:spcBef>
                <a:spcPct val="20000"/>
              </a:spcBef>
              <a:buChar char="»"/>
              <a:defRPr sz="1600">
                <a:solidFill>
                  <a:srgbClr val="606060"/>
                </a:solidFill>
                <a:latin typeface="Arial Narrow" panose="020B0606020202030204"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anose="020B0606020202030204" pitchFamily="34" charset="0"/>
              </a:defRPr>
            </a:lvl9pPr>
          </a:lstStyle>
          <a:p>
            <a:pPr eaLnBrk="1" hangingPunct="1">
              <a:lnSpc>
                <a:spcPct val="100000"/>
              </a:lnSpc>
              <a:spcBef>
                <a:spcPct val="0"/>
              </a:spcBef>
              <a:buFontTx/>
              <a:buNone/>
            </a:pPr>
            <a:endParaRPr lang="fr-FR" altLang="fr-FR" sz="24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2772845483"/>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Effect transition="in" filter="diamond(in)">
                                      <p:cBhvr>
                                        <p:cTn id="7" dur="2000"/>
                                        <p:tgtEl>
                                          <p:spTgt spid="4813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8130">
                                            <p:txEl>
                                              <p:pRg st="2" end="2"/>
                                            </p:txEl>
                                          </p:spTgt>
                                        </p:tgtEl>
                                        <p:attrNameLst>
                                          <p:attrName>style.visibility</p:attrName>
                                        </p:attrNameLst>
                                      </p:cBhvr>
                                      <p:to>
                                        <p:strVal val="visible"/>
                                      </p:to>
                                    </p:set>
                                    <p:animEffect transition="in" filter="diamond(in)">
                                      <p:cBhvr>
                                        <p:cTn id="12" dur="2000"/>
                                        <p:tgtEl>
                                          <p:spTgt spid="4813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re 1"/>
          <p:cNvSpPr>
            <a:spLocks noGrp="1"/>
          </p:cNvSpPr>
          <p:nvPr>
            <p:ph type="title"/>
          </p:nvPr>
        </p:nvSpPr>
        <p:spPr>
          <a:xfrm>
            <a:off x="0" y="-22092"/>
            <a:ext cx="8229600" cy="1030288"/>
          </a:xfrm>
        </p:spPr>
        <p:txBody>
          <a:bodyPr/>
          <a:lstStyle/>
          <a:p>
            <a:pPr algn="l"/>
            <a:r>
              <a:rPr lang="fr-FR" altLang="fr-FR" sz="2800" b="1" dirty="0" smtClean="0">
                <a:solidFill>
                  <a:schemeClr val="accent2"/>
                </a:solidFill>
              </a:rPr>
              <a:t>L’unité de travail</a:t>
            </a:r>
          </a:p>
        </p:txBody>
      </p:sp>
      <p:sp>
        <p:nvSpPr>
          <p:cNvPr id="8" name="ZoneTexte 7"/>
          <p:cNvSpPr txBox="1"/>
          <p:nvPr/>
        </p:nvSpPr>
        <p:spPr>
          <a:xfrm>
            <a:off x="1835696" y="1556792"/>
            <a:ext cx="6803479" cy="4154984"/>
          </a:xfrm>
          <a:prstGeom prst="rect">
            <a:avLst/>
          </a:prstGeom>
          <a:noFill/>
        </p:spPr>
        <p:txBody>
          <a:bodyPr wrap="square">
            <a:spAutoFit/>
          </a:bodyPr>
          <a:lstStyle/>
          <a:p>
            <a:pPr>
              <a:defRPr/>
            </a:pPr>
            <a:r>
              <a:rPr lang="fr-FR" sz="2400" dirty="0">
                <a:solidFill>
                  <a:srgbClr val="1C405A"/>
                </a:solidFill>
                <a:latin typeface="+mj-lt"/>
              </a:rPr>
              <a:t>	</a:t>
            </a:r>
            <a:r>
              <a:rPr lang="fr-FR" sz="2400" dirty="0">
                <a:solidFill>
                  <a:schemeClr val="bg1">
                    <a:lumMod val="10000"/>
                  </a:schemeClr>
                </a:solidFill>
                <a:latin typeface="Arial" panose="020B0604020202020204" pitchFamily="34" charset="0"/>
                <a:cs typeface="Arial" panose="020B0604020202020204" pitchFamily="34" charset="0"/>
              </a:rPr>
              <a:t>Définir les unités de travail revient à découper virtuellement l’EPLE en plusieurs ensembles. </a:t>
            </a:r>
          </a:p>
          <a:p>
            <a:pPr>
              <a:defRPr/>
            </a:pPr>
            <a:endParaRPr lang="fr-FR" sz="2400" dirty="0">
              <a:solidFill>
                <a:schemeClr val="bg1">
                  <a:lumMod val="10000"/>
                </a:schemeClr>
              </a:solidFill>
              <a:latin typeface="Arial" panose="020B0604020202020204" pitchFamily="34" charset="0"/>
              <a:cs typeface="Arial" panose="020B0604020202020204" pitchFamily="34" charset="0"/>
            </a:endParaRPr>
          </a:p>
          <a:p>
            <a:pPr>
              <a:defRPr/>
            </a:pPr>
            <a:r>
              <a:rPr lang="fr-FR" sz="2400" dirty="0">
                <a:solidFill>
                  <a:schemeClr val="bg1">
                    <a:lumMod val="10000"/>
                  </a:schemeClr>
                </a:solidFill>
                <a:latin typeface="Arial" panose="020B0604020202020204" pitchFamily="34" charset="0"/>
                <a:cs typeface="Arial" panose="020B0604020202020204" pitchFamily="34" charset="0"/>
              </a:rPr>
              <a:t>	Chaque ensemble regroupe des personnels qui sont </a:t>
            </a:r>
            <a:r>
              <a:rPr lang="fr-FR" sz="2400" b="1" dirty="0">
                <a:solidFill>
                  <a:schemeClr val="bg1">
                    <a:lumMod val="10000"/>
                  </a:schemeClr>
                </a:solidFill>
                <a:latin typeface="Arial" panose="020B0604020202020204" pitchFamily="34" charset="0"/>
                <a:cs typeface="Arial" panose="020B0604020202020204" pitchFamily="34" charset="0"/>
              </a:rPr>
              <a:t>exposés à des risques similaires </a:t>
            </a:r>
            <a:r>
              <a:rPr lang="fr-FR" sz="2400" dirty="0">
                <a:solidFill>
                  <a:schemeClr val="bg1">
                    <a:lumMod val="10000"/>
                  </a:schemeClr>
                </a:solidFill>
                <a:latin typeface="Arial" panose="020B0604020202020204" pitchFamily="34" charset="0"/>
                <a:cs typeface="Arial" panose="020B0604020202020204" pitchFamily="34" charset="0"/>
              </a:rPr>
              <a:t>ou qui rencontrent des </a:t>
            </a:r>
            <a:r>
              <a:rPr lang="fr-FR" sz="2400" b="1" dirty="0">
                <a:solidFill>
                  <a:schemeClr val="bg1">
                    <a:lumMod val="10000"/>
                  </a:schemeClr>
                </a:solidFill>
                <a:latin typeface="Arial" panose="020B0604020202020204" pitchFamily="34" charset="0"/>
                <a:cs typeface="Arial" panose="020B0604020202020204" pitchFamily="34" charset="0"/>
              </a:rPr>
              <a:t>conditions homogènes d'expositions aux risques. </a:t>
            </a:r>
          </a:p>
          <a:p>
            <a:pPr>
              <a:defRPr/>
            </a:pPr>
            <a:endParaRPr lang="fr-FR" sz="2400" b="1" dirty="0">
              <a:solidFill>
                <a:schemeClr val="bg1">
                  <a:lumMod val="10000"/>
                </a:schemeClr>
              </a:solidFill>
              <a:latin typeface="Arial" panose="020B0604020202020204" pitchFamily="34" charset="0"/>
              <a:cs typeface="Arial" panose="020B0604020202020204" pitchFamily="34" charset="0"/>
            </a:endParaRPr>
          </a:p>
          <a:p>
            <a:pPr>
              <a:defRPr/>
            </a:pPr>
            <a:r>
              <a:rPr lang="fr-FR" sz="2400" dirty="0">
                <a:solidFill>
                  <a:schemeClr val="bg1">
                    <a:lumMod val="10000"/>
                  </a:schemeClr>
                </a:solidFill>
                <a:latin typeface="Arial" panose="020B0604020202020204" pitchFamily="34" charset="0"/>
                <a:cs typeface="Arial" panose="020B0604020202020204" pitchFamily="34" charset="0"/>
              </a:rPr>
              <a:t>	Les ensembles ainsi identifiés sont alors appelés "unités de travail” </a:t>
            </a:r>
          </a:p>
        </p:txBody>
      </p:sp>
    </p:spTree>
    <p:extLst>
      <p:ext uri="{BB962C8B-B14F-4D97-AF65-F5344CB8AC3E}">
        <p14:creationId xmlns:p14="http://schemas.microsoft.com/office/powerpoint/2010/main" val="1488634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re 1"/>
          <p:cNvSpPr>
            <a:spLocks noGrp="1"/>
          </p:cNvSpPr>
          <p:nvPr>
            <p:ph type="title"/>
          </p:nvPr>
        </p:nvSpPr>
        <p:spPr>
          <a:xfrm>
            <a:off x="11402" y="65242"/>
            <a:ext cx="8229600" cy="1143000"/>
          </a:xfrm>
        </p:spPr>
        <p:txBody>
          <a:bodyPr>
            <a:normAutofit/>
          </a:bodyPr>
          <a:lstStyle/>
          <a:p>
            <a:pPr algn="l"/>
            <a:r>
              <a:rPr lang="fr-FR" altLang="fr-FR" sz="3200" b="1" dirty="0" smtClean="0">
                <a:solidFill>
                  <a:schemeClr val="accent2"/>
                </a:solidFill>
              </a:rPr>
              <a:t>Les objectifs de l’évaluation des risques</a:t>
            </a:r>
          </a:p>
        </p:txBody>
      </p:sp>
      <p:sp>
        <p:nvSpPr>
          <p:cNvPr id="9219" name="ZoneTexte 3"/>
          <p:cNvSpPr txBox="1">
            <a:spLocks noChangeArrowheads="1"/>
          </p:cNvSpPr>
          <p:nvPr/>
        </p:nvSpPr>
        <p:spPr bwMode="auto">
          <a:xfrm>
            <a:off x="297656" y="1428111"/>
            <a:ext cx="79200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lnSpc>
                <a:spcPts val="3000"/>
              </a:lnSpc>
              <a:spcBef>
                <a:spcPct val="20000"/>
              </a:spcBef>
              <a:buChar char="•"/>
              <a:defRPr sz="2800">
                <a:solidFill>
                  <a:srgbClr val="606060"/>
                </a:solidFill>
                <a:latin typeface="Arial Narrow" pitchFamily="34" charset="0"/>
              </a:defRPr>
            </a:lvl1pPr>
            <a:lvl2pPr marL="742950" indent="-285750" eaLnBrk="0" hangingPunct="0">
              <a:lnSpc>
                <a:spcPts val="2600"/>
              </a:lnSpc>
              <a:spcBef>
                <a:spcPct val="20000"/>
              </a:spcBef>
              <a:buChar char="–"/>
              <a:defRPr sz="2400">
                <a:solidFill>
                  <a:srgbClr val="606060"/>
                </a:solidFill>
                <a:latin typeface="Arial Narrow" pitchFamily="34" charset="0"/>
              </a:defRPr>
            </a:lvl2pPr>
            <a:lvl3pPr marL="1143000" indent="-228600" eaLnBrk="0" hangingPunct="0">
              <a:lnSpc>
                <a:spcPts val="2200"/>
              </a:lnSpc>
              <a:spcBef>
                <a:spcPct val="20000"/>
              </a:spcBef>
              <a:buChar char="•"/>
              <a:defRPr sz="2000">
                <a:solidFill>
                  <a:srgbClr val="606060"/>
                </a:solidFill>
                <a:latin typeface="Arial Narrow" pitchFamily="34" charset="0"/>
              </a:defRPr>
            </a:lvl3pPr>
            <a:lvl4pPr marL="1600200" indent="-228600" eaLnBrk="0" hangingPunct="0">
              <a:lnSpc>
                <a:spcPts val="1800"/>
              </a:lnSpc>
              <a:spcBef>
                <a:spcPct val="20000"/>
              </a:spcBef>
              <a:buChar char="–"/>
              <a:defRPr sz="1600">
                <a:solidFill>
                  <a:srgbClr val="606060"/>
                </a:solidFill>
                <a:latin typeface="Arial Narrow" pitchFamily="34" charset="0"/>
              </a:defRPr>
            </a:lvl4pPr>
            <a:lvl5pPr marL="2057400" indent="-228600" eaLnBrk="0" hangingPunct="0">
              <a:lnSpc>
                <a:spcPts val="1800"/>
              </a:lnSpc>
              <a:spcBef>
                <a:spcPct val="20000"/>
              </a:spcBef>
              <a:buChar char="»"/>
              <a:defRPr sz="1600">
                <a:solidFill>
                  <a:srgbClr val="606060"/>
                </a:solidFill>
                <a:latin typeface="Arial Narrow" pitchFamily="34" charset="0"/>
              </a:defRPr>
            </a:lvl5pPr>
            <a:lvl6pPr marL="2514600" indent="-228600" eaLnBrk="0" fontAlgn="base" hangingPunct="0">
              <a:lnSpc>
                <a:spcPts val="1800"/>
              </a:lnSpc>
              <a:spcBef>
                <a:spcPct val="20000"/>
              </a:spcBef>
              <a:spcAft>
                <a:spcPct val="0"/>
              </a:spcAft>
              <a:buChar char="»"/>
              <a:defRPr sz="1600">
                <a:solidFill>
                  <a:srgbClr val="606060"/>
                </a:solidFill>
                <a:latin typeface="Arial Narrow" pitchFamily="34" charset="0"/>
              </a:defRPr>
            </a:lvl6pPr>
            <a:lvl7pPr marL="2971800" indent="-228600" eaLnBrk="0" fontAlgn="base" hangingPunct="0">
              <a:lnSpc>
                <a:spcPts val="1800"/>
              </a:lnSpc>
              <a:spcBef>
                <a:spcPct val="20000"/>
              </a:spcBef>
              <a:spcAft>
                <a:spcPct val="0"/>
              </a:spcAft>
              <a:buChar char="»"/>
              <a:defRPr sz="1600">
                <a:solidFill>
                  <a:srgbClr val="606060"/>
                </a:solidFill>
                <a:latin typeface="Arial Narrow" pitchFamily="34" charset="0"/>
              </a:defRPr>
            </a:lvl7pPr>
            <a:lvl8pPr marL="3429000" indent="-228600" eaLnBrk="0" fontAlgn="base" hangingPunct="0">
              <a:lnSpc>
                <a:spcPts val="1800"/>
              </a:lnSpc>
              <a:spcBef>
                <a:spcPct val="20000"/>
              </a:spcBef>
              <a:spcAft>
                <a:spcPct val="0"/>
              </a:spcAft>
              <a:buChar char="»"/>
              <a:defRPr sz="1600">
                <a:solidFill>
                  <a:srgbClr val="606060"/>
                </a:solidFill>
                <a:latin typeface="Arial Narrow" pitchFamily="34" charset="0"/>
              </a:defRPr>
            </a:lvl8pPr>
            <a:lvl9pPr marL="3886200" indent="-228600" eaLnBrk="0" fontAlgn="base" hangingPunct="0">
              <a:lnSpc>
                <a:spcPts val="1800"/>
              </a:lnSpc>
              <a:spcBef>
                <a:spcPct val="20000"/>
              </a:spcBef>
              <a:spcAft>
                <a:spcPct val="0"/>
              </a:spcAft>
              <a:buChar char="»"/>
              <a:defRPr sz="1600">
                <a:solidFill>
                  <a:srgbClr val="606060"/>
                </a:solidFill>
                <a:latin typeface="Arial Narrow" pitchFamily="34" charset="0"/>
              </a:defRPr>
            </a:lvl9pPr>
          </a:lstStyle>
          <a:p>
            <a:pPr eaLnBrk="1" hangingPunct="1">
              <a:lnSpc>
                <a:spcPct val="100000"/>
              </a:lnSpc>
              <a:spcBef>
                <a:spcPct val="0"/>
              </a:spcBef>
              <a:buFontTx/>
              <a:buNone/>
            </a:pPr>
            <a:endParaRPr lang="fr-FR" altLang="fr-FR" sz="2400">
              <a:solidFill>
                <a:schemeClr val="tx1"/>
              </a:solidFill>
              <a:latin typeface="Times New Roman" pitchFamily="18" charset="0"/>
            </a:endParaRPr>
          </a:p>
        </p:txBody>
      </p:sp>
      <p:sp>
        <p:nvSpPr>
          <p:cNvPr id="5" name="ZoneTexte 4"/>
          <p:cNvSpPr txBox="1"/>
          <p:nvPr/>
        </p:nvSpPr>
        <p:spPr>
          <a:xfrm>
            <a:off x="1576568" y="1767246"/>
            <a:ext cx="7488238" cy="707886"/>
          </a:xfrm>
          <a:prstGeom prst="rect">
            <a:avLst/>
          </a:prstGeom>
          <a:noFill/>
        </p:spPr>
        <p:txBody>
          <a:bodyPr>
            <a:spAutoFit/>
          </a:bodyPr>
          <a:lstStyle/>
          <a:p>
            <a:pPr>
              <a:defRPr/>
            </a:pPr>
            <a:r>
              <a:rPr lang="fr-FR" sz="2000" dirty="0">
                <a:latin typeface="Arial" panose="020B0604020202020204" pitchFamily="34" charset="0"/>
                <a:cs typeface="Arial" panose="020B0604020202020204" pitchFamily="34" charset="0"/>
                <a:sym typeface="Wingdings"/>
              </a:rPr>
              <a:t></a:t>
            </a:r>
            <a:r>
              <a:rPr lang="fr-FR" sz="2000" dirty="0">
                <a:latin typeface="Arial" panose="020B0604020202020204" pitchFamily="34" charset="0"/>
                <a:cs typeface="Arial" panose="020B0604020202020204" pitchFamily="34" charset="0"/>
              </a:rPr>
              <a:t>Définir un plan d’actions pour réduire les risques professionnels</a:t>
            </a:r>
          </a:p>
        </p:txBody>
      </p:sp>
      <p:sp>
        <p:nvSpPr>
          <p:cNvPr id="7" name="ZoneTexte 6"/>
          <p:cNvSpPr txBox="1"/>
          <p:nvPr/>
        </p:nvSpPr>
        <p:spPr>
          <a:xfrm>
            <a:off x="1655762" y="3381078"/>
            <a:ext cx="7488238" cy="1200150"/>
          </a:xfrm>
          <a:prstGeom prst="rect">
            <a:avLst/>
          </a:prstGeom>
          <a:noFill/>
        </p:spPr>
        <p:txBody>
          <a:bodyPr>
            <a:spAutoFit/>
          </a:bodyPr>
          <a:lstStyle/>
          <a:p>
            <a:pPr>
              <a:defRPr/>
            </a:pPr>
            <a:r>
              <a:rPr lang="fr-FR" dirty="0">
                <a:latin typeface="Arial" panose="020B0604020202020204" pitchFamily="34" charset="0"/>
                <a:cs typeface="Arial" panose="020B0604020202020204" pitchFamily="34" charset="0"/>
                <a:sym typeface="Wingdings"/>
              </a:rPr>
              <a:t></a:t>
            </a:r>
            <a:r>
              <a:rPr lang="fr-FR" dirty="0">
                <a:latin typeface="Arial" panose="020B0604020202020204" pitchFamily="34" charset="0"/>
                <a:cs typeface="Arial" panose="020B0604020202020204" pitchFamily="34" charset="0"/>
              </a:rPr>
              <a:t>Réduire les coûts liés aux accidents </a:t>
            </a:r>
          </a:p>
          <a:p>
            <a:pPr>
              <a:defRPr/>
            </a:pPr>
            <a:r>
              <a:rPr lang="fr-FR" dirty="0">
                <a:latin typeface="Arial" panose="020B0604020202020204" pitchFamily="34" charset="0"/>
                <a:cs typeface="Arial" panose="020B0604020202020204" pitchFamily="34" charset="0"/>
              </a:rPr>
              <a:t>de travail, aux maladies professionnelles </a:t>
            </a:r>
          </a:p>
          <a:p>
            <a:pPr>
              <a:defRPr/>
            </a:pPr>
            <a:r>
              <a:rPr lang="fr-FR" dirty="0">
                <a:latin typeface="Arial" panose="020B0604020202020204" pitchFamily="34" charset="0"/>
                <a:cs typeface="Arial" panose="020B0604020202020204" pitchFamily="34" charset="0"/>
              </a:rPr>
              <a:t>et à l’absentéisme</a:t>
            </a:r>
          </a:p>
        </p:txBody>
      </p:sp>
      <p:sp>
        <p:nvSpPr>
          <p:cNvPr id="8" name="ZoneTexte 7"/>
          <p:cNvSpPr txBox="1"/>
          <p:nvPr/>
        </p:nvSpPr>
        <p:spPr>
          <a:xfrm>
            <a:off x="1669973" y="5206056"/>
            <a:ext cx="7488238" cy="830263"/>
          </a:xfrm>
          <a:prstGeom prst="rect">
            <a:avLst/>
          </a:prstGeom>
          <a:noFill/>
        </p:spPr>
        <p:txBody>
          <a:bodyPr>
            <a:spAutoFit/>
          </a:bodyPr>
          <a:lstStyle/>
          <a:p>
            <a:pPr>
              <a:defRPr/>
            </a:pPr>
            <a:r>
              <a:rPr lang="fr-FR" dirty="0">
                <a:latin typeface="Arial" panose="020B0604020202020204" pitchFamily="34" charset="0"/>
                <a:cs typeface="Arial" panose="020B0604020202020204" pitchFamily="34" charset="0"/>
                <a:sym typeface="Wingdings"/>
              </a:rPr>
              <a:t></a:t>
            </a:r>
            <a:r>
              <a:rPr lang="fr-FR" dirty="0">
                <a:latin typeface="Arial" panose="020B0604020202020204" pitchFamily="34" charset="0"/>
                <a:cs typeface="Arial" panose="020B0604020202020204" pitchFamily="34" charset="0"/>
              </a:rPr>
              <a:t>Améliorer la sécurité, la santé et les </a:t>
            </a:r>
          </a:p>
          <a:p>
            <a:pPr>
              <a:defRPr/>
            </a:pPr>
            <a:r>
              <a:rPr lang="fr-FR" dirty="0">
                <a:latin typeface="Arial" panose="020B0604020202020204" pitchFamily="34" charset="0"/>
                <a:cs typeface="Arial" panose="020B0604020202020204" pitchFamily="34" charset="0"/>
              </a:rPr>
              <a:t>conditions de travail des salariés</a:t>
            </a:r>
          </a:p>
        </p:txBody>
      </p:sp>
      <p:pic>
        <p:nvPicPr>
          <p:cNvPr id="9" name="Image 8">
            <a:hlinkClick r:id="rId2" action="ppaction://hlinksldjump"/>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358063" y="1325564"/>
            <a:ext cx="1287462"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Image 9">
            <a:hlinkClick r:id="rId4" action="ppaction://hlinksldjump"/>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130925" y="3189288"/>
            <a:ext cx="2887663"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age 10">
            <a:hlinkClick r:id="rId6" action="ppaction://hlinksldjump"/>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503988" y="4724400"/>
            <a:ext cx="1714500" cy="169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65758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re 1"/>
          <p:cNvSpPr>
            <a:spLocks noGrp="1"/>
          </p:cNvSpPr>
          <p:nvPr>
            <p:ph type="title"/>
          </p:nvPr>
        </p:nvSpPr>
        <p:spPr>
          <a:xfrm>
            <a:off x="0" y="100322"/>
            <a:ext cx="8229600" cy="1030288"/>
          </a:xfrm>
        </p:spPr>
        <p:txBody>
          <a:bodyPr>
            <a:noAutofit/>
          </a:bodyPr>
          <a:lstStyle/>
          <a:p>
            <a:pPr algn="l"/>
            <a:r>
              <a:rPr lang="fr-FR" altLang="fr-FR" sz="3200" b="1" dirty="0" smtClean="0">
                <a:solidFill>
                  <a:schemeClr val="accent2"/>
                </a:solidFill>
              </a:rPr>
              <a:t>Plan d’actions de prévention pour un suivi annuel de la prévention</a:t>
            </a:r>
          </a:p>
        </p:txBody>
      </p:sp>
      <p:sp>
        <p:nvSpPr>
          <p:cNvPr id="10" name="Espace réservé du contenu 2"/>
          <p:cNvSpPr>
            <a:spLocks noGrp="1"/>
          </p:cNvSpPr>
          <p:nvPr>
            <p:ph idx="1"/>
          </p:nvPr>
        </p:nvSpPr>
        <p:spPr>
          <a:xfrm>
            <a:off x="468313" y="1700213"/>
            <a:ext cx="8229600" cy="460851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lstStyle/>
          <a:p>
            <a:pPr marL="0" indent="0">
              <a:lnSpc>
                <a:spcPct val="100000"/>
              </a:lnSpc>
              <a:spcBef>
                <a:spcPts val="0"/>
              </a:spcBef>
              <a:buFontTx/>
              <a:buNone/>
              <a:defRPr/>
            </a:pPr>
            <a:r>
              <a:rPr lang="fr-FR" sz="2000" dirty="0">
                <a:solidFill>
                  <a:schemeClr val="bg1">
                    <a:lumMod val="10000"/>
                  </a:schemeClr>
                </a:solidFill>
              </a:rPr>
              <a:t>	</a:t>
            </a:r>
            <a:endParaRPr lang="fr-FR" sz="2000" dirty="0" smtClean="0">
              <a:solidFill>
                <a:schemeClr val="bg1">
                  <a:lumMod val="10000"/>
                </a:schemeClr>
              </a:solidFill>
            </a:endParaRPr>
          </a:p>
          <a:p>
            <a:pPr marL="0" indent="0">
              <a:lnSpc>
                <a:spcPct val="100000"/>
              </a:lnSpc>
              <a:spcBef>
                <a:spcPts val="0"/>
              </a:spcBef>
              <a:buFontTx/>
              <a:buNone/>
              <a:defRPr/>
            </a:pPr>
            <a:endParaRPr lang="fr-FR" sz="2000" dirty="0" smtClean="0">
              <a:solidFill>
                <a:schemeClr val="bg1">
                  <a:lumMod val="10000"/>
                </a:schemeClr>
              </a:solidFill>
            </a:endParaRPr>
          </a:p>
          <a:p>
            <a:pPr marL="0" indent="0">
              <a:lnSpc>
                <a:spcPct val="100000"/>
              </a:lnSpc>
              <a:spcBef>
                <a:spcPts val="0"/>
              </a:spcBef>
              <a:buFontTx/>
              <a:buNone/>
              <a:defRPr/>
            </a:pPr>
            <a:r>
              <a:rPr lang="fr-FR" sz="2000" dirty="0">
                <a:solidFill>
                  <a:schemeClr val="bg1">
                    <a:lumMod val="10000"/>
                  </a:schemeClr>
                </a:solidFill>
              </a:rPr>
              <a:t>				</a:t>
            </a:r>
            <a:endParaRPr lang="fr-FR" sz="2000" dirty="0" smtClean="0">
              <a:solidFill>
                <a:schemeClr val="bg1">
                  <a:lumMod val="10000"/>
                </a:schemeClr>
              </a:solidFill>
            </a:endParaRPr>
          </a:p>
          <a:p>
            <a:pPr marL="0" indent="0">
              <a:lnSpc>
                <a:spcPct val="100000"/>
              </a:lnSpc>
              <a:spcBef>
                <a:spcPts val="0"/>
              </a:spcBef>
              <a:buFontTx/>
              <a:buNone/>
              <a:defRPr/>
            </a:pPr>
            <a:r>
              <a:rPr lang="fr-FR" sz="2000" dirty="0" smtClean="0">
                <a:solidFill>
                  <a:schemeClr val="bg1">
                    <a:lumMod val="10000"/>
                  </a:schemeClr>
                </a:solidFill>
              </a:rPr>
              <a:t>	</a:t>
            </a:r>
          </a:p>
          <a:p>
            <a:pPr marL="0" indent="0">
              <a:lnSpc>
                <a:spcPct val="100000"/>
              </a:lnSpc>
              <a:spcBef>
                <a:spcPts val="0"/>
              </a:spcBef>
              <a:buFontTx/>
              <a:buNone/>
              <a:defRPr/>
            </a:pPr>
            <a:endParaRPr lang="fr-FR" sz="2000" dirty="0" smtClean="0">
              <a:solidFill>
                <a:schemeClr val="bg1">
                  <a:lumMod val="10000"/>
                </a:schemeClr>
              </a:solidFill>
            </a:endParaRPr>
          </a:p>
          <a:p>
            <a:pPr marL="0" indent="0">
              <a:lnSpc>
                <a:spcPct val="100000"/>
              </a:lnSpc>
              <a:spcBef>
                <a:spcPts val="0"/>
              </a:spcBef>
              <a:buFontTx/>
              <a:buNone/>
              <a:defRPr/>
            </a:pPr>
            <a:r>
              <a:rPr lang="fr-FR" sz="2000" dirty="0" smtClean="0">
                <a:solidFill>
                  <a:schemeClr val="bg1">
                    <a:lumMod val="10000"/>
                  </a:schemeClr>
                </a:solidFill>
              </a:rPr>
              <a:t>		</a:t>
            </a:r>
            <a:r>
              <a:rPr lang="fr-FR" sz="2000" b="1" dirty="0" smtClean="0">
                <a:solidFill>
                  <a:schemeClr val="bg1">
                    <a:lumMod val="10000"/>
                  </a:schemeClr>
                </a:solidFill>
                <a:effectLst>
                  <a:outerShdw blurRad="38100" dist="38100" dir="2700000" algn="tl">
                    <a:srgbClr val="000000">
                      <a:alpha val="43137"/>
                    </a:srgbClr>
                  </a:outerShdw>
                </a:effectLst>
              </a:rPr>
              <a:t>Priorités</a:t>
            </a:r>
          </a:p>
          <a:p>
            <a:pPr marL="0" indent="0">
              <a:lnSpc>
                <a:spcPct val="100000"/>
              </a:lnSpc>
              <a:spcBef>
                <a:spcPts val="0"/>
              </a:spcBef>
              <a:buFontTx/>
              <a:buNone/>
              <a:defRPr/>
            </a:pPr>
            <a:r>
              <a:rPr lang="fr-FR" sz="2000" b="1" dirty="0" smtClean="0">
                <a:solidFill>
                  <a:schemeClr val="bg1">
                    <a:lumMod val="10000"/>
                  </a:schemeClr>
                </a:solidFill>
                <a:effectLst>
                  <a:outerShdw blurRad="38100" dist="38100" dir="2700000" algn="tl">
                    <a:srgbClr val="000000">
                      <a:alpha val="43137"/>
                    </a:srgbClr>
                  </a:outerShdw>
                </a:effectLst>
              </a:rPr>
              <a:t>			Chiffrage</a:t>
            </a:r>
          </a:p>
          <a:p>
            <a:pPr marL="0" indent="0">
              <a:lnSpc>
                <a:spcPct val="100000"/>
              </a:lnSpc>
              <a:spcBef>
                <a:spcPts val="0"/>
              </a:spcBef>
              <a:buFontTx/>
              <a:buNone/>
              <a:defRPr/>
            </a:pPr>
            <a:r>
              <a:rPr lang="fr-FR" sz="2000" b="1" dirty="0" smtClean="0">
                <a:solidFill>
                  <a:schemeClr val="bg1">
                    <a:lumMod val="10000"/>
                  </a:schemeClr>
                </a:solidFill>
                <a:effectLst>
                  <a:outerShdw blurRad="38100" dist="38100" dir="2700000" algn="tl">
                    <a:srgbClr val="000000">
                      <a:alpha val="43137"/>
                    </a:srgbClr>
                  </a:outerShdw>
                </a:effectLst>
              </a:rPr>
              <a:t>				Calendrier</a:t>
            </a:r>
          </a:p>
          <a:p>
            <a:pPr marL="0" indent="0">
              <a:lnSpc>
                <a:spcPct val="100000"/>
              </a:lnSpc>
              <a:spcBef>
                <a:spcPts val="0"/>
              </a:spcBef>
              <a:buFontTx/>
              <a:buNone/>
              <a:defRPr/>
            </a:pPr>
            <a:r>
              <a:rPr lang="fr-FR" sz="2000" b="1" dirty="0" smtClean="0">
                <a:solidFill>
                  <a:schemeClr val="bg1">
                    <a:lumMod val="10000"/>
                  </a:schemeClr>
                </a:solidFill>
                <a:effectLst>
                  <a:outerShdw blurRad="38100" dist="38100" dir="2700000" algn="tl">
                    <a:srgbClr val="000000">
                      <a:alpha val="43137"/>
                    </a:srgbClr>
                  </a:outerShdw>
                </a:effectLst>
              </a:rPr>
              <a:t>				             Acteurs de la </a:t>
            </a:r>
          </a:p>
          <a:p>
            <a:pPr marL="0" indent="0">
              <a:lnSpc>
                <a:spcPct val="100000"/>
              </a:lnSpc>
              <a:spcBef>
                <a:spcPts val="0"/>
              </a:spcBef>
              <a:buFontTx/>
              <a:buNone/>
              <a:defRPr/>
            </a:pPr>
            <a:r>
              <a:rPr lang="fr-FR" sz="2000" b="1" dirty="0">
                <a:solidFill>
                  <a:schemeClr val="bg1">
                    <a:lumMod val="10000"/>
                  </a:schemeClr>
                </a:solidFill>
                <a:effectLst>
                  <a:outerShdw blurRad="38100" dist="38100" dir="2700000" algn="tl">
                    <a:srgbClr val="000000">
                      <a:alpha val="43137"/>
                    </a:srgbClr>
                  </a:outerShdw>
                </a:effectLst>
              </a:rPr>
              <a:t>	</a:t>
            </a:r>
            <a:r>
              <a:rPr lang="fr-FR" sz="2000" b="1" dirty="0" smtClean="0">
                <a:solidFill>
                  <a:schemeClr val="bg1">
                    <a:lumMod val="10000"/>
                  </a:schemeClr>
                </a:solidFill>
                <a:effectLst>
                  <a:outerShdw blurRad="38100" dist="38100" dir="2700000" algn="tl">
                    <a:srgbClr val="000000">
                      <a:alpha val="43137"/>
                    </a:srgbClr>
                  </a:outerShdw>
                </a:effectLst>
              </a:rPr>
              <a:t>					      Acteurs du suivi</a:t>
            </a:r>
          </a:p>
          <a:p>
            <a:pPr marL="0" indent="0" algn="ctr">
              <a:lnSpc>
                <a:spcPct val="100000"/>
              </a:lnSpc>
              <a:spcBef>
                <a:spcPts val="0"/>
              </a:spcBef>
              <a:buFontTx/>
              <a:buNone/>
              <a:defRPr/>
            </a:pPr>
            <a:endParaRPr lang="fr-FR" sz="2000" b="1" dirty="0" smtClean="0">
              <a:solidFill>
                <a:schemeClr val="bg1">
                  <a:lumMod val="10000"/>
                </a:schemeClr>
              </a:solidFill>
              <a:effectLst>
                <a:outerShdw blurRad="38100" dist="38100" dir="2700000" algn="tl">
                  <a:srgbClr val="000000">
                    <a:alpha val="43137"/>
                  </a:srgbClr>
                </a:outerShdw>
              </a:effectLst>
            </a:endParaRPr>
          </a:p>
        </p:txBody>
      </p:sp>
      <p:sp>
        <p:nvSpPr>
          <p:cNvPr id="9" name="Rectangle à coins arrondis 8"/>
          <p:cNvSpPr/>
          <p:nvPr/>
        </p:nvSpPr>
        <p:spPr>
          <a:xfrm>
            <a:off x="2195736" y="1844824"/>
            <a:ext cx="4536504" cy="648072"/>
          </a:xfrm>
          <a:prstGeom prst="roundRect">
            <a:avLst/>
          </a:prstGeom>
          <a:solidFill>
            <a:srgbClr val="990000"/>
          </a:solidFill>
        </p:spPr>
        <p:style>
          <a:lnRef idx="0">
            <a:schemeClr val="accent6"/>
          </a:lnRef>
          <a:fillRef idx="3">
            <a:schemeClr val="accent6"/>
          </a:fillRef>
          <a:effectRef idx="3">
            <a:schemeClr val="accent6"/>
          </a:effectRef>
          <a:fontRef idx="minor">
            <a:schemeClr val="lt1"/>
          </a:fontRef>
        </p:style>
        <p:txBody>
          <a:bodyPr anchor="ctr"/>
          <a:lstStyle/>
          <a:p>
            <a:pPr algn="ctr">
              <a:defRPr/>
            </a:pPr>
            <a:r>
              <a:rPr lang="fr-FR" b="1" dirty="0">
                <a:solidFill>
                  <a:srgbClr val="FFFFFF"/>
                </a:solidFill>
                <a:effectLst>
                  <a:outerShdw blurRad="38100" dist="38100" dir="2700000" algn="tl">
                    <a:srgbClr val="000000">
                      <a:alpha val="43137"/>
                    </a:srgbClr>
                  </a:outerShdw>
                </a:effectLst>
              </a:rPr>
              <a:t>programme annuel de prévention</a:t>
            </a:r>
          </a:p>
        </p:txBody>
      </p:sp>
      <p:cxnSp>
        <p:nvCxnSpPr>
          <p:cNvPr id="12" name="Connecteur droit avec flèche 11"/>
          <p:cNvCxnSpPr/>
          <p:nvPr/>
        </p:nvCxnSpPr>
        <p:spPr>
          <a:xfrm>
            <a:off x="2728913" y="2492375"/>
            <a:ext cx="0" cy="541338"/>
          </a:xfrm>
          <a:prstGeom prst="straightConnector1">
            <a:avLst/>
          </a:prstGeom>
          <a:ln w="63500">
            <a:solidFill>
              <a:srgbClr val="99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3708400" y="2492375"/>
            <a:ext cx="0" cy="779463"/>
          </a:xfrm>
          <a:prstGeom prst="straightConnector1">
            <a:avLst/>
          </a:prstGeom>
          <a:ln w="63500">
            <a:solidFill>
              <a:srgbClr val="99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Connecteur droit avec flèche 19"/>
          <p:cNvCxnSpPr/>
          <p:nvPr/>
        </p:nvCxnSpPr>
        <p:spPr>
          <a:xfrm>
            <a:off x="4632325" y="2454275"/>
            <a:ext cx="0" cy="1111250"/>
          </a:xfrm>
          <a:prstGeom prst="straightConnector1">
            <a:avLst/>
          </a:prstGeom>
          <a:ln w="63500">
            <a:solidFill>
              <a:srgbClr val="99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a:off x="5508625" y="2516188"/>
            <a:ext cx="0" cy="1409700"/>
          </a:xfrm>
          <a:prstGeom prst="straightConnector1">
            <a:avLst/>
          </a:prstGeom>
          <a:ln w="63500">
            <a:solidFill>
              <a:srgbClr val="99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Connecteur droit avec flèche 21"/>
          <p:cNvCxnSpPr/>
          <p:nvPr/>
        </p:nvCxnSpPr>
        <p:spPr>
          <a:xfrm>
            <a:off x="6367463" y="2492375"/>
            <a:ext cx="0" cy="1749425"/>
          </a:xfrm>
          <a:prstGeom prst="straightConnector1">
            <a:avLst/>
          </a:prstGeom>
          <a:ln w="63500">
            <a:solidFill>
              <a:srgbClr val="990000"/>
            </a:solidFill>
            <a:tailEnd type="arrow"/>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323850" y="5622925"/>
            <a:ext cx="7526338" cy="831850"/>
          </a:xfrm>
          <a:prstGeom prst="rect">
            <a:avLst/>
          </a:prstGeom>
          <a:noFill/>
          <a:ln>
            <a:noFill/>
          </a:ln>
        </p:spPr>
        <p:txBody>
          <a:bodyPr>
            <a:spAutoFit/>
          </a:bodyPr>
          <a:lstStyle/>
          <a:p>
            <a:pPr>
              <a:defRPr/>
            </a:pPr>
            <a:r>
              <a:rPr lang="fr-FR" sz="2400" dirty="0">
                <a:solidFill>
                  <a:schemeClr val="bg1">
                    <a:lumMod val="10000"/>
                  </a:schemeClr>
                </a:solidFill>
                <a:latin typeface="Arial" panose="020B0604020202020204" pitchFamily="34" charset="0"/>
                <a:cs typeface="Arial" panose="020B0604020202020204" pitchFamily="34" charset="0"/>
                <a:sym typeface="Wingdings"/>
              </a:rPr>
              <a:t> </a:t>
            </a:r>
            <a:r>
              <a:rPr lang="fr-FR" sz="2400" dirty="0">
                <a:solidFill>
                  <a:schemeClr val="bg1">
                    <a:lumMod val="10000"/>
                  </a:schemeClr>
                </a:solidFill>
                <a:latin typeface="Arial Narrow" panose="020B0606020202030204" pitchFamily="34" charset="0"/>
                <a:cs typeface="Arial" panose="020B0604020202020204" pitchFamily="34" charset="0"/>
                <a:sym typeface="Wingdings"/>
              </a:rPr>
              <a:t>à transmettre annuellement aux autorités académiques et aux collectivités de rattachement.</a:t>
            </a:r>
            <a:endParaRPr lang="fr-FR" sz="2400" dirty="0">
              <a:solidFill>
                <a:schemeClr val="bg1">
                  <a:lumMod val="10000"/>
                </a:schemeClr>
              </a:solidFill>
              <a:latin typeface="Arial Narrow" panose="020B0606020202030204" pitchFamily="34" charset="0"/>
              <a:cs typeface="Arial" panose="020B0604020202020204" pitchFamily="34" charset="0"/>
            </a:endParaRPr>
          </a:p>
        </p:txBody>
      </p:sp>
      <p:sp>
        <p:nvSpPr>
          <p:cNvPr id="24" name="ZoneTexte 23"/>
          <p:cNvSpPr txBox="1"/>
          <p:nvPr/>
        </p:nvSpPr>
        <p:spPr>
          <a:xfrm>
            <a:off x="346075" y="5062538"/>
            <a:ext cx="7524750" cy="461665"/>
          </a:xfrm>
          <a:prstGeom prst="rect">
            <a:avLst/>
          </a:prstGeom>
          <a:noFill/>
          <a:ln>
            <a:noFill/>
          </a:ln>
        </p:spPr>
        <p:txBody>
          <a:bodyPr>
            <a:spAutoFit/>
          </a:bodyPr>
          <a:lstStyle/>
          <a:p>
            <a:pPr>
              <a:defRPr/>
            </a:pPr>
            <a:r>
              <a:rPr lang="fr-FR" sz="2400" dirty="0">
                <a:solidFill>
                  <a:schemeClr val="bg1">
                    <a:lumMod val="10000"/>
                  </a:schemeClr>
                </a:solidFill>
                <a:latin typeface="Arial" panose="020B0604020202020204" pitchFamily="34" charset="0"/>
                <a:cs typeface="Arial" panose="020B0604020202020204" pitchFamily="34" charset="0"/>
                <a:sym typeface="Wingdings"/>
              </a:rPr>
              <a:t> </a:t>
            </a:r>
            <a:r>
              <a:rPr lang="fr-FR" sz="2400" dirty="0">
                <a:solidFill>
                  <a:schemeClr val="bg1">
                    <a:lumMod val="10000"/>
                  </a:schemeClr>
                </a:solidFill>
                <a:latin typeface="Arial Narrow" panose="020B0606020202030204" pitchFamily="34" charset="0"/>
                <a:cs typeface="Arial" panose="020B0604020202020204" pitchFamily="34" charset="0"/>
                <a:sym typeface="Wingdings"/>
              </a:rPr>
              <a:t>à présenter annuellement en CHS/CA.</a:t>
            </a:r>
            <a:endParaRPr lang="fr-FR" sz="2400" dirty="0">
              <a:solidFill>
                <a:schemeClr val="bg1">
                  <a:lumMod val="10000"/>
                </a:schemeClr>
              </a:solidFill>
              <a:latin typeface="Arial Narrow" panose="020B0606020202030204" pitchFamily="34" charset="0"/>
              <a:cs typeface="Arial" panose="020B0604020202020204" pitchFamily="34" charset="0"/>
            </a:endParaRPr>
          </a:p>
        </p:txBody>
      </p:sp>
      <p:sp>
        <p:nvSpPr>
          <p:cNvPr id="2" name="ZoneTexte 1"/>
          <p:cNvSpPr txBox="1"/>
          <p:nvPr/>
        </p:nvSpPr>
        <p:spPr>
          <a:xfrm>
            <a:off x="4935538" y="4397375"/>
            <a:ext cx="1292225" cy="400050"/>
          </a:xfrm>
          <a:prstGeom prst="rect">
            <a:avLst/>
          </a:prstGeom>
          <a:noFill/>
        </p:spPr>
        <p:txBody>
          <a:bodyPr wrap="none">
            <a:spAutoFit/>
          </a:bodyPr>
          <a:lstStyle/>
          <a:p>
            <a:pPr>
              <a:defRPr/>
            </a:pPr>
            <a:r>
              <a:rPr lang="fr-FR" sz="2000" b="1" dirty="0">
                <a:solidFill>
                  <a:schemeClr val="bg1">
                    <a:lumMod val="10000"/>
                  </a:schemeClr>
                </a:solidFill>
                <a:effectLst>
                  <a:outerShdw blurRad="38100" dist="38100" dir="2700000" algn="tl">
                    <a:srgbClr val="000000">
                      <a:alpha val="43137"/>
                    </a:srgbClr>
                  </a:outerShdw>
                </a:effectLst>
                <a:latin typeface="+mn-lt"/>
              </a:rPr>
              <a:t>réalisation </a:t>
            </a:r>
          </a:p>
        </p:txBody>
      </p:sp>
    </p:spTree>
    <p:extLst>
      <p:ext uri="{BB962C8B-B14F-4D97-AF65-F5344CB8AC3E}">
        <p14:creationId xmlns:p14="http://schemas.microsoft.com/office/powerpoint/2010/main" val="457750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xEl>
                                              <p:pRg st="8" end="8"/>
                                            </p:txEl>
                                          </p:spTgt>
                                        </p:tgtEl>
                                        <p:attrNameLst>
                                          <p:attrName>style.visibility</p:attrName>
                                        </p:attrNameLst>
                                      </p:cBhvr>
                                      <p:to>
                                        <p:strVal val="visible"/>
                                      </p:to>
                                    </p:set>
                                  </p:childTnLst>
                                </p:cTn>
                              </p:par>
                            </p:childTnLst>
                          </p:cTn>
                        </p:par>
                        <p:par>
                          <p:cTn id="31" fill="hold" nodeType="afterGroup">
                            <p:stCondLst>
                              <p:cond delay="0"/>
                            </p:stCondLst>
                            <p:childTnLst>
                              <p:par>
                                <p:cTn id="32" presetID="1" presetClass="entr" presetSubtype="0" fill="hold" grpId="0" nodeType="afterEffect">
                                  <p:stCondLst>
                                    <p:cond delay="0"/>
                                  </p:stCondLst>
                                  <p:childTnLst>
                                    <p:set>
                                      <p:cBhvr>
                                        <p:cTn id="33" dur="1" fill="hold">
                                          <p:stCondLst>
                                            <p:cond delay="0"/>
                                          </p:stCondLst>
                                        </p:cTn>
                                        <p:tgtEl>
                                          <p:spTgt spid="2"/>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1" presetClass="entr" presetSubtype="0" fill="hold" nodeType="clickEffect">
                                  <p:stCondLst>
                                    <p:cond delay="0"/>
                                  </p:stCondLst>
                                  <p:childTnLst>
                                    <p:set>
                                      <p:cBhvr>
                                        <p:cTn id="37" dur="1" fill="hold">
                                          <p:stCondLst>
                                            <p:cond delay="0"/>
                                          </p:stCondLst>
                                        </p:cTn>
                                        <p:tgtEl>
                                          <p:spTgt spid="22"/>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10">
                                            <p:txEl>
                                              <p:pRg st="9" end="9"/>
                                            </p:txEl>
                                          </p:spTgt>
                                        </p:tgtEl>
                                        <p:attrNameLst>
                                          <p:attrName>style.visibility</p:attrName>
                                        </p:attrNameLst>
                                      </p:cBhvr>
                                      <p:to>
                                        <p:strVal val="visible"/>
                                      </p:to>
                                    </p:set>
                                  </p:childTnLst>
                                </p:cTn>
                              </p:par>
                            </p:childTnLst>
                          </p:cTn>
                        </p:par>
                      </p:childTnLst>
                    </p:cTn>
                  </p:par>
                  <p:par>
                    <p:cTn id="40" fill="hold" nodeType="clickPar">
                      <p:stCondLst>
                        <p:cond delay="indefinite"/>
                      </p:stCondLst>
                      <p:childTnLst>
                        <p:par>
                          <p:cTn id="41" fill="hold" nodeType="withGroup">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childTnLst>
                                </p:cTn>
                              </p:par>
                            </p:childTnLst>
                          </p:cTn>
                        </p:par>
                      </p:childTnLst>
                    </p:cTn>
                  </p:par>
                  <p:par>
                    <p:cTn id="44" fill="hold" nodeType="clickPar">
                      <p:stCondLst>
                        <p:cond delay="indefinite"/>
                      </p:stCondLst>
                      <p:childTnLst>
                        <p:par>
                          <p:cTn id="45" fill="hold" nodeType="withGroup">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4" grpId="0"/>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a:xfrm>
            <a:off x="-26653" y="0"/>
            <a:ext cx="8229600" cy="1030288"/>
          </a:xfrm>
        </p:spPr>
        <p:txBody>
          <a:bodyPr>
            <a:normAutofit/>
          </a:bodyPr>
          <a:lstStyle/>
          <a:p>
            <a:pPr algn="l"/>
            <a:r>
              <a:rPr lang="fr-FR" altLang="fr-FR" sz="3200" b="1" dirty="0" smtClean="0">
                <a:solidFill>
                  <a:schemeClr val="accent2"/>
                </a:solidFill>
              </a:rPr>
              <a:t>Les étapes de l’évaluation des risques</a:t>
            </a:r>
          </a:p>
        </p:txBody>
      </p:sp>
      <p:sp>
        <p:nvSpPr>
          <p:cNvPr id="3" name="Espace réservé du contenu 2"/>
          <p:cNvSpPr>
            <a:spLocks noGrp="1"/>
          </p:cNvSpPr>
          <p:nvPr>
            <p:ph idx="1"/>
          </p:nvPr>
        </p:nvSpPr>
        <p:spPr>
          <a:xfrm>
            <a:off x="1835150" y="5013325"/>
            <a:ext cx="8229600" cy="4343400"/>
          </a:xfrm>
        </p:spPr>
        <p:txBody>
          <a:bodyPr/>
          <a:lstStyle/>
          <a:p>
            <a:pPr marL="0" indent="0" algn="just">
              <a:buFontTx/>
              <a:buNone/>
              <a:defRPr/>
            </a:pPr>
            <a:endParaRPr lang="fr-FR" sz="2400" i="1" dirty="0" smtClean="0">
              <a:solidFill>
                <a:schemeClr val="bg1">
                  <a:lumMod val="10000"/>
                </a:schemeClr>
              </a:solidFill>
              <a:latin typeface="Calibri" panose="020F0502020204030204" pitchFamily="34" charset="0"/>
            </a:endParaRPr>
          </a:p>
          <a:p>
            <a:pPr marL="0" indent="0" algn="just">
              <a:buFontTx/>
              <a:buNone/>
              <a:defRPr/>
            </a:pPr>
            <a:endParaRPr lang="fr-FR" sz="2400" i="1" dirty="0" smtClean="0">
              <a:solidFill>
                <a:schemeClr val="bg1">
                  <a:lumMod val="10000"/>
                </a:schemeClr>
              </a:solidFill>
              <a:latin typeface="Calibri" panose="020F0502020204030204" pitchFamily="34" charset="0"/>
            </a:endParaRPr>
          </a:p>
          <a:p>
            <a:pPr marL="0" indent="0">
              <a:buFontTx/>
              <a:buNone/>
              <a:defRPr/>
            </a:pPr>
            <a:endParaRPr lang="fr-FR" dirty="0"/>
          </a:p>
        </p:txBody>
      </p:sp>
      <p:pic>
        <p:nvPicPr>
          <p:cNvPr id="4" name="Image 3">
            <a:hlinkClick r:id="" action="ppaction://noaction"/>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82813" y="1143059"/>
            <a:ext cx="903287" cy="79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ZoneTexte 4"/>
          <p:cNvSpPr txBox="1"/>
          <p:nvPr/>
        </p:nvSpPr>
        <p:spPr>
          <a:xfrm>
            <a:off x="3419872" y="1394619"/>
            <a:ext cx="6057900" cy="646331"/>
          </a:xfrm>
          <a:prstGeom prst="rect">
            <a:avLst/>
          </a:prstGeom>
          <a:noFill/>
        </p:spPr>
        <p:txBody>
          <a:bodyPr>
            <a:spAutoFit/>
          </a:bodyPr>
          <a:lstStyle/>
          <a:p>
            <a:pPr algn="just">
              <a:defRPr/>
            </a:pPr>
            <a:r>
              <a:rPr lang="fr-FR" dirty="0" smtClean="0">
                <a:latin typeface="Calibri" panose="020F0502020204030204" pitchFamily="34" charset="0"/>
              </a:rPr>
              <a:t>Cartographier les unités de </a:t>
            </a:r>
            <a:r>
              <a:rPr lang="fr-FR" smtClean="0">
                <a:latin typeface="Calibri" panose="020F0502020204030204" pitchFamily="34" charset="0"/>
              </a:rPr>
              <a:t>travail et identifier </a:t>
            </a:r>
            <a:r>
              <a:rPr lang="fr-FR" dirty="0">
                <a:latin typeface="Calibri" panose="020F0502020204030204" pitchFamily="34" charset="0"/>
              </a:rPr>
              <a:t>les </a:t>
            </a:r>
            <a:r>
              <a:rPr lang="fr-FR">
                <a:latin typeface="Calibri" panose="020F0502020204030204" pitchFamily="34" charset="0"/>
              </a:rPr>
              <a:t>dangers </a:t>
            </a:r>
            <a:endParaRPr lang="fr-FR" smtClean="0">
              <a:latin typeface="Calibri" panose="020F0502020204030204" pitchFamily="34" charset="0"/>
            </a:endParaRPr>
          </a:p>
          <a:p>
            <a:pPr algn="just">
              <a:defRPr/>
            </a:pPr>
            <a:r>
              <a:rPr lang="fr-FR" smtClean="0">
                <a:latin typeface="Calibri" panose="020F0502020204030204" pitchFamily="34" charset="0"/>
              </a:rPr>
              <a:t>par </a:t>
            </a:r>
            <a:r>
              <a:rPr lang="fr-FR" dirty="0">
                <a:latin typeface="Calibri" panose="020F0502020204030204" pitchFamily="34" charset="0"/>
              </a:rPr>
              <a:t>unité de travail.</a:t>
            </a:r>
          </a:p>
        </p:txBody>
      </p:sp>
      <p:pic>
        <p:nvPicPr>
          <p:cNvPr id="6" name="Image 5">
            <a:hlinkClick r:id="rId3" action="ppaction://hlinksldjump"/>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82813" y="2112146"/>
            <a:ext cx="1127125" cy="80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ZoneTexte 6"/>
          <p:cNvSpPr txBox="1"/>
          <p:nvPr/>
        </p:nvSpPr>
        <p:spPr>
          <a:xfrm>
            <a:off x="3438718" y="2368551"/>
            <a:ext cx="6184900" cy="830262"/>
          </a:xfrm>
          <a:prstGeom prst="rect">
            <a:avLst/>
          </a:prstGeom>
          <a:noFill/>
        </p:spPr>
        <p:txBody>
          <a:bodyPr>
            <a:spAutoFit/>
          </a:bodyPr>
          <a:lstStyle/>
          <a:p>
            <a:pPr algn="just">
              <a:defRPr/>
            </a:pPr>
            <a:r>
              <a:rPr lang="fr-FR" dirty="0">
                <a:latin typeface="Calibri" panose="020F0502020204030204" pitchFamily="34" charset="0"/>
              </a:rPr>
              <a:t>Analyser et évaluer les risques associés à un danger.</a:t>
            </a:r>
          </a:p>
        </p:txBody>
      </p:sp>
      <p:sp>
        <p:nvSpPr>
          <p:cNvPr id="8" name="ZoneTexte 7"/>
          <p:cNvSpPr txBox="1"/>
          <p:nvPr/>
        </p:nvSpPr>
        <p:spPr>
          <a:xfrm>
            <a:off x="3438718" y="3308350"/>
            <a:ext cx="5381754" cy="646331"/>
          </a:xfrm>
          <a:prstGeom prst="rect">
            <a:avLst/>
          </a:prstGeom>
          <a:noFill/>
        </p:spPr>
        <p:txBody>
          <a:bodyPr wrap="square">
            <a:spAutoFit/>
          </a:bodyPr>
          <a:lstStyle/>
          <a:p>
            <a:pPr algn="just">
              <a:defRPr/>
            </a:pPr>
            <a:r>
              <a:rPr lang="fr-FR" dirty="0">
                <a:latin typeface="Calibri" panose="020F0502020204030204" pitchFamily="34" charset="0"/>
              </a:rPr>
              <a:t>Déterminer les moyens appropriés pour éliminer ou maîtriser ces risques.</a:t>
            </a:r>
          </a:p>
        </p:txBody>
      </p:sp>
      <p:pic>
        <p:nvPicPr>
          <p:cNvPr id="9" name="Image 8">
            <a:hlinkClick r:id="" action="ppaction://noaction"/>
          </p:cNvPr>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63750" y="3195638"/>
            <a:ext cx="1285875"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Flèche vers le bas 9"/>
          <p:cNvSpPr/>
          <p:nvPr/>
        </p:nvSpPr>
        <p:spPr>
          <a:xfrm>
            <a:off x="1475656" y="1069975"/>
            <a:ext cx="455612" cy="5302250"/>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pic>
        <p:nvPicPr>
          <p:cNvPr id="11" name="Image 10">
            <a:hlinkClick r:id="" action="ppaction://noaction"/>
          </p:cNvPr>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182813" y="4246562"/>
            <a:ext cx="1073150"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ZoneTexte 11"/>
          <p:cNvSpPr txBox="1"/>
          <p:nvPr/>
        </p:nvSpPr>
        <p:spPr>
          <a:xfrm>
            <a:off x="3509511" y="4546683"/>
            <a:ext cx="6100763" cy="830262"/>
          </a:xfrm>
          <a:prstGeom prst="rect">
            <a:avLst/>
          </a:prstGeom>
          <a:noFill/>
        </p:spPr>
        <p:txBody>
          <a:bodyPr>
            <a:spAutoFit/>
          </a:bodyPr>
          <a:lstStyle/>
          <a:p>
            <a:pPr algn="just">
              <a:defRPr/>
            </a:pPr>
            <a:r>
              <a:rPr lang="fr-FR" dirty="0">
                <a:latin typeface="Calibri" panose="020F0502020204030204" pitchFamily="34" charset="0"/>
              </a:rPr>
              <a:t>Elaborer un programme d’actions et le mettre en œuvre.</a:t>
            </a:r>
          </a:p>
        </p:txBody>
      </p:sp>
      <p:pic>
        <p:nvPicPr>
          <p:cNvPr id="13" name="Image 12"/>
          <p:cNvPicPr>
            <a:picLocks noChangeAspect="1"/>
          </p:cNvPicPr>
          <p:nvPr/>
        </p:nvPicPr>
        <p:blipFill>
          <a:blip r:embed="rId7" cstate="print">
            <a:clrChange>
              <a:clrFrom>
                <a:srgbClr val="EFEFEF"/>
              </a:clrFrom>
              <a:clrTo>
                <a:srgbClr val="EFEFEF">
                  <a:alpha val="0"/>
                </a:srgbClr>
              </a:clrTo>
            </a:clrChange>
            <a:extLst>
              <a:ext uri="{28A0092B-C50C-407E-A947-70E740481C1C}">
                <a14:useLocalDpi xmlns:a14="http://schemas.microsoft.com/office/drawing/2010/main" val="0"/>
              </a:ext>
            </a:extLst>
          </a:blip>
          <a:srcRect/>
          <a:stretch>
            <a:fillRect/>
          </a:stretch>
        </p:blipFill>
        <p:spPr bwMode="auto">
          <a:xfrm>
            <a:off x="2213038" y="5563535"/>
            <a:ext cx="1166812" cy="622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ZoneTexte 13"/>
          <p:cNvSpPr txBox="1"/>
          <p:nvPr/>
        </p:nvSpPr>
        <p:spPr>
          <a:xfrm>
            <a:off x="3524443" y="5539581"/>
            <a:ext cx="5440045" cy="646331"/>
          </a:xfrm>
          <a:prstGeom prst="rect">
            <a:avLst/>
          </a:prstGeom>
          <a:noFill/>
        </p:spPr>
        <p:txBody>
          <a:bodyPr wrap="square">
            <a:spAutoFit/>
          </a:bodyPr>
          <a:lstStyle/>
          <a:p>
            <a:pPr algn="just">
              <a:defRPr/>
            </a:pPr>
            <a:r>
              <a:rPr lang="fr-FR" dirty="0">
                <a:latin typeface="Calibri" panose="020F0502020204030204" pitchFamily="34" charset="0"/>
              </a:rPr>
              <a:t>S’assurer de l’efficacité des mesures mises en place et élaboration d’un nouveau programme. </a:t>
            </a:r>
          </a:p>
        </p:txBody>
      </p:sp>
    </p:spTree>
    <p:extLst>
      <p:ext uri="{BB962C8B-B14F-4D97-AF65-F5344CB8AC3E}">
        <p14:creationId xmlns:p14="http://schemas.microsoft.com/office/powerpoint/2010/main" val="25941637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0" grpId="0" animBg="1"/>
      <p:bldP spid="12"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8990" y="0"/>
            <a:ext cx="9137622" cy="1143000"/>
          </a:xfrm>
          <a:prstGeom prst="rect">
            <a:avLst/>
          </a:prstGeom>
        </p:spPr>
        <p:txBody>
          <a:bodyP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fr-FR" sz="2800" b="1" dirty="0" smtClean="0">
                <a:solidFill>
                  <a:schemeClr val="accent2"/>
                </a:solidFill>
                <a:effectLst>
                  <a:outerShdw blurRad="38100" dist="38100" dir="2700000" algn="tl">
                    <a:srgbClr val="000000">
                      <a:alpha val="43137"/>
                    </a:srgbClr>
                  </a:outerShdw>
                </a:effectLst>
              </a:rPr>
              <a:t>La dénomination des unités de travail dans l’application</a:t>
            </a:r>
            <a:endParaRPr lang="fr-FR" sz="2800" b="1" dirty="0">
              <a:solidFill>
                <a:schemeClr val="accent2"/>
              </a:solidFill>
              <a:effectLst>
                <a:outerShdw blurRad="38100" dist="38100" dir="2700000" algn="tl">
                  <a:srgbClr val="000000">
                    <a:alpha val="43137"/>
                  </a:srgbClr>
                </a:outerShdw>
              </a:effectLst>
            </a:endParaRPr>
          </a:p>
        </p:txBody>
      </p:sp>
      <p:graphicFrame>
        <p:nvGraphicFramePr>
          <p:cNvPr id="3" name="Tableau 2"/>
          <p:cNvGraphicFramePr>
            <a:graphicFrameLocks noGrp="1"/>
          </p:cNvGraphicFramePr>
          <p:nvPr>
            <p:extLst/>
          </p:nvPr>
        </p:nvGraphicFramePr>
        <p:xfrm>
          <a:off x="251521" y="651681"/>
          <a:ext cx="8640958" cy="6075833"/>
        </p:xfrm>
        <a:graphic>
          <a:graphicData uri="http://schemas.openxmlformats.org/drawingml/2006/table">
            <a:tbl>
              <a:tblPr/>
              <a:tblGrid>
                <a:gridCol w="1224135">
                  <a:extLst>
                    <a:ext uri="{9D8B030D-6E8A-4147-A177-3AD203B41FA5}">
                      <a16:colId xmlns:a16="http://schemas.microsoft.com/office/drawing/2014/main" val="20000"/>
                    </a:ext>
                  </a:extLst>
                </a:gridCol>
                <a:gridCol w="3168352">
                  <a:extLst>
                    <a:ext uri="{9D8B030D-6E8A-4147-A177-3AD203B41FA5}">
                      <a16:colId xmlns:a16="http://schemas.microsoft.com/office/drawing/2014/main" val="20001"/>
                    </a:ext>
                  </a:extLst>
                </a:gridCol>
                <a:gridCol w="4248471">
                  <a:extLst>
                    <a:ext uri="{9D8B030D-6E8A-4147-A177-3AD203B41FA5}">
                      <a16:colId xmlns:a16="http://schemas.microsoft.com/office/drawing/2014/main" val="20002"/>
                    </a:ext>
                  </a:extLst>
                </a:gridCol>
              </a:tblGrid>
              <a:tr h="60369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bg1">
                              <a:lumMod val="10000"/>
                            </a:schemeClr>
                          </a:solidFill>
                          <a:effectLst/>
                          <a:latin typeface="Arial Narrow" pitchFamily="34" charset="0"/>
                        </a:rPr>
                        <a:t>Sigle dans l’application</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bg1">
                              <a:lumMod val="10000"/>
                            </a:schemeClr>
                          </a:solidFill>
                          <a:effectLst/>
                          <a:latin typeface="Arial Narrow" pitchFamily="34" charset="0"/>
                        </a:rPr>
                        <a:t>Libellé des unités de travail dans l’application</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bg1">
                              <a:lumMod val="10000"/>
                            </a:schemeClr>
                          </a:solidFill>
                          <a:effectLst/>
                          <a:latin typeface="Arial Narrow" pitchFamily="34" charset="0"/>
                        </a:rPr>
                        <a:t>EXEMPLES </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60000"/>
                        <a:lumOff val="40000"/>
                      </a:schemeClr>
                    </a:solidFill>
                  </a:tcPr>
                </a:tc>
                <a:extLst>
                  <a:ext uri="{0D108BD9-81ED-4DB2-BD59-A6C34878D82A}">
                    <a16:rowId xmlns:a16="http://schemas.microsoft.com/office/drawing/2014/main" val="10000"/>
                  </a:ext>
                </a:extLst>
              </a:tr>
              <a:tr h="42301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01</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Accueil</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Loge </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1"/>
                  </a:ext>
                </a:extLst>
              </a:tr>
              <a:tr h="5025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02</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Activités de gestion de magasin /maitre ouvrier</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Magasin </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2956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03</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Activités d’enseignement à l’EPS</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Installations sportives, trajet</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3"/>
                  </a:ext>
                </a:extLst>
              </a:tr>
              <a:tr h="5025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04</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Activités d’enseignement en atelier</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Une par champ professionnel de SEGPA</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Une par atelier de lycée professionnel</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4"/>
                  </a:ext>
                </a:extLst>
              </a:tr>
              <a:tr h="576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05</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Activités d’enseignement et préparation en laboratoire</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Salles de physiques, chimie, SVT</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Laboratoires </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5"/>
                  </a:ext>
                </a:extLst>
              </a:tr>
              <a:tr h="5767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06</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Activités d’enseignement général</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Salle d’enseignement général (dont salle de musique et arts plastiques) et salles informatiques</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6"/>
                  </a:ext>
                </a:extLst>
              </a:tr>
              <a:tr h="3230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07</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Administratif / direction</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Administration, salle des professeurs, salle de réunion</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7"/>
                  </a:ext>
                </a:extLst>
              </a:tr>
              <a:tr h="3449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08</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Autre unité ….</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Circulations (cour, couloirs),  sanitaires …..</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r h="34496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09</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Cuisine/restauration</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Cuisine et réfectoire</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9"/>
                  </a:ext>
                </a:extLst>
              </a:tr>
              <a:tr h="36642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10</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Entretien</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Locaux de stockage, lingerie et lieux d’intervention</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0"/>
                  </a:ext>
                </a:extLst>
              </a:tr>
              <a:tr h="3295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11</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Maintenance</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1600" b="0" i="0" u="none" strike="noStrike" cap="none" normalizeH="0" baseline="0" dirty="0" smtClean="0">
                          <a:ln>
                            <a:noFill/>
                          </a:ln>
                          <a:solidFill>
                            <a:schemeClr val="bg1">
                              <a:lumMod val="10000"/>
                            </a:schemeClr>
                          </a:solidFill>
                          <a:effectLst/>
                          <a:latin typeface="Arial Narrow" pitchFamily="34" charset="0"/>
                        </a:rPr>
                        <a:t>Ateliers et lieux d’intervention</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1"/>
                  </a:ext>
                </a:extLst>
              </a:tr>
              <a:tr h="3295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12</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Personnels santé/social</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Infirmerie…</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2"/>
                  </a:ext>
                </a:extLst>
              </a:tr>
              <a:tr h="31379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Narrow" pitchFamily="34" charset="0"/>
                        </a:rPr>
                        <a:t>UT 13</a:t>
                      </a:r>
                    </a:p>
                  </a:txBody>
                  <a:tcPr marL="91455" marR="91455" marT="45714" marB="45714"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Vie scolaire</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bg1">
                              <a:lumMod val="10000"/>
                            </a:schemeClr>
                          </a:solidFill>
                          <a:effectLst/>
                          <a:latin typeface="Arial Narrow" pitchFamily="34" charset="0"/>
                        </a:rPr>
                        <a:t>Bureau, salles de permanence, cour de récréation…</a:t>
                      </a:r>
                    </a:p>
                  </a:txBody>
                  <a:tcPr marL="91455" marR="91455" marT="45714" marB="4571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5598552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785</Words>
  <Application>Microsoft Office PowerPoint</Application>
  <PresentationFormat>Affichage à l'écran (4:3)</PresentationFormat>
  <Paragraphs>195</Paragraphs>
  <Slides>16</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Microsoft YaHei</vt:lpstr>
      <vt:lpstr>Arial</vt:lpstr>
      <vt:lpstr>Arial Narrow</vt:lpstr>
      <vt:lpstr>Calibri</vt:lpstr>
      <vt:lpstr>Times New Roman</vt:lpstr>
      <vt:lpstr>Wingdings</vt:lpstr>
      <vt:lpstr>Thème Office</vt:lpstr>
      <vt:lpstr>  Evaluation des risques  Une analyse collective des situations de travail via la CHS  </vt:lpstr>
      <vt:lpstr>Les missions de la CHS   </vt:lpstr>
      <vt:lpstr>Présentation PowerPoint</vt:lpstr>
      <vt:lpstr> La réglementation Décret n° 2001-1016 du 5 novembre 2001 en application des articles L4121-2 et L4121-3 du code du travail</vt:lpstr>
      <vt:lpstr>L’unité de travail</vt:lpstr>
      <vt:lpstr>Les objectifs de l’évaluation des risques</vt:lpstr>
      <vt:lpstr>Plan d’actions de prévention pour un suivi annuel de la prévention</vt:lpstr>
      <vt:lpstr>Les étapes de l’évaluation des risques</vt:lpstr>
      <vt:lpstr>Présentation PowerPoint</vt:lpstr>
      <vt:lpstr>Présentation PowerPoint</vt:lpstr>
      <vt:lpstr>Liste des facteurs de risques professionnels </vt:lpstr>
      <vt:lpstr>Présentation PowerPoint</vt:lpstr>
      <vt:lpstr>Présentation PowerPoint</vt:lpstr>
      <vt:lpstr>Présentation PowerPoint</vt:lpstr>
      <vt:lpstr>Présentation PowerPoint</vt:lpstr>
      <vt:lpstr>Le DUERP : une méthodologie participative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principal 1 page de garde : taille police 54</dc:title>
  <dc:creator/>
  <cp:lastModifiedBy>SOPHIE BOIVIN</cp:lastModifiedBy>
  <cp:revision>20</cp:revision>
  <cp:lastPrinted>2017-08-21T10:58:28Z</cp:lastPrinted>
  <dcterms:created xsi:type="dcterms:W3CDTF">2017-07-13T15:25:47Z</dcterms:created>
  <dcterms:modified xsi:type="dcterms:W3CDTF">2018-10-23T13:48:57Z</dcterms:modified>
</cp:coreProperties>
</file>