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6" r:id="rId3"/>
    <p:sldId id="305" r:id="rId4"/>
    <p:sldId id="302" r:id="rId5"/>
    <p:sldId id="304" r:id="rId6"/>
    <p:sldId id="270" r:id="rId7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7BEC7-D881-495E-A279-BAB9B6D5D222}" type="datetimeFigureOut">
              <a:rPr lang="fr-FR" smtClean="0"/>
              <a:t>27/08/2018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713AB7-F6C2-480D-93C2-39E76A4718B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3821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451D8-906A-47BE-9BF1-4D88EB5B8B24}" type="datetimeFigureOut">
              <a:rPr lang="fr-FR" smtClean="0"/>
              <a:t>27/08/2018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FD1B1-0BC2-4312-928B-B85C218B379A}" type="slidenum">
              <a:rPr lang="fr-FR" smtClean="0"/>
              <a:t>‹N°›</a:t>
            </a:fld>
            <a:endParaRPr lang="fr-FR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7601" y="6240571"/>
            <a:ext cx="2880000" cy="33811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61" y="3919864"/>
            <a:ext cx="1800200" cy="660538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5279637"/>
            <a:ext cx="1368152" cy="1578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9559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451D8-906A-47BE-9BF1-4D88EB5B8B24}" type="datetimeFigureOut">
              <a:rPr lang="fr-FR" smtClean="0"/>
              <a:t>27/08/2018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FD1B1-0BC2-4312-928B-B85C218B37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8687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451D8-906A-47BE-9BF1-4D88EB5B8B24}" type="datetimeFigureOut">
              <a:rPr lang="fr-FR" smtClean="0"/>
              <a:t>27/08/2018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FD1B1-0BC2-4312-928B-B85C218B37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0610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451D8-906A-47BE-9BF1-4D88EB5B8B24}" type="datetimeFigureOut">
              <a:rPr lang="fr-FR" smtClean="0"/>
              <a:t>27/08/2018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FD1B1-0BC2-4312-928B-B85C218B379A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4149080"/>
            <a:ext cx="29787" cy="252000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8" y="3645700"/>
            <a:ext cx="1202517" cy="441234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0" y="5374531"/>
            <a:ext cx="1248112" cy="1439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509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451D8-906A-47BE-9BF1-4D88EB5B8B24}" type="datetimeFigureOut">
              <a:rPr lang="fr-FR" smtClean="0"/>
              <a:t>27/08/2018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FD1B1-0BC2-4312-928B-B85C218B37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4767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451D8-906A-47BE-9BF1-4D88EB5B8B24}" type="datetimeFigureOut">
              <a:rPr lang="fr-FR" smtClean="0"/>
              <a:t>27/08/2018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FD1B1-0BC2-4312-928B-B85C218B37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1532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451D8-906A-47BE-9BF1-4D88EB5B8B24}" type="datetimeFigureOut">
              <a:rPr lang="fr-FR" smtClean="0"/>
              <a:t>27/08/2018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FD1B1-0BC2-4312-928B-B85C218B37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5348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451D8-906A-47BE-9BF1-4D88EB5B8B24}" type="datetimeFigureOut">
              <a:rPr lang="fr-FR" smtClean="0"/>
              <a:t>27/08/2018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FD1B1-0BC2-4312-928B-B85C218B37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3819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451D8-906A-47BE-9BF1-4D88EB5B8B24}" type="datetimeFigureOut">
              <a:rPr lang="fr-FR" smtClean="0"/>
              <a:t>27/08/2018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FD1B1-0BC2-4312-928B-B85C218B37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8277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451D8-906A-47BE-9BF1-4D88EB5B8B24}" type="datetimeFigureOut">
              <a:rPr lang="fr-FR" smtClean="0"/>
              <a:t>27/08/2018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FD1B1-0BC2-4312-928B-B85C218B37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4239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451D8-906A-47BE-9BF1-4D88EB5B8B24}" type="datetimeFigureOut">
              <a:rPr lang="fr-FR" smtClean="0"/>
              <a:t>27/08/2018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FD1B1-0BC2-4312-928B-B85C218B37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071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8451D8-906A-47BE-9BF1-4D88EB5B8B24}" type="datetimeFigureOut">
              <a:rPr lang="fr-FR" smtClean="0"/>
              <a:t>27/08/2018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9FD1B1-0BC2-4312-928B-B85C218B37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0718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image" Target="../media/image10.gif"/><Relationship Id="rId7" Type="http://schemas.openxmlformats.org/officeDocument/2006/relationships/image" Target="../media/image14.jp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1052736"/>
            <a:ext cx="7772400" cy="1080120"/>
          </a:xfrm>
        </p:spPr>
        <p:txBody>
          <a:bodyPr>
            <a:normAutofit fontScale="90000"/>
          </a:bodyPr>
          <a:lstStyle/>
          <a:p>
            <a:r>
              <a:rPr lang="fr-FR" sz="6000" b="1" dirty="0" smtClean="0"/>
              <a:t/>
            </a:r>
            <a:br>
              <a:rPr lang="fr-FR" sz="6000" b="1" dirty="0" smtClean="0"/>
            </a:br>
            <a:r>
              <a:rPr lang="fr-FR" sz="6000" b="1" dirty="0"/>
              <a:t/>
            </a:r>
            <a:br>
              <a:rPr lang="fr-FR" sz="6000" b="1" dirty="0"/>
            </a:br>
            <a:r>
              <a:rPr lang="fr-FR" sz="6000" b="1" dirty="0" smtClean="0">
                <a:solidFill>
                  <a:schemeClr val="accent2"/>
                </a:solidFill>
              </a:rPr>
              <a:t>Le binôme d’assistants de prévention dans votre collège</a:t>
            </a:r>
            <a:endParaRPr lang="fr-FR" sz="6000" dirty="0">
              <a:solidFill>
                <a:schemeClr val="accent2"/>
              </a:solidFill>
            </a:endParaRPr>
          </a:p>
        </p:txBody>
      </p:sp>
      <p:pic>
        <p:nvPicPr>
          <p:cNvPr id="1026" name="Image 2" descr="Résultat d’images pour conseil départemental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440" y="5445224"/>
            <a:ext cx="1382713" cy="1166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02151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3899392" y="548679"/>
            <a:ext cx="3896732" cy="15783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 smtClean="0"/>
              <a:t>Il est nommé par le chef d’établissement</a:t>
            </a:r>
            <a:endParaRPr lang="fr-FR" sz="2800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342" y="1586672"/>
            <a:ext cx="1656184" cy="1204874"/>
          </a:xfrm>
          <a:prstGeom prst="rect">
            <a:avLst/>
          </a:prstGeom>
        </p:spPr>
      </p:pic>
      <p:sp>
        <p:nvSpPr>
          <p:cNvPr id="6" name="Titre 1"/>
          <p:cNvSpPr txBox="1">
            <a:spLocks/>
          </p:cNvSpPr>
          <p:nvPr/>
        </p:nvSpPr>
        <p:spPr>
          <a:xfrm>
            <a:off x="0" y="0"/>
            <a:ext cx="8229600" cy="8367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800" b="1" dirty="0" smtClean="0">
                <a:solidFill>
                  <a:schemeClr val="accent1"/>
                </a:solidFill>
              </a:rPr>
              <a:t>L’assistant de prévention </a:t>
            </a:r>
            <a:endParaRPr lang="fr-FR" sz="2400" b="1" i="1" dirty="0">
              <a:solidFill>
                <a:schemeClr val="accent1"/>
              </a:solidFill>
            </a:endParaRPr>
          </a:p>
        </p:txBody>
      </p:sp>
      <p:sp>
        <p:nvSpPr>
          <p:cNvPr id="7" name="Flèche courbée vers la droite 6"/>
          <p:cNvSpPr/>
          <p:nvPr/>
        </p:nvSpPr>
        <p:spPr>
          <a:xfrm>
            <a:off x="3347864" y="2002846"/>
            <a:ext cx="576064" cy="115212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8" name="Flèche courbée vers la droite 7"/>
          <p:cNvSpPr/>
          <p:nvPr/>
        </p:nvSpPr>
        <p:spPr>
          <a:xfrm flipH="1">
            <a:off x="7909756" y="1892325"/>
            <a:ext cx="639688" cy="115212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3347864" y="3071787"/>
            <a:ext cx="53285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/>
              <a:t>IL </a:t>
            </a:r>
            <a:r>
              <a:rPr lang="fr-FR" sz="2800" b="1" u="sng" dirty="0" smtClean="0"/>
              <a:t>ASSISTE</a:t>
            </a:r>
            <a:r>
              <a:rPr lang="fr-FR" sz="2800" b="1" dirty="0" smtClean="0"/>
              <a:t> ET </a:t>
            </a:r>
            <a:r>
              <a:rPr lang="fr-FR" sz="2800" b="1" u="sng" dirty="0" smtClean="0"/>
              <a:t>CONSEILLE </a:t>
            </a:r>
            <a:endParaRPr lang="fr-FR" sz="2800" b="1" u="sng" dirty="0"/>
          </a:p>
        </p:txBody>
      </p:sp>
      <p:sp>
        <p:nvSpPr>
          <p:cNvPr id="10" name="ZoneTexte 9"/>
          <p:cNvSpPr txBox="1"/>
          <p:nvPr/>
        </p:nvSpPr>
        <p:spPr>
          <a:xfrm>
            <a:off x="238556" y="3449848"/>
            <a:ext cx="87232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solidFill>
                  <a:schemeClr val="accent1"/>
                </a:solidFill>
              </a:rPr>
              <a:t>DANS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la démarche d’</a:t>
            </a:r>
            <a:r>
              <a:rPr lang="fr-FR" sz="2000" dirty="0"/>
              <a:t>é</a:t>
            </a:r>
            <a:r>
              <a:rPr lang="fr-FR" sz="2000" dirty="0" smtClean="0"/>
              <a:t>valuation des risques professionnels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la mise en place de la politique de santé et de bien-être au travail </a:t>
            </a:r>
            <a:endParaRPr lang="fr-FR" sz="2000" dirty="0"/>
          </a:p>
        </p:txBody>
      </p:sp>
      <p:sp>
        <p:nvSpPr>
          <p:cNvPr id="11" name="ZoneTexte 10"/>
          <p:cNvSpPr txBox="1"/>
          <p:nvPr/>
        </p:nvSpPr>
        <p:spPr>
          <a:xfrm>
            <a:off x="208824" y="4488186"/>
            <a:ext cx="823285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solidFill>
                  <a:schemeClr val="accent1"/>
                </a:solidFill>
              </a:rPr>
              <a:t>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/>
              <a:t>a</a:t>
            </a:r>
            <a:r>
              <a:rPr lang="fr-FR" sz="2000" dirty="0" smtClean="0"/>
              <a:t>lertant sur des problématiques/dysfonctionnements  relevés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/>
              <a:t>s</a:t>
            </a:r>
            <a:r>
              <a:rPr lang="fr-FR" sz="2000" dirty="0" smtClean="0"/>
              <a:t>ensibilisant, informant les personnels</a:t>
            </a:r>
          </a:p>
          <a:p>
            <a:r>
              <a:rPr lang="fr-FR" sz="2000" dirty="0" smtClean="0"/>
              <a:t>Tout en étant</a:t>
            </a:r>
            <a:r>
              <a:rPr lang="fr-FR" dirty="0" smtClean="0"/>
              <a:t> </a:t>
            </a:r>
            <a:r>
              <a:rPr lang="fr-FR" dirty="0"/>
              <a:t>tenu au devoir de réserve et de </a:t>
            </a:r>
            <a:r>
              <a:rPr lang="fr-FR" dirty="0" smtClean="0"/>
              <a:t>confidentialité dans le cadre de sa mission</a:t>
            </a:r>
            <a:endParaRPr lang="fr-FR" sz="2000" dirty="0"/>
          </a:p>
        </p:txBody>
      </p:sp>
      <p:sp>
        <p:nvSpPr>
          <p:cNvPr id="2" name="ZoneTexte 1"/>
          <p:cNvSpPr txBox="1"/>
          <p:nvPr/>
        </p:nvSpPr>
        <p:spPr>
          <a:xfrm>
            <a:off x="208824" y="6088624"/>
            <a:ext cx="8467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accent2"/>
                </a:solidFill>
              </a:rPr>
              <a:t>IL Y A EN </a:t>
            </a:r>
            <a:r>
              <a:rPr lang="fr-FR" b="1" dirty="0" smtClean="0">
                <a:solidFill>
                  <a:schemeClr val="accent2"/>
                </a:solidFill>
              </a:rPr>
              <a:t>GENERAL </a:t>
            </a:r>
            <a:r>
              <a:rPr lang="fr-FR" b="1" dirty="0" smtClean="0">
                <a:solidFill>
                  <a:schemeClr val="accent2"/>
                </a:solidFill>
              </a:rPr>
              <a:t>UN </a:t>
            </a:r>
            <a:r>
              <a:rPr lang="fr-FR" b="1" dirty="0" smtClean="0">
                <a:solidFill>
                  <a:schemeClr val="accent2"/>
                </a:solidFill>
              </a:rPr>
              <a:t>ASSISTANT DE PRÉVENTION PAR EPLE </a:t>
            </a:r>
          </a:p>
          <a:p>
            <a:pPr algn="ctr"/>
            <a:r>
              <a:rPr lang="fr-FR" b="1" dirty="0" smtClean="0">
                <a:solidFill>
                  <a:schemeClr val="accent2"/>
                </a:solidFill>
              </a:rPr>
              <a:t>( </a:t>
            </a:r>
            <a:r>
              <a:rPr lang="fr-FR" b="1" dirty="0" smtClean="0">
                <a:solidFill>
                  <a:schemeClr val="accent2"/>
                </a:solidFill>
              </a:rPr>
              <a:t>le plus souvent </a:t>
            </a:r>
            <a:r>
              <a:rPr lang="fr-FR" b="1" dirty="0" smtClean="0">
                <a:solidFill>
                  <a:schemeClr val="accent2"/>
                </a:solidFill>
              </a:rPr>
              <a:t>l’agent de maintenance du collège)</a:t>
            </a:r>
            <a:endParaRPr lang="fr-FR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9700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8" grpId="0" animBg="1"/>
      <p:bldP spid="9" grpId="0"/>
      <p:bldP spid="10" grpId="0"/>
      <p:bldP spid="11" grpId="0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fr-FR" sz="2800" b="1" dirty="0" smtClean="0">
                <a:solidFill>
                  <a:schemeClr val="accent2"/>
                </a:solidFill>
              </a:rPr>
              <a:t>Expérimentation académie de Caen  et conseil départemental du Calvados</a:t>
            </a:r>
            <a:endParaRPr lang="fr-FR" sz="2800" b="1" dirty="0">
              <a:solidFill>
                <a:schemeClr val="accent2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07504" y="1148083"/>
            <a:ext cx="8856984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b="1" dirty="0" smtClean="0">
                <a:solidFill>
                  <a:schemeClr val="accent2"/>
                </a:solidFill>
              </a:rPr>
              <a:t>Où ?</a:t>
            </a:r>
          </a:p>
          <a:p>
            <a:r>
              <a:rPr lang="fr-FR" sz="2000" dirty="0" smtClean="0"/>
              <a:t>Dans 6 collèges du département à partir de la rentrée 2018</a:t>
            </a:r>
          </a:p>
          <a:p>
            <a:endParaRPr lang="fr-FR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b="1" dirty="0" smtClean="0">
                <a:solidFill>
                  <a:schemeClr val="accent2"/>
                </a:solidFill>
              </a:rPr>
              <a:t>En quoi ça consiste ?</a:t>
            </a:r>
          </a:p>
          <a:p>
            <a:r>
              <a:rPr lang="fr-FR" sz="2000" dirty="0" smtClean="0"/>
              <a:t>Le chef d’établissement attribue la mission d’assistant de prévention à un personnel relevant du conseil départemental</a:t>
            </a:r>
            <a:r>
              <a:rPr lang="fr-FR" sz="2000" dirty="0"/>
              <a:t> </a:t>
            </a:r>
            <a:r>
              <a:rPr lang="fr-FR" sz="2000" dirty="0" smtClean="0"/>
              <a:t>et à un personnel relevant de l’éducation nationale : on parle de </a:t>
            </a:r>
            <a:r>
              <a:rPr lang="fr-FR" sz="2000" b="1" dirty="0" smtClean="0"/>
              <a:t>BINOME</a:t>
            </a:r>
            <a:r>
              <a:rPr lang="fr-FR" sz="2000" dirty="0" smtClean="0"/>
              <a:t> d’assistants de prévention.</a:t>
            </a:r>
          </a:p>
          <a:p>
            <a:endParaRPr lang="fr-FR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b="1" dirty="0" smtClean="0">
                <a:solidFill>
                  <a:schemeClr val="accent2"/>
                </a:solidFill>
              </a:rPr>
              <a:t>Quel intérêt pour les personnels de l’établissement ?</a:t>
            </a:r>
          </a:p>
          <a:p>
            <a:endParaRPr lang="fr-FR" sz="2400" b="1" dirty="0" smtClean="0">
              <a:solidFill>
                <a:schemeClr val="accent2"/>
              </a:solidFill>
            </a:endParaRP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fr-FR" sz="2000" dirty="0" smtClean="0"/>
              <a:t>Bénéficier de regards croisés sur des situations de travail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fr-FR" sz="2000" dirty="0" smtClean="0"/>
              <a:t>Avoir un interlocuteur permanent et formé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fr-FR" sz="2000" dirty="0" smtClean="0"/>
              <a:t>Bénéficier de l’accompagnement du binôme par le réseau de prévention territorial et académique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fr-FR" sz="2000" dirty="0" smtClean="0"/>
              <a:t>Favoriser les échanges et la liberté de paroles via un interlocuteur missionné.</a:t>
            </a:r>
            <a:endParaRPr lang="fr-FR" sz="2000" dirty="0"/>
          </a:p>
          <a:p>
            <a:pPr lvl="1"/>
            <a:endParaRPr lang="fr-FR" sz="2400" dirty="0" smtClean="0"/>
          </a:p>
          <a:p>
            <a:pPr marL="800100" lvl="1" indent="-342900">
              <a:buFont typeface="Courier New" panose="02070309020205020404" pitchFamily="49" charset="0"/>
              <a:buChar char="o"/>
            </a:pPr>
            <a:endParaRPr lang="fr-FR" sz="2400" dirty="0" smtClean="0"/>
          </a:p>
          <a:p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932323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0" y="0"/>
            <a:ext cx="8229600" cy="8367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800" b="1" dirty="0">
                <a:solidFill>
                  <a:schemeClr val="accent1"/>
                </a:solidFill>
              </a:rPr>
              <a:t>L</a:t>
            </a:r>
            <a:r>
              <a:rPr lang="fr-FR" sz="2800" b="1" dirty="0" smtClean="0">
                <a:solidFill>
                  <a:schemeClr val="accent1"/>
                </a:solidFill>
              </a:rPr>
              <a:t>es missions du binôme au sein de l’établissement </a:t>
            </a:r>
            <a:endParaRPr lang="fr-FR" sz="2400" b="1" i="1" dirty="0">
              <a:solidFill>
                <a:schemeClr val="accent1"/>
              </a:solidFill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3156508"/>
              </p:ext>
            </p:extLst>
          </p:nvPr>
        </p:nvGraphicFramePr>
        <p:xfrm>
          <a:off x="132926" y="836713"/>
          <a:ext cx="8712969" cy="4386394"/>
        </p:xfrm>
        <a:graphic>
          <a:graphicData uri="http://schemas.openxmlformats.org/drawingml/2006/table">
            <a:tbl>
              <a:tblPr/>
              <a:tblGrid>
                <a:gridCol w="22068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70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71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78487">
                  <a:extLst>
                    <a:ext uri="{9D8B030D-6E8A-4147-A177-3AD203B41FA5}">
                      <a16:colId xmlns:a16="http://schemas.microsoft.com/office/drawing/2014/main" val="3390384297"/>
                    </a:ext>
                  </a:extLst>
                </a:gridCol>
              </a:tblGrid>
              <a:tr h="881194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39285">
                <a:tc>
                  <a:txBody>
                    <a:bodyPr/>
                    <a:lstStyle/>
                    <a:p>
                      <a:pPr algn="ctr"/>
                      <a:endParaRPr lang="fr-FR" sz="1600" b="1" dirty="0" smtClean="0"/>
                    </a:p>
                    <a:p>
                      <a:pPr lvl="0" algn="ctr"/>
                      <a:r>
                        <a:rPr lang="fr-FR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Accompagner l’adjoint gestionnaire dans l’évaluation des risques professionnels, l’élaboration du Document Unique d’Evaluation des Risques Professionnels (DUERP) et sa mise à jour</a:t>
                      </a:r>
                    </a:p>
                    <a:p>
                      <a:pPr algn="ctr"/>
                      <a:endParaRPr lang="fr-FR" sz="1600" b="1" baseline="0" dirty="0" smtClean="0"/>
                    </a:p>
                    <a:p>
                      <a:pPr algn="ctr"/>
                      <a:endParaRPr lang="fr-FR" sz="1600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b="1" dirty="0" smtClean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Identifier et signaler les situations pouvant porter atteinte à la santé physique et mentale des agents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fr-FR" sz="1600" b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fr-FR" sz="1600" b="1" dirty="0" smtClean="0"/>
                        <a:t>Participer</a:t>
                      </a:r>
                      <a:r>
                        <a:rPr lang="fr-FR" sz="1600" b="1" baseline="0" dirty="0" smtClean="0"/>
                        <a:t> a l’amélioration des méthodes et du milieu de travail en suggérant des adaptations des conditions de travail</a:t>
                      </a:r>
                    </a:p>
                    <a:p>
                      <a:pPr algn="ctr"/>
                      <a:endParaRPr lang="fr-FR" sz="1600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b="1" dirty="0" smtClean="0"/>
                    </a:p>
                    <a:p>
                      <a:pPr algn="ctr"/>
                      <a:endParaRPr lang="fr-FR" sz="1600" b="1" dirty="0" smtClean="0"/>
                    </a:p>
                    <a:p>
                      <a:pPr algn="ctr"/>
                      <a:endParaRPr lang="fr-FR" sz="1600" b="1" dirty="0" smtClean="0"/>
                    </a:p>
                    <a:p>
                      <a:pPr algn="ctr"/>
                      <a:endParaRPr lang="fr-FR" sz="1600" b="1" dirty="0" smtClean="0"/>
                    </a:p>
                    <a:p>
                      <a:pPr algn="ctr"/>
                      <a:r>
                        <a:rPr lang="fr-FR" sz="1600" b="1" dirty="0" smtClean="0"/>
                        <a:t>Veiller</a:t>
                      </a:r>
                      <a:r>
                        <a:rPr lang="fr-FR" sz="1600" b="1" baseline="0" dirty="0" smtClean="0"/>
                        <a:t> à la bonne tenue du registre de sante et de sécurité au travail</a:t>
                      </a:r>
                    </a:p>
                    <a:p>
                      <a:pPr algn="ctr"/>
                      <a:endParaRPr lang="fr-FR" sz="1600" b="1" baseline="0" dirty="0" smtClean="0"/>
                    </a:p>
                    <a:p>
                      <a:pPr algn="ctr"/>
                      <a:endParaRPr lang="fr-FR" sz="1600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b="1" dirty="0" smtClean="0"/>
                    </a:p>
                    <a:p>
                      <a:pPr algn="ctr"/>
                      <a:endParaRPr lang="fr-FR" sz="1600" b="1" dirty="0" smtClean="0"/>
                    </a:p>
                    <a:p>
                      <a:pPr algn="ctr"/>
                      <a:endParaRPr lang="fr-FR" sz="1600" b="1" dirty="0" smtClean="0"/>
                    </a:p>
                    <a:p>
                      <a:pPr algn="ctr"/>
                      <a:endParaRPr lang="fr-FR" sz="1600" b="1" dirty="0" smtClean="0"/>
                    </a:p>
                    <a:p>
                      <a:pPr algn="ctr"/>
                      <a:r>
                        <a:rPr lang="fr-FR" sz="1600" b="1" dirty="0" smtClean="0"/>
                        <a:t>Participer à l’information,</a:t>
                      </a:r>
                      <a:r>
                        <a:rPr lang="fr-FR" sz="1600" b="1" baseline="0" dirty="0" smtClean="0"/>
                        <a:t> la </a:t>
                      </a:r>
                      <a:r>
                        <a:rPr lang="fr-FR" sz="1600" b="1" dirty="0" smtClean="0"/>
                        <a:t>sensibilisation</a:t>
                      </a:r>
                      <a:r>
                        <a:rPr lang="fr-FR" sz="1600" b="1" baseline="0" dirty="0" smtClean="0"/>
                        <a:t> de</a:t>
                      </a:r>
                      <a:r>
                        <a:rPr lang="fr-FR" sz="1600" b="1" dirty="0" smtClean="0"/>
                        <a:t> l’ensemble des personnels</a:t>
                      </a:r>
                      <a:endParaRPr lang="fr-FR" sz="1600" b="1" dirty="0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026" name="Picture 2" descr="C:\Users\SBOIV\Desktop\TransfertJPCaen\Dossiers actifs\Site SST\Logos pour affiche communication\risque chute escalie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968" y="938316"/>
            <a:ext cx="738479" cy="65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9498" y="910239"/>
            <a:ext cx="895637" cy="715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Double flèche horizontale 9"/>
          <p:cNvSpPr/>
          <p:nvPr/>
        </p:nvSpPr>
        <p:spPr>
          <a:xfrm>
            <a:off x="132926" y="4767482"/>
            <a:ext cx="8712969" cy="100811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b="1" dirty="0" smtClean="0"/>
              <a:t>Il est associé aux travaux de la commission hygiène et sécurité (CHS) </a:t>
            </a:r>
          </a:p>
          <a:p>
            <a:r>
              <a:rPr lang="fr-FR" b="1" dirty="0"/>
              <a:t> </a:t>
            </a:r>
            <a:r>
              <a:rPr lang="fr-FR" b="1" dirty="0" smtClean="0"/>
              <a:t>                 et y assiste de plein droit avec voix consultative</a:t>
            </a:r>
            <a:endParaRPr lang="fr-FR" b="1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7373" y="717403"/>
            <a:ext cx="1385477" cy="122713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0202" y="864788"/>
            <a:ext cx="1106851" cy="760960"/>
          </a:xfrm>
          <a:prstGeom prst="rect">
            <a:avLst/>
          </a:prstGeom>
        </p:spPr>
      </p:pic>
      <p:pic>
        <p:nvPicPr>
          <p:cNvPr id="1028" name="Picture 4" descr="C:\Users\SBOIV\Pictures\réunion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4864344"/>
            <a:ext cx="1409700" cy="814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9277" y="864788"/>
            <a:ext cx="669429" cy="775457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9759" y="850546"/>
            <a:ext cx="1153055" cy="857585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132925" y="6021288"/>
            <a:ext cx="87129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chemeClr val="accent2"/>
                </a:solidFill>
              </a:rPr>
              <a:t>Le binôme d’assistants de prévention est accompagné dans sa mission par les acteurs du réseau de prévention de l’académie de Caen et du conseil départemental.</a:t>
            </a:r>
            <a:endParaRPr lang="fr-FR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4422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34668" y="-99392"/>
            <a:ext cx="8991390" cy="1143000"/>
          </a:xfrm>
        </p:spPr>
        <p:txBody>
          <a:bodyPr>
            <a:normAutofit/>
          </a:bodyPr>
          <a:lstStyle/>
          <a:p>
            <a:pPr algn="l"/>
            <a:r>
              <a:rPr lang="fr-FR" sz="3200" b="1" dirty="0" smtClean="0">
                <a:solidFill>
                  <a:schemeClr val="accent1"/>
                </a:solidFill>
              </a:rPr>
              <a:t>Quand solliciter vos assistants de prévention ?</a:t>
            </a:r>
            <a:endParaRPr lang="fr-FR" sz="3200" b="1" dirty="0">
              <a:solidFill>
                <a:schemeClr val="accent1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2339752" y="908720"/>
            <a:ext cx="645342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/>
              <a:t>Vous avez été victime d’un « presqu’accident </a:t>
            </a:r>
            <a:r>
              <a:rPr lang="fr-FR" sz="2000" dirty="0" smtClean="0"/>
              <a:t>»</a:t>
            </a:r>
          </a:p>
          <a:p>
            <a:endParaRPr lang="fr-FR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/>
              <a:t>Vous avez observé une situation de travail qui vous semble </a:t>
            </a:r>
            <a:r>
              <a:rPr lang="fr-FR" sz="2000" dirty="0" smtClean="0"/>
              <a:t>dangereuse</a:t>
            </a:r>
          </a:p>
          <a:p>
            <a:endParaRPr lang="fr-FR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/>
              <a:t>Vous avez remarqué un matériel ou une installation </a:t>
            </a:r>
            <a:r>
              <a:rPr lang="fr-FR" sz="2000" dirty="0" smtClean="0"/>
              <a:t>défaillante</a:t>
            </a:r>
          </a:p>
          <a:p>
            <a:endParaRPr lang="fr-FR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/>
              <a:t>Vous proposez des mesures de prévention visant à améliorer les conditions de </a:t>
            </a:r>
            <a:r>
              <a:rPr lang="fr-FR" sz="2000" dirty="0" smtClean="0"/>
              <a:t>travail</a:t>
            </a:r>
          </a:p>
          <a:p>
            <a:endParaRPr lang="fr-FR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/>
              <a:t>Vous souhaitez qu’un thème concernant la </a:t>
            </a:r>
            <a:r>
              <a:rPr lang="fr-FR" sz="2000" dirty="0" smtClean="0"/>
              <a:t>santé ou la sécurité au travail </a:t>
            </a:r>
            <a:r>
              <a:rPr lang="fr-FR" sz="2000" dirty="0"/>
              <a:t>soit abordé lors de la </a:t>
            </a:r>
            <a:r>
              <a:rPr lang="fr-FR" sz="2000" dirty="0" smtClean="0"/>
              <a:t>commission hygiène et sécurité (CHS) </a:t>
            </a:r>
            <a:r>
              <a:rPr lang="fr-FR" sz="2000" dirty="0"/>
              <a:t>ou du </a:t>
            </a:r>
            <a:r>
              <a:rPr lang="fr-FR" sz="2000" dirty="0" smtClean="0"/>
              <a:t>conseil d’administration </a:t>
            </a:r>
          </a:p>
          <a:p>
            <a:endParaRPr lang="fr-FR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/>
              <a:t>Vous avez fait un signalement sur le r</a:t>
            </a:r>
            <a:r>
              <a:rPr lang="fr-FR" sz="2000" dirty="0" smtClean="0"/>
              <a:t>egistre </a:t>
            </a:r>
            <a:r>
              <a:rPr lang="fr-FR" sz="2000" dirty="0"/>
              <a:t>s</a:t>
            </a:r>
            <a:r>
              <a:rPr lang="fr-FR" sz="2000" dirty="0" smtClean="0"/>
              <a:t>anté </a:t>
            </a:r>
            <a:r>
              <a:rPr lang="fr-FR" sz="2000" dirty="0"/>
              <a:t>et </a:t>
            </a:r>
            <a:r>
              <a:rPr lang="fr-FR" sz="2000" dirty="0" smtClean="0"/>
              <a:t>sécurité </a:t>
            </a:r>
            <a:r>
              <a:rPr lang="fr-FR" sz="2000" dirty="0"/>
              <a:t>au t</a:t>
            </a:r>
            <a:r>
              <a:rPr lang="fr-FR" sz="2000" dirty="0" smtClean="0"/>
              <a:t>ravail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000" dirty="0" smtClean="0"/>
              <a:t>…….</a:t>
            </a:r>
            <a:endParaRPr lang="fr-FR" sz="2000" dirty="0"/>
          </a:p>
        </p:txBody>
      </p:sp>
      <p:pic>
        <p:nvPicPr>
          <p:cNvPr id="1026" name="Picture 2" descr="Résultat de recherche d'images pour &quot;quand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42" y="2708920"/>
            <a:ext cx="1930259" cy="13990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2658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0" y="0"/>
            <a:ext cx="8748464" cy="8367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800" b="1" dirty="0">
                <a:solidFill>
                  <a:schemeClr val="accent1"/>
                </a:solidFill>
              </a:rPr>
              <a:t>L</a:t>
            </a:r>
            <a:r>
              <a:rPr lang="fr-FR" sz="2800" b="1" dirty="0" smtClean="0">
                <a:solidFill>
                  <a:schemeClr val="accent1"/>
                </a:solidFill>
              </a:rPr>
              <a:t>es coordonnées des assistants de prévention de votre collège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4067944" y="1556792"/>
            <a:ext cx="43204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NOM :</a:t>
            </a:r>
          </a:p>
          <a:p>
            <a:r>
              <a:rPr lang="fr-FR" sz="2400" b="1" dirty="0" smtClean="0"/>
              <a:t>Prénom :</a:t>
            </a:r>
          </a:p>
          <a:p>
            <a:r>
              <a:rPr lang="fr-FR" sz="2400" b="1" dirty="0" smtClean="0"/>
              <a:t>Adresse fonctionnelle : </a:t>
            </a:r>
            <a:r>
              <a:rPr lang="fr-FR" sz="2400" dirty="0" smtClean="0"/>
              <a:t>adp.n°RNE@ac-caen.fr</a:t>
            </a:r>
          </a:p>
        </p:txBody>
      </p:sp>
      <p:pic>
        <p:nvPicPr>
          <p:cNvPr id="6" name="Image 2" descr="Résultat d’images pour conseil départemental 1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4185" y="4365104"/>
            <a:ext cx="1791972" cy="151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ZoneTexte 7"/>
          <p:cNvSpPr txBox="1"/>
          <p:nvPr/>
        </p:nvSpPr>
        <p:spPr>
          <a:xfrm>
            <a:off x="4067944" y="4163680"/>
            <a:ext cx="43204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NOM :</a:t>
            </a:r>
          </a:p>
          <a:p>
            <a:r>
              <a:rPr lang="fr-FR" sz="2400" b="1" dirty="0" smtClean="0"/>
              <a:t>Prénom :</a:t>
            </a:r>
          </a:p>
          <a:p>
            <a:r>
              <a:rPr lang="fr-FR" sz="2400" b="1" dirty="0" smtClean="0"/>
              <a:t>Adresse : </a:t>
            </a:r>
          </a:p>
          <a:p>
            <a:r>
              <a:rPr lang="fr-FR" sz="2400" dirty="0" smtClean="0"/>
              <a:t>nom.prenom@calvados.fr</a:t>
            </a:r>
          </a:p>
        </p:txBody>
      </p:sp>
      <p:pic>
        <p:nvPicPr>
          <p:cNvPr id="2050" name="Imag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235" y="1052736"/>
            <a:ext cx="1860922" cy="22993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42012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1497</TotalTime>
  <Words>448</Words>
  <Application>Microsoft Office PowerPoint</Application>
  <PresentationFormat>Affichage à l'écran (4:3)</PresentationFormat>
  <Paragraphs>68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Calibri</vt:lpstr>
      <vt:lpstr>Courier New</vt:lpstr>
      <vt:lpstr>Thème Office</vt:lpstr>
      <vt:lpstr>  Le binôme d’assistants de prévention dans votre collège</vt:lpstr>
      <vt:lpstr>Présentation PowerPoint</vt:lpstr>
      <vt:lpstr>Expérimentation académie de Caen  et conseil départemental du Calvados</vt:lpstr>
      <vt:lpstr>Présentation PowerPoint</vt:lpstr>
      <vt:lpstr>Quand solliciter vos assistants de prévention ?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principal 1 page de garde : taille police 54</dc:title>
  <dc:creator>LAURE COURS-MACH</dc:creator>
  <cp:lastModifiedBy>SOPHIE BOIVIN</cp:lastModifiedBy>
  <cp:revision>92</cp:revision>
  <cp:lastPrinted>2017-08-21T10:58:28Z</cp:lastPrinted>
  <dcterms:created xsi:type="dcterms:W3CDTF">2017-07-13T15:25:47Z</dcterms:created>
  <dcterms:modified xsi:type="dcterms:W3CDTF">2018-08-27T09:30:29Z</dcterms:modified>
</cp:coreProperties>
</file>