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9"/>
  </p:handoutMasterIdLst>
  <p:sldIdLst>
    <p:sldId id="262" r:id="rId2"/>
    <p:sldId id="266" r:id="rId3"/>
    <p:sldId id="302" r:id="rId4"/>
    <p:sldId id="268" r:id="rId5"/>
    <p:sldId id="303" r:id="rId6"/>
    <p:sldId id="304" r:id="rId7"/>
    <p:sldId id="270" r:id="rId8"/>
  </p:sldIdLst>
  <p:sldSz cx="10693400" cy="7562850"/>
  <p:notesSz cx="10693400" cy="75628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55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2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7984B-4405-4E26-8D6D-218F74F5C6A5}" type="datetimeFigureOut">
              <a:rPr lang="fr-FR" smtClean="0"/>
              <a:t>18/11/2024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2A5C6-17A9-4945-B4BD-837EDDC662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15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6" name="object 2"/>
          <p:cNvSpPr/>
          <p:nvPr userDrawn="1"/>
        </p:nvSpPr>
        <p:spPr>
          <a:xfrm>
            <a:off x="431999" y="432004"/>
            <a:ext cx="595666" cy="2165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/>
          <p:cNvSpPr/>
          <p:nvPr userDrawn="1"/>
        </p:nvSpPr>
        <p:spPr>
          <a:xfrm>
            <a:off x="431999" y="1259598"/>
            <a:ext cx="562851" cy="3961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4"/>
          <p:cNvSpPr/>
          <p:nvPr userDrawn="1"/>
        </p:nvSpPr>
        <p:spPr>
          <a:xfrm>
            <a:off x="432001" y="750992"/>
            <a:ext cx="496258" cy="1710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5"/>
          <p:cNvSpPr/>
          <p:nvPr userDrawn="1"/>
        </p:nvSpPr>
        <p:spPr>
          <a:xfrm>
            <a:off x="955109" y="755613"/>
            <a:ext cx="147218" cy="1618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/>
          <p:cNvSpPr/>
          <p:nvPr userDrawn="1"/>
        </p:nvSpPr>
        <p:spPr>
          <a:xfrm>
            <a:off x="1135776" y="710533"/>
            <a:ext cx="92836" cy="2069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7"/>
          <p:cNvSpPr/>
          <p:nvPr userDrawn="1"/>
        </p:nvSpPr>
        <p:spPr>
          <a:xfrm>
            <a:off x="1268425" y="755619"/>
            <a:ext cx="158369" cy="1618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8"/>
          <p:cNvSpPr/>
          <p:nvPr userDrawn="1"/>
        </p:nvSpPr>
        <p:spPr>
          <a:xfrm>
            <a:off x="1489595" y="755611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848"/>
                </a:lnTo>
              </a:path>
            </a:pathLst>
          </a:custGeom>
          <a:ln w="3230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9"/>
          <p:cNvSpPr/>
          <p:nvPr userDrawn="1"/>
        </p:nvSpPr>
        <p:spPr>
          <a:xfrm>
            <a:off x="1552615" y="902939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6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0"/>
          <p:cNvSpPr/>
          <p:nvPr userDrawn="1"/>
        </p:nvSpPr>
        <p:spPr>
          <a:xfrm>
            <a:off x="1552615" y="849599"/>
            <a:ext cx="32384" cy="39370"/>
          </a:xfrm>
          <a:custGeom>
            <a:avLst/>
            <a:gdLst/>
            <a:ahLst/>
            <a:cxnLst/>
            <a:rect l="l" t="t" r="r" b="b"/>
            <a:pathLst>
              <a:path w="32384" h="39369">
                <a:moveTo>
                  <a:pt x="0" y="39370"/>
                </a:moveTo>
                <a:lnTo>
                  <a:pt x="32308" y="39370"/>
                </a:lnTo>
                <a:lnTo>
                  <a:pt x="32308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1"/>
          <p:cNvSpPr/>
          <p:nvPr userDrawn="1"/>
        </p:nvSpPr>
        <p:spPr>
          <a:xfrm>
            <a:off x="1552615" y="821659"/>
            <a:ext cx="83820" cy="27940"/>
          </a:xfrm>
          <a:custGeom>
            <a:avLst/>
            <a:gdLst/>
            <a:ahLst/>
            <a:cxnLst/>
            <a:rect l="l" t="t" r="r" b="b"/>
            <a:pathLst>
              <a:path w="83819" h="27940">
                <a:moveTo>
                  <a:pt x="0" y="27939"/>
                </a:moveTo>
                <a:lnTo>
                  <a:pt x="83731" y="27939"/>
                </a:lnTo>
                <a:lnTo>
                  <a:pt x="8373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"/>
          <p:cNvSpPr/>
          <p:nvPr userDrawn="1"/>
        </p:nvSpPr>
        <p:spPr>
          <a:xfrm>
            <a:off x="1552615" y="783559"/>
            <a:ext cx="32384" cy="38100"/>
          </a:xfrm>
          <a:custGeom>
            <a:avLst/>
            <a:gdLst/>
            <a:ahLst/>
            <a:cxnLst/>
            <a:rect l="l" t="t" r="r" b="b"/>
            <a:pathLst>
              <a:path w="32384" h="38100">
                <a:moveTo>
                  <a:pt x="0" y="38099"/>
                </a:moveTo>
                <a:lnTo>
                  <a:pt x="32308" y="38099"/>
                </a:lnTo>
                <a:lnTo>
                  <a:pt x="3230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3"/>
          <p:cNvSpPr/>
          <p:nvPr userDrawn="1"/>
        </p:nvSpPr>
        <p:spPr>
          <a:xfrm>
            <a:off x="1552615" y="769589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6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4"/>
          <p:cNvSpPr/>
          <p:nvPr userDrawn="1"/>
        </p:nvSpPr>
        <p:spPr>
          <a:xfrm>
            <a:off x="432469" y="989589"/>
            <a:ext cx="147218" cy="1618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5"/>
          <p:cNvSpPr/>
          <p:nvPr userDrawn="1"/>
        </p:nvSpPr>
        <p:spPr>
          <a:xfrm>
            <a:off x="613131" y="1136902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3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6"/>
          <p:cNvSpPr/>
          <p:nvPr userDrawn="1"/>
        </p:nvSpPr>
        <p:spPr>
          <a:xfrm>
            <a:off x="613131" y="1083562"/>
            <a:ext cx="32384" cy="39370"/>
          </a:xfrm>
          <a:custGeom>
            <a:avLst/>
            <a:gdLst/>
            <a:ahLst/>
            <a:cxnLst/>
            <a:rect l="l" t="t" r="r" b="b"/>
            <a:pathLst>
              <a:path w="32384" h="39369">
                <a:moveTo>
                  <a:pt x="0" y="39370"/>
                </a:moveTo>
                <a:lnTo>
                  <a:pt x="32308" y="39370"/>
                </a:lnTo>
                <a:lnTo>
                  <a:pt x="32308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7"/>
          <p:cNvSpPr/>
          <p:nvPr userDrawn="1"/>
        </p:nvSpPr>
        <p:spPr>
          <a:xfrm>
            <a:off x="613131" y="1055622"/>
            <a:ext cx="83820" cy="27940"/>
          </a:xfrm>
          <a:custGeom>
            <a:avLst/>
            <a:gdLst/>
            <a:ahLst/>
            <a:cxnLst/>
            <a:rect l="l" t="t" r="r" b="b"/>
            <a:pathLst>
              <a:path w="83820" h="27940">
                <a:moveTo>
                  <a:pt x="0" y="27939"/>
                </a:moveTo>
                <a:lnTo>
                  <a:pt x="83731" y="27939"/>
                </a:lnTo>
                <a:lnTo>
                  <a:pt x="8373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8"/>
          <p:cNvSpPr/>
          <p:nvPr userDrawn="1"/>
        </p:nvSpPr>
        <p:spPr>
          <a:xfrm>
            <a:off x="613131" y="1017522"/>
            <a:ext cx="32384" cy="38100"/>
          </a:xfrm>
          <a:custGeom>
            <a:avLst/>
            <a:gdLst/>
            <a:ahLst/>
            <a:cxnLst/>
            <a:rect l="l" t="t" r="r" b="b"/>
            <a:pathLst>
              <a:path w="32384" h="38100">
                <a:moveTo>
                  <a:pt x="0" y="38099"/>
                </a:moveTo>
                <a:lnTo>
                  <a:pt x="32308" y="38099"/>
                </a:lnTo>
                <a:lnTo>
                  <a:pt x="3230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9"/>
          <p:cNvSpPr/>
          <p:nvPr userDrawn="1"/>
        </p:nvSpPr>
        <p:spPr>
          <a:xfrm>
            <a:off x="613131" y="1003552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0"/>
          <p:cNvSpPr/>
          <p:nvPr userDrawn="1"/>
        </p:nvSpPr>
        <p:spPr>
          <a:xfrm>
            <a:off x="807219" y="989582"/>
            <a:ext cx="144945" cy="16184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1"/>
          <p:cNvSpPr/>
          <p:nvPr userDrawn="1"/>
        </p:nvSpPr>
        <p:spPr>
          <a:xfrm>
            <a:off x="985381" y="984958"/>
            <a:ext cx="169062" cy="17109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2"/>
          <p:cNvSpPr/>
          <p:nvPr userDrawn="1"/>
        </p:nvSpPr>
        <p:spPr>
          <a:xfrm>
            <a:off x="1187663" y="989581"/>
            <a:ext cx="129921" cy="1618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3"/>
          <p:cNvSpPr/>
          <p:nvPr userDrawn="1"/>
        </p:nvSpPr>
        <p:spPr>
          <a:xfrm>
            <a:off x="1339880" y="989582"/>
            <a:ext cx="158369" cy="1618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4"/>
          <p:cNvSpPr/>
          <p:nvPr userDrawn="1"/>
        </p:nvSpPr>
        <p:spPr>
          <a:xfrm>
            <a:off x="1524868" y="989576"/>
            <a:ext cx="162915" cy="16184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5"/>
          <p:cNvSpPr/>
          <p:nvPr userDrawn="1"/>
        </p:nvSpPr>
        <p:spPr>
          <a:xfrm>
            <a:off x="1714630" y="989582"/>
            <a:ext cx="144945" cy="16184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26"/>
          <p:cNvSpPr/>
          <p:nvPr userDrawn="1"/>
        </p:nvSpPr>
        <p:spPr>
          <a:xfrm>
            <a:off x="1906446" y="989589"/>
            <a:ext cx="147218" cy="1618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7"/>
          <p:cNvSpPr/>
          <p:nvPr userDrawn="1"/>
        </p:nvSpPr>
        <p:spPr>
          <a:xfrm>
            <a:off x="2103259" y="989583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836"/>
                </a:lnTo>
              </a:path>
            </a:pathLst>
          </a:custGeom>
          <a:ln w="3230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8"/>
          <p:cNvSpPr/>
          <p:nvPr userDrawn="1"/>
        </p:nvSpPr>
        <p:spPr>
          <a:xfrm>
            <a:off x="2166291" y="1136902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3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29"/>
          <p:cNvSpPr/>
          <p:nvPr userDrawn="1"/>
        </p:nvSpPr>
        <p:spPr>
          <a:xfrm>
            <a:off x="2166291" y="1083562"/>
            <a:ext cx="32384" cy="39370"/>
          </a:xfrm>
          <a:custGeom>
            <a:avLst/>
            <a:gdLst/>
            <a:ahLst/>
            <a:cxnLst/>
            <a:rect l="l" t="t" r="r" b="b"/>
            <a:pathLst>
              <a:path w="32385" h="39369">
                <a:moveTo>
                  <a:pt x="0" y="39370"/>
                </a:moveTo>
                <a:lnTo>
                  <a:pt x="32308" y="39370"/>
                </a:lnTo>
                <a:lnTo>
                  <a:pt x="32308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0"/>
          <p:cNvSpPr/>
          <p:nvPr userDrawn="1"/>
        </p:nvSpPr>
        <p:spPr>
          <a:xfrm>
            <a:off x="2166291" y="1055622"/>
            <a:ext cx="83820" cy="27940"/>
          </a:xfrm>
          <a:custGeom>
            <a:avLst/>
            <a:gdLst/>
            <a:ahLst/>
            <a:cxnLst/>
            <a:rect l="l" t="t" r="r" b="b"/>
            <a:pathLst>
              <a:path w="83819" h="27940">
                <a:moveTo>
                  <a:pt x="0" y="27939"/>
                </a:moveTo>
                <a:lnTo>
                  <a:pt x="83731" y="27939"/>
                </a:lnTo>
                <a:lnTo>
                  <a:pt x="8373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1"/>
          <p:cNvSpPr/>
          <p:nvPr userDrawn="1"/>
        </p:nvSpPr>
        <p:spPr>
          <a:xfrm>
            <a:off x="2166291" y="1017522"/>
            <a:ext cx="32384" cy="38100"/>
          </a:xfrm>
          <a:custGeom>
            <a:avLst/>
            <a:gdLst/>
            <a:ahLst/>
            <a:cxnLst/>
            <a:rect l="l" t="t" r="r" b="b"/>
            <a:pathLst>
              <a:path w="32385" h="38100">
                <a:moveTo>
                  <a:pt x="0" y="38099"/>
                </a:moveTo>
                <a:lnTo>
                  <a:pt x="32308" y="38099"/>
                </a:lnTo>
                <a:lnTo>
                  <a:pt x="3230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2"/>
          <p:cNvSpPr/>
          <p:nvPr userDrawn="1"/>
        </p:nvSpPr>
        <p:spPr>
          <a:xfrm>
            <a:off x="2166291" y="1003552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7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299" y="1495104"/>
            <a:ext cx="9854801" cy="125983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9299" y="2625906"/>
            <a:ext cx="9854801" cy="197485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7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299" y="1495104"/>
            <a:ext cx="9854801" cy="125983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8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5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3"/>
          <p:cNvSpPr txBox="1">
            <a:spLocks/>
          </p:cNvSpPr>
          <p:nvPr/>
        </p:nvSpPr>
        <p:spPr>
          <a:xfrm>
            <a:off x="419298" y="2790825"/>
            <a:ext cx="8356401" cy="1172116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4200"/>
              </a:lnSpc>
              <a:spcBef>
                <a:spcPts val="740"/>
              </a:spcBef>
              <a:tabLst>
                <a:tab pos="1613535" algn="l"/>
                <a:tab pos="1927225" algn="l"/>
                <a:tab pos="3682365" algn="l"/>
                <a:tab pos="5676900" algn="l"/>
              </a:tabLst>
            </a:pPr>
            <a:r>
              <a:rPr lang="fr-FR" sz="4000" b="1" kern="0" spc="-100" dirty="0">
                <a:solidFill>
                  <a:sysClr val="windowText" lastClr="000000"/>
                </a:solidFill>
                <a:latin typeface="Marianne" panose="02000000000000000000" pitchFamily="50" charset="0"/>
              </a:rPr>
              <a:t>Positionnement, rôles et missions de l’assistant de prévention</a:t>
            </a:r>
            <a:endParaRPr lang="fr-FR" sz="4000" b="1" kern="0" dirty="0">
              <a:solidFill>
                <a:sysClr val="windowText" lastClr="000000"/>
              </a:solidFill>
              <a:latin typeface="Marianne" panose="02000000000000000000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79405" y="6524625"/>
            <a:ext cx="2192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spcBef>
                <a:spcPts val="360"/>
              </a:spcBef>
            </a:pPr>
            <a:r>
              <a:rPr lang="fr-FR" sz="2000" kern="0" spc="-10" dirty="0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Novembre 2024</a:t>
            </a:r>
            <a:endParaRPr lang="fr-FR" sz="2000" kern="0" dirty="0">
              <a:solidFill>
                <a:sysClr val="windowText" lastClr="000000"/>
              </a:solidFill>
              <a:latin typeface="Marianne" panose="02000000000000000000" pitchFamily="50" charset="0"/>
              <a:cs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425122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627788" y="822398"/>
            <a:ext cx="4297229" cy="17405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Il est nommé par le chef d’établissement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647" y="1749747"/>
            <a:ext cx="1826403" cy="1328708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1404647" y="56417"/>
            <a:ext cx="9075420" cy="922707"/>
          </a:xfrm>
          <a:prstGeom prst="rect">
            <a:avLst/>
          </a:prstGeom>
        </p:spPr>
        <p:txBody>
          <a:bodyPr vert="horz" lIns="100838" tIns="50419" rIns="100838" bIns="50419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accent1"/>
                </a:solidFill>
              </a:rPr>
              <a:t>L’assistant de prévention </a:t>
            </a:r>
            <a:endParaRPr lang="fr-FR" sz="2400" b="1" i="1" dirty="0">
              <a:solidFill>
                <a:schemeClr val="accent1"/>
              </a:solidFill>
            </a:endParaRPr>
          </a:p>
        </p:txBody>
      </p:sp>
      <p:sp>
        <p:nvSpPr>
          <p:cNvPr id="7" name="Flèche courbée vers la droite 6"/>
          <p:cNvSpPr/>
          <p:nvPr/>
        </p:nvSpPr>
        <p:spPr>
          <a:xfrm>
            <a:off x="3996750" y="2208694"/>
            <a:ext cx="635271" cy="12705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85">
              <a:solidFill>
                <a:schemeClr val="tx1"/>
              </a:solidFill>
            </a:endParaRPr>
          </a:p>
        </p:txBody>
      </p:sp>
      <p:sp>
        <p:nvSpPr>
          <p:cNvPr id="8" name="Flèche courbée vers la droite 7"/>
          <p:cNvSpPr/>
          <p:nvPr/>
        </p:nvSpPr>
        <p:spPr>
          <a:xfrm flipH="1">
            <a:off x="9027503" y="2086814"/>
            <a:ext cx="705434" cy="12705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85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996750" y="3387499"/>
            <a:ext cx="58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IL ASSISTE ET CONSEILLE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487983" y="4203221"/>
            <a:ext cx="7713972" cy="135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1"/>
                </a:solidFill>
              </a:rPr>
              <a:t>DANS</a:t>
            </a:r>
            <a:r>
              <a:rPr lang="fr-FR" sz="2206" b="1" dirty="0">
                <a:solidFill>
                  <a:schemeClr val="accent1"/>
                </a:solidFill>
              </a:rPr>
              <a:t> </a:t>
            </a:r>
          </a:p>
          <a:p>
            <a:pPr marL="378150" indent="-378150">
              <a:buFont typeface="Arial" panose="020B0604020202020204" pitchFamily="34" charset="0"/>
              <a:buChar char="•"/>
            </a:pPr>
            <a:r>
              <a:rPr lang="fr-FR" sz="2000" dirty="0"/>
              <a:t>la démarche d’évaluation des risques professionnels ;</a:t>
            </a:r>
          </a:p>
          <a:p>
            <a:pPr marL="378150" indent="-378150">
              <a:buFont typeface="Arial" panose="020B0604020202020204" pitchFamily="34" charset="0"/>
              <a:buChar char="•"/>
            </a:pPr>
            <a:r>
              <a:rPr lang="fr-FR" sz="2000" dirty="0"/>
              <a:t>la mise en place de la politique de santé et de bien-être au travail.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487983" y="5846055"/>
            <a:ext cx="77139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1"/>
                </a:solidFill>
              </a:rPr>
              <a:t>EN</a:t>
            </a:r>
            <a:endParaRPr lang="fr-FR" sz="2206" b="1" dirty="0">
              <a:solidFill>
                <a:schemeClr val="accent1"/>
              </a:solidFill>
            </a:endParaRPr>
          </a:p>
          <a:p>
            <a:pPr marL="378150" indent="-378150">
              <a:buFont typeface="Arial" panose="020B0604020202020204" pitchFamily="34" charset="0"/>
              <a:buChar char="•"/>
            </a:pPr>
            <a:r>
              <a:rPr lang="fr-FR" sz="2000" dirty="0"/>
              <a:t>alertant sur des problématiques/dysfonctionnements  relevés ;</a:t>
            </a:r>
          </a:p>
          <a:p>
            <a:pPr marL="378150" indent="-378150">
              <a:buFont typeface="Arial" panose="020B0604020202020204" pitchFamily="34" charset="0"/>
              <a:buChar char="•"/>
            </a:pPr>
            <a:r>
              <a:rPr lang="fr-FR" sz="2000" dirty="0"/>
              <a:t>sensibilisant, informant les personnels.</a:t>
            </a:r>
          </a:p>
        </p:txBody>
      </p:sp>
    </p:spTree>
    <p:extLst>
      <p:ext uri="{BB962C8B-B14F-4D97-AF65-F5344CB8AC3E}">
        <p14:creationId xmlns:p14="http://schemas.microsoft.com/office/powerpoint/2010/main" val="424970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448634" y="161102"/>
            <a:ext cx="9075420" cy="922707"/>
          </a:xfrm>
          <a:prstGeom prst="rect">
            <a:avLst/>
          </a:prstGeom>
        </p:spPr>
        <p:txBody>
          <a:bodyPr vert="horz" lIns="100838" tIns="50419" rIns="100838" bIns="50419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accent1"/>
                </a:solidFill>
              </a:rPr>
              <a:t>Ses missions au sein de l’établissement </a:t>
            </a:r>
            <a:endParaRPr lang="fr-FR" sz="2400" b="1" i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429464"/>
              </p:ext>
            </p:extLst>
          </p:nvPr>
        </p:nvGraphicFramePr>
        <p:xfrm>
          <a:off x="2005501" y="1160934"/>
          <a:ext cx="7961689" cy="5876253"/>
        </p:xfrm>
        <a:graphic>
          <a:graphicData uri="http://schemas.openxmlformats.org/drawingml/2006/table">
            <a:tbl>
              <a:tblPr/>
              <a:tblGrid>
                <a:gridCol w="1911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4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9632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621">
                <a:tc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  <a:p>
                      <a:pPr algn="ctr"/>
                      <a:endParaRPr lang="fr-FR" sz="1600" b="1" dirty="0"/>
                    </a:p>
                    <a:p>
                      <a:pPr algn="ctr"/>
                      <a:r>
                        <a:rPr lang="fr-FR" sz="1600" b="1" dirty="0"/>
                        <a:t>Aider</a:t>
                      </a:r>
                      <a:r>
                        <a:rPr lang="fr-FR" sz="1600" b="1" baseline="0" dirty="0"/>
                        <a:t> a </a:t>
                      </a:r>
                      <a:r>
                        <a:rPr lang="fr-FR" sz="1600" b="1" dirty="0"/>
                        <a:t>prévenir les dangers</a:t>
                      </a:r>
                      <a:r>
                        <a:rPr lang="fr-FR" sz="1600" b="1" baseline="0" dirty="0"/>
                        <a:t> susceptibles de compromettre la sante ou la sécurité des personnels</a:t>
                      </a:r>
                    </a:p>
                    <a:p>
                      <a:pPr algn="ctr"/>
                      <a:endParaRPr lang="fr-FR" sz="1600" b="1" baseline="0" dirty="0"/>
                    </a:p>
                    <a:p>
                      <a:pPr algn="ctr"/>
                      <a:endParaRPr lang="fr-FR" sz="1600" b="1" dirty="0"/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  <a:p>
                      <a:pPr algn="ctr"/>
                      <a:endParaRPr lang="fr-FR" sz="1600" b="1" dirty="0"/>
                    </a:p>
                    <a:p>
                      <a:pPr algn="ctr"/>
                      <a:r>
                        <a:rPr lang="fr-FR" sz="1600" b="1" dirty="0"/>
                        <a:t>Participer</a:t>
                      </a:r>
                      <a:r>
                        <a:rPr lang="fr-FR" sz="1600" b="1" baseline="0" dirty="0"/>
                        <a:t> a l’amélioration des méthodes et du milieu de travail en suggérant des adaptations des conditions de travail</a:t>
                      </a:r>
                    </a:p>
                    <a:p>
                      <a:pPr algn="ctr"/>
                      <a:endParaRPr lang="fr-FR" sz="1600" b="1" baseline="0" dirty="0"/>
                    </a:p>
                    <a:p>
                      <a:pPr algn="ctr"/>
                      <a:endParaRPr lang="fr-FR" sz="1600" b="1" dirty="0"/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  <a:p>
                      <a:pPr algn="ctr"/>
                      <a:endParaRPr lang="fr-FR" sz="1600" b="1" dirty="0"/>
                    </a:p>
                    <a:p>
                      <a:pPr algn="ctr"/>
                      <a:r>
                        <a:rPr lang="fr-FR" sz="1600" b="1" dirty="0"/>
                        <a:t>Faire</a:t>
                      </a:r>
                      <a:r>
                        <a:rPr lang="fr-FR" sz="1600" b="1" baseline="0" dirty="0"/>
                        <a:t> progresser la connaissance des problèmes de sécurité et des techniques propres à les résoudre </a:t>
                      </a:r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  <a:p>
                      <a:pPr algn="ctr"/>
                      <a:endParaRPr lang="fr-FR" sz="1600" b="1" dirty="0"/>
                    </a:p>
                    <a:p>
                      <a:pPr algn="ctr"/>
                      <a:endParaRPr lang="fr-FR" sz="1600" b="1" dirty="0"/>
                    </a:p>
                    <a:p>
                      <a:pPr algn="ctr"/>
                      <a:endParaRPr lang="fr-FR" sz="1600" b="1" dirty="0"/>
                    </a:p>
                    <a:p>
                      <a:pPr algn="ctr"/>
                      <a:r>
                        <a:rPr lang="fr-FR" sz="1600" b="1" dirty="0"/>
                        <a:t>Veiller</a:t>
                      </a:r>
                      <a:r>
                        <a:rPr lang="fr-FR" sz="1600" b="1" baseline="0" dirty="0"/>
                        <a:t> a la bonne tenue du registre de sante et de sécurité au travail</a:t>
                      </a:r>
                    </a:p>
                    <a:p>
                      <a:pPr algn="ctr"/>
                      <a:endParaRPr lang="fr-FR" sz="1600" b="1" baseline="0" dirty="0"/>
                    </a:p>
                    <a:p>
                      <a:pPr algn="ctr"/>
                      <a:endParaRPr lang="fr-FR" sz="1600" b="1" dirty="0"/>
                    </a:p>
                  </a:txBody>
                  <a:tcPr marL="100838" marR="100838" marT="50419" marB="5041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 descr="C:\Users\SBOIV\Desktop\TransfertJPCaen\Dossiers actifs\Site SST\Logos pour affiche communication\risque chute escali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712" y="1429578"/>
            <a:ext cx="1224855" cy="1093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991" y="1315184"/>
            <a:ext cx="1655323" cy="132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SBOIV\Pictures\réuni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0788" y="1596054"/>
            <a:ext cx="1554586" cy="89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ésultat de recherche d'images pour &quot;registre santé et sécurité au travail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465" y="1270098"/>
            <a:ext cx="1000097" cy="141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Double flèche horizontale 9"/>
          <p:cNvSpPr/>
          <p:nvPr/>
        </p:nvSpPr>
        <p:spPr>
          <a:xfrm>
            <a:off x="2095312" y="5381625"/>
            <a:ext cx="7782065" cy="192420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Il est associé aux travaux de la commission hygiène et sécurité (CHS) et y assiste de plein droit avec voix consultative</a:t>
            </a:r>
          </a:p>
        </p:txBody>
      </p:sp>
    </p:spTree>
    <p:extLst>
      <p:ext uri="{BB962C8B-B14F-4D97-AF65-F5344CB8AC3E}">
        <p14:creationId xmlns:p14="http://schemas.microsoft.com/office/powerpoint/2010/main" val="129442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682487" y="-82807"/>
            <a:ext cx="9075420" cy="922707"/>
          </a:xfrm>
          <a:prstGeom prst="rect">
            <a:avLst/>
          </a:prstGeom>
        </p:spPr>
        <p:txBody>
          <a:bodyPr vert="horz" lIns="100838" tIns="50419" rIns="100838" bIns="50419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accent1"/>
                </a:solidFill>
              </a:rPr>
              <a:t>En pratique</a:t>
            </a:r>
            <a:endParaRPr lang="fr-FR" sz="2400" b="1" i="1" dirty="0">
              <a:solidFill>
                <a:schemeClr val="accent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794" y="2907928"/>
            <a:ext cx="1826403" cy="1328708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H="1" flipV="1">
            <a:off x="4131525" y="2150148"/>
            <a:ext cx="710985" cy="519554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gner un rectangle à un seul coin 7"/>
          <p:cNvSpPr/>
          <p:nvPr/>
        </p:nvSpPr>
        <p:spPr>
          <a:xfrm>
            <a:off x="641230" y="959014"/>
            <a:ext cx="3811623" cy="119113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Est associé à l’organisation et à l’évaluation des exercices de sécurité (incendie, PPMS)</a:t>
            </a:r>
          </a:p>
        </p:txBody>
      </p:sp>
      <p:sp>
        <p:nvSpPr>
          <p:cNvPr id="9" name="Rogner un rectangle à un seul coin 8"/>
          <p:cNvSpPr/>
          <p:nvPr/>
        </p:nvSpPr>
        <p:spPr>
          <a:xfrm>
            <a:off x="4537103" y="5846054"/>
            <a:ext cx="3484395" cy="1270541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Est associé à la méthodologie d’élaboration du document unique d’évaluation des risques </a:t>
            </a:r>
          </a:p>
        </p:txBody>
      </p:sp>
      <p:sp>
        <p:nvSpPr>
          <p:cNvPr id="10" name="Rogner un rectangle à un seul coin 9"/>
          <p:cNvSpPr/>
          <p:nvPr/>
        </p:nvSpPr>
        <p:spPr>
          <a:xfrm>
            <a:off x="6633079" y="1843187"/>
            <a:ext cx="3577691" cy="140495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Propose des mesures de prévention en s’appuyant sur les rapports de la CHS, de l’ISST, de la commission de sécurité….</a:t>
            </a:r>
          </a:p>
        </p:txBody>
      </p:sp>
      <p:sp>
        <p:nvSpPr>
          <p:cNvPr id="11" name="Rogner un rectangle à un seul coin 10"/>
          <p:cNvSpPr/>
          <p:nvPr/>
        </p:nvSpPr>
        <p:spPr>
          <a:xfrm>
            <a:off x="4693090" y="128619"/>
            <a:ext cx="5100504" cy="119113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Est associé aux visites  de sécurité (inspection de l’inspecteur santé et sécurité au travail , commission de sécurité incendie….)</a:t>
            </a:r>
          </a:p>
        </p:txBody>
      </p:sp>
      <p:sp>
        <p:nvSpPr>
          <p:cNvPr id="12" name="Rogner un rectangle à un seul coin 11"/>
          <p:cNvSpPr/>
          <p:nvPr/>
        </p:nvSpPr>
        <p:spPr>
          <a:xfrm>
            <a:off x="962559" y="4627635"/>
            <a:ext cx="3168966" cy="100748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Est associé à l’analyse des accidents de services </a:t>
            </a:r>
          </a:p>
        </p:txBody>
      </p:sp>
      <p:sp>
        <p:nvSpPr>
          <p:cNvPr id="13" name="Rogner un rectangle à un seul coin 12"/>
          <p:cNvSpPr/>
          <p:nvPr/>
        </p:nvSpPr>
        <p:spPr>
          <a:xfrm>
            <a:off x="820397" y="2545663"/>
            <a:ext cx="3176353" cy="15533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Est associé à  l’élaboration de l’ordre du jour de la commission hygiène et sécurité (CHS)</a:t>
            </a:r>
          </a:p>
        </p:txBody>
      </p:sp>
      <p:sp>
        <p:nvSpPr>
          <p:cNvPr id="14" name="Rogner un rectangle à un seul coin 13"/>
          <p:cNvSpPr/>
          <p:nvPr/>
        </p:nvSpPr>
        <p:spPr>
          <a:xfrm>
            <a:off x="6734119" y="3751618"/>
            <a:ext cx="3537427" cy="175203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Consulte régulièrement le registre santé et sécurité au travail de l’établissement et accompagne le chef d’établissement dans le suivi </a:t>
            </a:r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4020049" y="3261157"/>
            <a:ext cx="673041" cy="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H="1">
            <a:off x="4131525" y="4496105"/>
            <a:ext cx="673041" cy="617938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V="1">
            <a:off x="5306997" y="1319751"/>
            <a:ext cx="277930" cy="134995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endCxn id="10" idx="2"/>
          </p:cNvCxnSpPr>
          <p:nvPr/>
        </p:nvCxnSpPr>
        <p:spPr>
          <a:xfrm flipV="1">
            <a:off x="5810969" y="2545664"/>
            <a:ext cx="822110" cy="45667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endCxn id="14" idx="2"/>
          </p:cNvCxnSpPr>
          <p:nvPr/>
        </p:nvCxnSpPr>
        <p:spPr>
          <a:xfrm>
            <a:off x="6279300" y="4236636"/>
            <a:ext cx="454820" cy="390999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5691636" y="4473294"/>
            <a:ext cx="232996" cy="1372761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51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146300" y="0"/>
            <a:ext cx="7964929" cy="922707"/>
          </a:xfrm>
          <a:prstGeom prst="rect">
            <a:avLst/>
          </a:prstGeom>
        </p:spPr>
        <p:txBody>
          <a:bodyPr vert="horz" lIns="100838" tIns="50419" rIns="100838" bIns="50419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accent1"/>
                </a:solidFill>
              </a:rPr>
              <a:t>Rôles de l’assistant de prévention auprès de tous les personnels</a:t>
            </a:r>
            <a:endParaRPr lang="fr-FR" sz="2000" b="1" i="1" dirty="0">
              <a:solidFill>
                <a:schemeClr val="accent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75133" y="1331868"/>
            <a:ext cx="75360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400" dirty="0"/>
              <a:t>Ecoute, conseille, …</a:t>
            </a:r>
          </a:p>
          <a:p>
            <a:endParaRPr lang="fr-FR" sz="24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400" dirty="0"/>
              <a:t>Relaie vers le chef d’établissement / l’adjoint gestionnaire ;</a:t>
            </a:r>
          </a:p>
          <a:p>
            <a:endParaRPr lang="fr-FR" sz="24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400" dirty="0"/>
              <a:t>Oriente vers les outils et les personnels ressources ;</a:t>
            </a:r>
          </a:p>
          <a:p>
            <a:endParaRPr lang="fr-FR" sz="24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400" dirty="0"/>
              <a:t>Sensibilise sur :</a:t>
            </a:r>
          </a:p>
          <a:p>
            <a:pPr marL="1386550" lvl="2" indent="-378150">
              <a:buFont typeface="Courier New" panose="02070309020205020404" pitchFamily="49" charset="0"/>
              <a:buChar char="o"/>
            </a:pPr>
            <a:r>
              <a:rPr lang="fr-FR" sz="2000" dirty="0"/>
              <a:t>les exercices de sécurité (incendie, PPMS) ;</a:t>
            </a:r>
          </a:p>
          <a:p>
            <a:pPr marL="1386550" lvl="2" indent="-378150">
              <a:buFont typeface="Courier New" panose="02070309020205020404" pitchFamily="49" charset="0"/>
              <a:buChar char="o"/>
            </a:pPr>
            <a:r>
              <a:rPr lang="fr-FR" sz="2000" dirty="0"/>
              <a:t>l’utilisation du registre santé et sécurité au travail (RSST) ;</a:t>
            </a:r>
          </a:p>
          <a:p>
            <a:pPr marL="1386550" lvl="2" indent="-378150">
              <a:buFont typeface="Courier New" panose="02070309020205020404" pitchFamily="49" charset="0"/>
              <a:buChar char="o"/>
            </a:pPr>
            <a:r>
              <a:rPr lang="fr-FR" sz="2000" dirty="0"/>
              <a:t>le document unique d’évaluation des risques professionnels (DUERP) ;</a:t>
            </a:r>
          </a:p>
          <a:p>
            <a:pPr marL="1386550" lvl="2" indent="-378150">
              <a:buFont typeface="Courier New" panose="02070309020205020404" pitchFamily="49" charset="0"/>
              <a:buChar char="o"/>
            </a:pPr>
            <a:r>
              <a:rPr lang="fr-FR" sz="2000" dirty="0"/>
              <a:t>…..</a:t>
            </a:r>
          </a:p>
        </p:txBody>
      </p:sp>
      <p:pic>
        <p:nvPicPr>
          <p:cNvPr id="1026" name="Picture 2" descr="C:\Users\SBOIV\Pictures\938a195f8810cb9b31c6503221891897_X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62" y="1557978"/>
            <a:ext cx="1760508" cy="1760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7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60500" y="200025"/>
            <a:ext cx="9915505" cy="517051"/>
          </a:xfrm>
        </p:spPr>
        <p:txBody>
          <a:bodyPr>
            <a:normAutofit/>
          </a:bodyPr>
          <a:lstStyle/>
          <a:p>
            <a:pPr algn="l"/>
            <a:r>
              <a:rPr lang="fr-FR" dirty="0">
                <a:solidFill>
                  <a:schemeClr val="accent1"/>
                </a:solidFill>
              </a:rPr>
              <a:t>Quand peut-on solliciter l’assistant de prévention ?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85026" y="1002117"/>
            <a:ext cx="711669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000" dirty="0"/>
              <a:t>Vous avez été victime d’un « presqu’accident » ;</a:t>
            </a:r>
          </a:p>
          <a:p>
            <a:endParaRPr lang="fr-FR" sz="20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000" dirty="0"/>
              <a:t>Vous avez observé une situation de travail qui vous semble dangereuse ;</a:t>
            </a:r>
          </a:p>
          <a:p>
            <a:endParaRPr lang="fr-FR" sz="20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000" dirty="0"/>
              <a:t>Vous avez remarqué un matériel ou une installation défaillante ;</a:t>
            </a:r>
          </a:p>
          <a:p>
            <a:endParaRPr lang="fr-FR" sz="20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000" dirty="0"/>
              <a:t>Vous proposez des mesures de prévention visant à améliorer les conditions de travail ;</a:t>
            </a:r>
          </a:p>
          <a:p>
            <a:endParaRPr lang="fr-FR" sz="20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000" dirty="0"/>
              <a:t>Vous souhaitez qu’un thème concernant la santé ou la sécurité au travail soit abordé lors de la commission hygiène et sécurité (CHS) ou du conseil d’administration ;</a:t>
            </a:r>
          </a:p>
          <a:p>
            <a:endParaRPr lang="fr-FR" sz="20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000" dirty="0"/>
              <a:t>Vous avez fait un signalement sur le registre santé et sécurité au travail ;</a:t>
            </a:r>
          </a:p>
          <a:p>
            <a:endParaRPr lang="fr-FR" sz="2000" dirty="0"/>
          </a:p>
          <a:p>
            <a:pPr marL="315125" indent="-315125">
              <a:buFont typeface="Arial" panose="020B0604020202020204" pitchFamily="34" charset="0"/>
              <a:buChar char="•"/>
            </a:pPr>
            <a:r>
              <a:rPr lang="fr-FR" sz="2000" dirty="0"/>
              <a:t>….</a:t>
            </a:r>
            <a:endParaRPr lang="fr-FR" sz="2206" dirty="0"/>
          </a:p>
        </p:txBody>
      </p:sp>
      <p:pic>
        <p:nvPicPr>
          <p:cNvPr id="1026" name="Picture 2" descr="Résultat de recherche d'images pour &quot;quand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62" y="1955021"/>
            <a:ext cx="2128647" cy="154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65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460500" y="0"/>
            <a:ext cx="9075420" cy="1532737"/>
          </a:xfrm>
          <a:prstGeom prst="rect">
            <a:avLst/>
          </a:prstGeom>
        </p:spPr>
        <p:txBody>
          <a:bodyPr vert="horz" lIns="100838" tIns="50419" rIns="100838" bIns="50419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accent1"/>
                </a:solidFill>
              </a:rPr>
              <a:t>Les coordonnées de</a:t>
            </a:r>
          </a:p>
          <a:p>
            <a:pPr algn="l"/>
            <a:r>
              <a:rPr lang="fr-FR" sz="2800" b="1" dirty="0">
                <a:solidFill>
                  <a:schemeClr val="accent1"/>
                </a:solidFill>
              </a:rPr>
              <a:t>l’assistant de prévention</a:t>
            </a:r>
            <a:endParaRPr lang="fr-FR" sz="2000" b="1" i="1" dirty="0">
              <a:solidFill>
                <a:schemeClr val="accent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93700" y="2562225"/>
            <a:ext cx="5699111" cy="172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47" b="1" dirty="0"/>
              <a:t>NOM :</a:t>
            </a:r>
          </a:p>
          <a:p>
            <a:r>
              <a:rPr lang="fr-FR" sz="2647" b="1" dirty="0"/>
              <a:t>Prénom :</a:t>
            </a:r>
          </a:p>
          <a:p>
            <a:r>
              <a:rPr lang="fr-FR" sz="2647" b="1" dirty="0"/>
              <a:t>Adresse fonctionnelle </a:t>
            </a:r>
            <a:r>
              <a:rPr lang="fr-FR" dirty="0"/>
              <a:t>(si existante) </a:t>
            </a:r>
            <a:r>
              <a:rPr lang="fr-FR" sz="2647" b="1" dirty="0"/>
              <a:t>: </a:t>
            </a:r>
            <a:r>
              <a:rPr lang="fr-FR" sz="2647" dirty="0"/>
              <a:t>adp.n°RNE@ac-normandie.fr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821" y="5369602"/>
            <a:ext cx="1826403" cy="132870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A580D9D-37B4-4B07-9AAF-03F6EA1CF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2811" y="541425"/>
            <a:ext cx="4443109" cy="6480000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44201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nalisé 3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464</Words>
  <Application>Microsoft Office PowerPoint</Application>
  <PresentationFormat>Personnalisé</PresentationFormat>
  <Paragraphs>66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Marianne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Quand peut-on solliciter l’assistant de prévention ?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 AMET CONSECTETUR lorem ipsum dolor sit amet consectetur</dc:title>
  <dc:creator>VALENTIN CARDON</dc:creator>
  <cp:lastModifiedBy>Le-Dreau Didier</cp:lastModifiedBy>
  <cp:revision>9</cp:revision>
  <dcterms:created xsi:type="dcterms:W3CDTF">2020-03-06T14:23:17Z</dcterms:created>
  <dcterms:modified xsi:type="dcterms:W3CDTF">2024-11-18T10:08:08Z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2020-03-06T00:00:00Z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2020-03-06T00:00:00Z</vt:filetime>
  </property>
</Properties>
</file>