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71"/>
  </p:notesMasterIdLst>
  <p:handoutMasterIdLst>
    <p:handoutMasterId r:id="rId72"/>
  </p:handoutMasterIdLst>
  <p:sldIdLst>
    <p:sldId id="263" r:id="rId2"/>
    <p:sldId id="264" r:id="rId3"/>
    <p:sldId id="265"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E MONCADA 2" initials="FM2" lastIdx="1" clrIdx="0">
    <p:extLst>
      <p:ext uri="{19B8F6BF-5375-455C-9EA6-DF929625EA0E}">
        <p15:presenceInfo xmlns:p15="http://schemas.microsoft.com/office/powerpoint/2012/main" userId="FRANCOISE MONCADA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05A"/>
    <a:srgbClr val="006A72"/>
    <a:srgbClr val="57517B"/>
    <a:srgbClr val="606060"/>
    <a:srgbClr val="C6AFB9"/>
    <a:srgbClr val="505050"/>
    <a:srgbClr val="000000"/>
    <a:srgbClr val="B3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607" autoAdjust="0"/>
  </p:normalViewPr>
  <p:slideViewPr>
    <p:cSldViewPr>
      <p:cViewPr varScale="1">
        <p:scale>
          <a:sx n="69" d="100"/>
          <a:sy n="69" d="100"/>
        </p:scale>
        <p:origin x="66"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04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samba\saio\POST-BAC\Parcoursup\Parcoursup%202019\Copie%20de%20Rapport%20admission%20-%20suivi%20des%20candidats%20sans%20PA%20-%20juillet%202019%20-%20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euille_de_calcul_Microsoft_Excel4.xlsx"/></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Feuille_de_calcul_Microsoft_Excel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Evolution</a:t>
            </a:r>
            <a:r>
              <a:rPr lang="fr-FR" baseline="0" dirty="0"/>
              <a:t> </a:t>
            </a:r>
            <a:r>
              <a:rPr lang="fr-FR" baseline="0" dirty="0" smtClean="0"/>
              <a:t>académique</a:t>
            </a:r>
            <a:endParaRPr lang="fr-FR"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'[Graphique dans Microsoft PowerPoint]Feuil1'!$K$33</c:f>
              <c:strCache>
                <c:ptCount val="1"/>
                <c:pt idx="0">
                  <c:v>2018</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dLbl>
              <c:idx val="0"/>
              <c:layout>
                <c:manualLayout>
                  <c:x val="1.896444003235004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2FD-4340-BC8F-56D28F6A5B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PowerPoint]Feuil1'!$J$34:$J$35</c:f>
              <c:strCache>
                <c:ptCount val="2"/>
                <c:pt idx="0">
                  <c:v>Equité</c:v>
                </c:pt>
                <c:pt idx="1">
                  <c:v>Score</c:v>
                </c:pt>
              </c:strCache>
            </c:strRef>
          </c:cat>
          <c:val>
            <c:numRef>
              <c:f>'[Graphique dans Microsoft PowerPoint]Feuil1'!$K$34:$K$35</c:f>
              <c:numCache>
                <c:formatCode>General</c:formatCode>
                <c:ptCount val="2"/>
                <c:pt idx="0">
                  <c:v>39</c:v>
                </c:pt>
                <c:pt idx="1">
                  <c:v>251</c:v>
                </c:pt>
              </c:numCache>
            </c:numRef>
          </c:val>
          <c:extLst>
            <c:ext xmlns:c16="http://schemas.microsoft.com/office/drawing/2014/chart" uri="{C3380CC4-5D6E-409C-BE32-E72D297353CC}">
              <c16:uniqueId val="{00000001-A2FD-4340-BC8F-56D28F6A5B83}"/>
            </c:ext>
          </c:extLst>
        </c:ser>
        <c:ser>
          <c:idx val="1"/>
          <c:order val="1"/>
          <c:tx>
            <c:strRef>
              <c:f>'[Graphique dans Microsoft PowerPoint]Feuil1'!$L$33</c:f>
              <c:strCache>
                <c:ptCount val="1"/>
                <c:pt idx="0">
                  <c:v>2017</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dLbl>
              <c:idx val="0"/>
              <c:layout>
                <c:manualLayout>
                  <c:x val="1.3275108022644999E-2"/>
                  <c:y val="3.26320441534682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2FD-4340-BC8F-56D28F6A5B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PowerPoint]Feuil1'!$J$34:$J$35</c:f>
              <c:strCache>
                <c:ptCount val="2"/>
                <c:pt idx="0">
                  <c:v>Equité</c:v>
                </c:pt>
                <c:pt idx="1">
                  <c:v>Score</c:v>
                </c:pt>
              </c:strCache>
            </c:strRef>
          </c:cat>
          <c:val>
            <c:numRef>
              <c:f>'[Graphique dans Microsoft PowerPoint]Feuil1'!$L$34:$L$35</c:f>
              <c:numCache>
                <c:formatCode>General</c:formatCode>
                <c:ptCount val="2"/>
                <c:pt idx="0">
                  <c:v>41</c:v>
                </c:pt>
                <c:pt idx="1">
                  <c:v>249</c:v>
                </c:pt>
              </c:numCache>
            </c:numRef>
          </c:val>
          <c:extLst>
            <c:ext xmlns:c16="http://schemas.microsoft.com/office/drawing/2014/chart" uri="{C3380CC4-5D6E-409C-BE32-E72D297353CC}">
              <c16:uniqueId val="{00000003-A2FD-4340-BC8F-56D28F6A5B83}"/>
            </c:ext>
          </c:extLst>
        </c:ser>
        <c:ser>
          <c:idx val="2"/>
          <c:order val="2"/>
          <c:tx>
            <c:strRef>
              <c:f>'[Graphique dans Microsoft PowerPoint]Feuil1'!$M$33</c:f>
              <c:strCache>
                <c:ptCount val="1"/>
                <c:pt idx="0">
                  <c:v>2015</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9.4822200161750244E-3"/>
                  <c:y val="-3.26320441534682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FD-4340-BC8F-56D28F6A5B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PowerPoint]Feuil1'!$J$34:$J$35</c:f>
              <c:strCache>
                <c:ptCount val="2"/>
                <c:pt idx="0">
                  <c:v>Equité</c:v>
                </c:pt>
                <c:pt idx="1">
                  <c:v>Score</c:v>
                </c:pt>
              </c:strCache>
            </c:strRef>
          </c:cat>
          <c:val>
            <c:numRef>
              <c:f>'[Graphique dans Microsoft PowerPoint]Feuil1'!$M$34:$M$35</c:f>
              <c:numCache>
                <c:formatCode>General</c:formatCode>
                <c:ptCount val="2"/>
                <c:pt idx="0">
                  <c:v>52</c:v>
                </c:pt>
                <c:pt idx="1">
                  <c:v>244</c:v>
                </c:pt>
              </c:numCache>
            </c:numRef>
          </c:val>
          <c:extLst>
            <c:ext xmlns:c16="http://schemas.microsoft.com/office/drawing/2014/chart" uri="{C3380CC4-5D6E-409C-BE32-E72D297353CC}">
              <c16:uniqueId val="{00000005-A2FD-4340-BC8F-56D28F6A5B83}"/>
            </c:ext>
          </c:extLst>
        </c:ser>
        <c:dLbls>
          <c:showLegendKey val="0"/>
          <c:showVal val="1"/>
          <c:showCatName val="0"/>
          <c:showSerName val="0"/>
          <c:showPercent val="0"/>
          <c:showBubbleSize val="0"/>
        </c:dLbls>
        <c:gapWidth val="65"/>
        <c:shape val="box"/>
        <c:axId val="641730832"/>
        <c:axId val="641743888"/>
        <c:axId val="0"/>
      </c:bar3DChart>
      <c:catAx>
        <c:axId val="6417308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fr-FR"/>
          </a:p>
        </c:txPr>
        <c:crossAx val="641743888"/>
        <c:crosses val="autoZero"/>
        <c:auto val="1"/>
        <c:lblAlgn val="ctr"/>
        <c:lblOffset val="100"/>
        <c:noMultiLvlLbl val="0"/>
      </c:catAx>
      <c:valAx>
        <c:axId val="6417438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crossAx val="641730832"/>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06654011779239"/>
          <c:y val="0.13480494660323156"/>
          <c:w val="0.51481401513788427"/>
          <c:h val="0.82728948400003333"/>
        </c:manualLayout>
      </c:layout>
      <c:radarChart>
        <c:radarStyle val="marker"/>
        <c:varyColors val="0"/>
        <c:ser>
          <c:idx val="0"/>
          <c:order val="0"/>
          <c:tx>
            <c:strRef>
              <c:f>Feuil1!$A$39</c:f>
              <c:strCache>
                <c:ptCount val="1"/>
                <c:pt idx="0">
                  <c:v>14</c:v>
                </c:pt>
              </c:strCache>
            </c:strRef>
          </c:tx>
          <c:spPr>
            <a:ln w="28575" cap="rnd">
              <a:solidFill>
                <a:schemeClr val="accent1"/>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Feuil1!$B$39:$G$39</c:f>
              <c:numCache>
                <c:formatCode>0.0%</c:formatCode>
                <c:ptCount val="6"/>
                <c:pt idx="0">
                  <c:v>5.0215982721382287E-2</c:v>
                </c:pt>
                <c:pt idx="1">
                  <c:v>2.4838012958963283E-2</c:v>
                </c:pt>
                <c:pt idx="2">
                  <c:v>0.12095032397408208</c:v>
                </c:pt>
                <c:pt idx="3">
                  <c:v>4.2116630669546434E-2</c:v>
                </c:pt>
                <c:pt idx="4">
                  <c:v>9.7732181425485967E-2</c:v>
                </c:pt>
                <c:pt idx="5">
                  <c:v>0.20180885529157666</c:v>
                </c:pt>
              </c:numCache>
            </c:numRef>
          </c:val>
          <c:extLst>
            <c:ext xmlns:c16="http://schemas.microsoft.com/office/drawing/2014/chart" uri="{C3380CC4-5D6E-409C-BE32-E72D297353CC}">
              <c16:uniqueId val="{00000000-C6C2-483E-A218-612464369BD1}"/>
            </c:ext>
          </c:extLst>
        </c:ser>
        <c:ser>
          <c:idx val="1"/>
          <c:order val="1"/>
          <c:tx>
            <c:strRef>
              <c:f>Feuil1!$A$40</c:f>
              <c:strCache>
                <c:ptCount val="1"/>
                <c:pt idx="0">
                  <c:v>50</c:v>
                </c:pt>
              </c:strCache>
            </c:strRef>
          </c:tx>
          <c:spPr>
            <a:ln w="28575" cap="rnd">
              <a:solidFill>
                <a:schemeClr val="accent2"/>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Feuil1!$B$40:$G$40</c:f>
              <c:numCache>
                <c:formatCode>0.0%</c:formatCode>
                <c:ptCount val="6"/>
                <c:pt idx="0">
                  <c:v>5.9934476777799194E-2</c:v>
                </c:pt>
                <c:pt idx="1">
                  <c:v>3.4303333975717866E-2</c:v>
                </c:pt>
                <c:pt idx="2">
                  <c:v>0.13201002119868954</c:v>
                </c:pt>
                <c:pt idx="3">
                  <c:v>4.2397379071111969E-2</c:v>
                </c:pt>
                <c:pt idx="4">
                  <c:v>9.23106571593756E-2</c:v>
                </c:pt>
                <c:pt idx="5">
                  <c:v>0.1994603969936404</c:v>
                </c:pt>
              </c:numCache>
            </c:numRef>
          </c:val>
          <c:extLst>
            <c:ext xmlns:c16="http://schemas.microsoft.com/office/drawing/2014/chart" uri="{C3380CC4-5D6E-409C-BE32-E72D297353CC}">
              <c16:uniqueId val="{00000001-C6C2-483E-A218-612464369BD1}"/>
            </c:ext>
          </c:extLst>
        </c:ser>
        <c:ser>
          <c:idx val="2"/>
          <c:order val="2"/>
          <c:tx>
            <c:strRef>
              <c:f>Feuil1!$A$41</c:f>
              <c:strCache>
                <c:ptCount val="1"/>
                <c:pt idx="0">
                  <c:v>61</c:v>
                </c:pt>
              </c:strCache>
            </c:strRef>
          </c:tx>
          <c:spPr>
            <a:ln w="28575" cap="rnd">
              <a:solidFill>
                <a:schemeClr val="accent3"/>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Feuil1!$B$41:$G$41</c:f>
              <c:numCache>
                <c:formatCode>0.0%</c:formatCode>
                <c:ptCount val="6"/>
                <c:pt idx="0">
                  <c:v>4.7877433769549956E-2</c:v>
                </c:pt>
                <c:pt idx="1">
                  <c:v>2.3300351101180977E-2</c:v>
                </c:pt>
                <c:pt idx="2">
                  <c:v>0.14458984998404087</c:v>
                </c:pt>
                <c:pt idx="3">
                  <c:v>3.4790935205872967E-2</c:v>
                </c:pt>
                <c:pt idx="4">
                  <c:v>9.607405043089691E-2</c:v>
                </c:pt>
                <c:pt idx="5">
                  <c:v>0.21289498882859878</c:v>
                </c:pt>
              </c:numCache>
            </c:numRef>
          </c:val>
          <c:extLst>
            <c:ext xmlns:c16="http://schemas.microsoft.com/office/drawing/2014/chart" uri="{C3380CC4-5D6E-409C-BE32-E72D297353CC}">
              <c16:uniqueId val="{00000002-C6C2-483E-A218-612464369BD1}"/>
            </c:ext>
          </c:extLst>
        </c:ser>
        <c:ser>
          <c:idx val="3"/>
          <c:order val="3"/>
          <c:tx>
            <c:strRef>
              <c:f>Feuil1!$A$42</c:f>
              <c:strCache>
                <c:ptCount val="1"/>
                <c:pt idx="0">
                  <c:v>27</c:v>
                </c:pt>
              </c:strCache>
            </c:strRef>
          </c:tx>
          <c:spPr>
            <a:ln w="28575" cap="rnd">
              <a:solidFill>
                <a:schemeClr val="accent4"/>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Feuil1!$B$42:$G$42</c:f>
              <c:numCache>
                <c:formatCode>0.0%</c:formatCode>
                <c:ptCount val="6"/>
                <c:pt idx="0">
                  <c:v>5.277926242650989E-2</c:v>
                </c:pt>
                <c:pt idx="1">
                  <c:v>2.5521111704970605E-2</c:v>
                </c:pt>
                <c:pt idx="2">
                  <c:v>0.14925173703901656</c:v>
                </c:pt>
                <c:pt idx="3">
                  <c:v>3.8081239978621055E-2</c:v>
                </c:pt>
                <c:pt idx="4">
                  <c:v>0.10034740780331373</c:v>
                </c:pt>
                <c:pt idx="5">
                  <c:v>0.21552645644040619</c:v>
                </c:pt>
              </c:numCache>
            </c:numRef>
          </c:val>
          <c:extLst>
            <c:ext xmlns:c16="http://schemas.microsoft.com/office/drawing/2014/chart" uri="{C3380CC4-5D6E-409C-BE32-E72D297353CC}">
              <c16:uniqueId val="{00000003-C6C2-483E-A218-612464369BD1}"/>
            </c:ext>
          </c:extLst>
        </c:ser>
        <c:ser>
          <c:idx val="4"/>
          <c:order val="4"/>
          <c:tx>
            <c:strRef>
              <c:f>Feuil1!$A$43</c:f>
              <c:strCache>
                <c:ptCount val="1"/>
                <c:pt idx="0">
                  <c:v>76</c:v>
                </c:pt>
              </c:strCache>
            </c:strRef>
          </c:tx>
          <c:spPr>
            <a:ln w="28575" cap="rnd">
              <a:solidFill>
                <a:schemeClr val="accent5"/>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Feuil1!$B$43:$G$43</c:f>
              <c:numCache>
                <c:formatCode>0.0%</c:formatCode>
                <c:ptCount val="6"/>
                <c:pt idx="0">
                  <c:v>6.0682480888958938E-2</c:v>
                </c:pt>
                <c:pt idx="1">
                  <c:v>3.0026006777523838E-2</c:v>
                </c:pt>
                <c:pt idx="2">
                  <c:v>0.15249428638978643</c:v>
                </c:pt>
                <c:pt idx="3">
                  <c:v>4.7127433209866815E-2</c:v>
                </c:pt>
                <c:pt idx="4">
                  <c:v>0.12160138702813461</c:v>
                </c:pt>
                <c:pt idx="5">
                  <c:v>0.22515564662305934</c:v>
                </c:pt>
              </c:numCache>
            </c:numRef>
          </c:val>
          <c:extLst>
            <c:ext xmlns:c16="http://schemas.microsoft.com/office/drawing/2014/chart" uri="{C3380CC4-5D6E-409C-BE32-E72D297353CC}">
              <c16:uniqueId val="{00000004-C6C2-483E-A218-612464369BD1}"/>
            </c:ext>
          </c:extLst>
        </c:ser>
        <c:ser>
          <c:idx val="5"/>
          <c:order val="5"/>
          <c:tx>
            <c:strRef>
              <c:f>Feuil1!$A$44</c:f>
              <c:strCache>
                <c:ptCount val="1"/>
                <c:pt idx="0">
                  <c:v>Rég. Aca</c:v>
                </c:pt>
              </c:strCache>
            </c:strRef>
          </c:tx>
          <c:spPr>
            <a:ln w="28575" cap="rnd">
              <a:solidFill>
                <a:schemeClr val="accent6"/>
              </a:solidFill>
              <a:round/>
            </a:ln>
            <a:effectLst/>
          </c:spPr>
          <c:marker>
            <c:symbol val="none"/>
          </c:marker>
          <c:cat>
            <c:strRef>
              <c:f>Feuil1!$B$38:$G$38</c:f>
              <c:strCache>
                <c:ptCount val="6"/>
                <c:pt idx="0">
                  <c:v>Ecrire des nombres sous la dictée</c:v>
                </c:pt>
                <c:pt idx="1">
                  <c:v>Reconnaître des nombres dictés</c:v>
                </c:pt>
                <c:pt idx="2">
                  <c:v>Résoudre des problèmes</c:v>
                </c:pt>
                <c:pt idx="3">
                  <c:v>Dénombrer une collection et l’associer à son écriture chiffrée</c:v>
                </c:pt>
                <c:pt idx="4">
                  <c:v>Comparer des nombres</c:v>
                </c:pt>
                <c:pt idx="5">
                  <c:v>Placer un nombre sur une ligne numérique</c:v>
                </c:pt>
              </c:strCache>
            </c:strRef>
          </c:cat>
          <c:val>
            <c:numRef>
              <c:f>Feuil1!$B$44:$G$44</c:f>
              <c:numCache>
                <c:formatCode>0.0%</c:formatCode>
                <c:ptCount val="6"/>
                <c:pt idx="0">
                  <c:v>5.5649945686989943E-2</c:v>
                </c:pt>
                <c:pt idx="1">
                  <c:v>2.8047795448848285E-2</c:v>
                </c:pt>
                <c:pt idx="2">
                  <c:v>0.14165947135336879</c:v>
                </c:pt>
                <c:pt idx="3">
                  <c:v>4.2447706319806142E-2</c:v>
                </c:pt>
                <c:pt idx="4">
                  <c:v>0.10578503189148539</c:v>
                </c:pt>
                <c:pt idx="5">
                  <c:v>0.21354761440548142</c:v>
                </c:pt>
              </c:numCache>
            </c:numRef>
          </c:val>
          <c:extLst>
            <c:ext xmlns:c16="http://schemas.microsoft.com/office/drawing/2014/chart" uri="{C3380CC4-5D6E-409C-BE32-E72D297353CC}">
              <c16:uniqueId val="{00000005-C6C2-483E-A218-612464369BD1}"/>
            </c:ext>
          </c:extLst>
        </c:ser>
        <c:dLbls>
          <c:showLegendKey val="0"/>
          <c:showVal val="0"/>
          <c:showCatName val="0"/>
          <c:showSerName val="0"/>
          <c:showPercent val="0"/>
          <c:showBubbleSize val="0"/>
        </c:dLbls>
        <c:axId val="437356048"/>
        <c:axId val="437353752"/>
      </c:radarChart>
      <c:catAx>
        <c:axId val="43735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7353752"/>
        <c:crosses val="autoZero"/>
        <c:auto val="1"/>
        <c:lblAlgn val="ctr"/>
        <c:lblOffset val="100"/>
        <c:noMultiLvlLbl val="0"/>
      </c:catAx>
      <c:valAx>
        <c:axId val="437353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73560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a:t>Enquête </a:t>
            </a:r>
            <a:r>
              <a:rPr lang="fr-FR" sz="2000" b="1" u="sng" dirty="0"/>
              <a:t>sur l'orientation </a:t>
            </a:r>
            <a:r>
              <a:rPr lang="fr-FR" sz="1800" b="1" dirty="0"/>
              <a:t>des élèves du public en 2019  - </a:t>
            </a:r>
          </a:p>
          <a:p>
            <a:pPr>
              <a:defRPr sz="1800" b="1"/>
            </a:pPr>
            <a:r>
              <a:rPr lang="fr-FR" sz="1800" b="1" dirty="0" smtClean="0"/>
              <a:t> </a:t>
            </a:r>
            <a:r>
              <a:rPr lang="fr-FR" sz="1800" b="1" dirty="0"/>
              <a:t>Post troisième (générale et prépa pro)</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056985801303142E-2"/>
          <c:y val="0.17895474864746336"/>
          <c:w val="0.90517661707380914"/>
          <c:h val="0.6874929245709317"/>
        </c:manualLayout>
      </c:layout>
      <c:barChart>
        <c:barDir val="col"/>
        <c:grouping val="clustered"/>
        <c:varyColors val="0"/>
        <c:ser>
          <c:idx val="0"/>
          <c:order val="0"/>
          <c:tx>
            <c:strRef>
              <c:f>DDO!$K$9</c:f>
              <c:strCache>
                <c:ptCount val="1"/>
                <c:pt idx="0">
                  <c:v> Demandes des familles </c:v>
                </c:pt>
              </c:strCache>
            </c:strRef>
          </c:tx>
          <c:spPr>
            <a:solidFill>
              <a:schemeClr val="accent1"/>
            </a:solidFill>
            <a:ln>
              <a:noFill/>
            </a:ln>
            <a:effectLst/>
          </c:spPr>
          <c:invertIfNegative val="0"/>
          <c:dLbls>
            <c:dLbl>
              <c:idx val="0"/>
              <c:layout/>
              <c:tx>
                <c:rich>
                  <a:bodyPr/>
                  <a:lstStyle/>
                  <a:p>
                    <a:r>
                      <a:rPr lang="en-US" dirty="0" smtClean="0"/>
                      <a:t>62,5%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8DA-4F38-92D5-2CEEE3226AE6}"/>
                </c:ext>
              </c:extLst>
            </c:dLbl>
            <c:dLbl>
              <c:idx val="1"/>
              <c:layout/>
              <c:tx>
                <c:rich>
                  <a:bodyPr/>
                  <a:lstStyle/>
                  <a:p>
                    <a:r>
                      <a:rPr lang="en-US" dirty="0" smtClean="0"/>
                      <a:t>11,4%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DA-4F38-92D5-2CEEE3226AE6}"/>
                </c:ext>
              </c:extLst>
            </c:dLbl>
            <c:dLbl>
              <c:idx val="2"/>
              <c:layout/>
              <c:tx>
                <c:rich>
                  <a:bodyPr/>
                  <a:lstStyle/>
                  <a:p>
                    <a:r>
                      <a:rPr lang="en-US" dirty="0" smtClean="0"/>
                      <a:t>26,1%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8DA-4F38-92D5-2CEEE3226AE6}"/>
                </c:ext>
              </c:extLst>
            </c:dLbl>
            <c:dLbl>
              <c:idx val="3"/>
              <c:layout/>
              <c:tx>
                <c:rich>
                  <a:bodyPr/>
                  <a:lstStyle/>
                  <a:p>
                    <a:r>
                      <a:rPr lang="en-US" dirty="0" smtClean="0"/>
                      <a:t>37,5%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DDO!$L$9:$O$9</c:f>
              <c:numCache>
                <c:formatCode>0.00%</c:formatCode>
                <c:ptCount val="4"/>
                <c:pt idx="0">
                  <c:v>0.63888229710488842</c:v>
                </c:pt>
                <c:pt idx="1">
                  <c:v>0.1080327479829141</c:v>
                </c:pt>
                <c:pt idx="2">
                  <c:v>0.25308495491219746</c:v>
                </c:pt>
                <c:pt idx="3">
                  <c:v>0.36111770289511158</c:v>
                </c:pt>
              </c:numCache>
            </c:numRef>
          </c:val>
          <c:extLst>
            <c:ext xmlns:c16="http://schemas.microsoft.com/office/drawing/2014/chart" uri="{C3380CC4-5D6E-409C-BE32-E72D297353CC}">
              <c16:uniqueId val="{00000004-C8DA-4F38-92D5-2CEEE3226AE6}"/>
            </c:ext>
          </c:extLst>
        </c:ser>
        <c:ser>
          <c:idx val="1"/>
          <c:order val="1"/>
          <c:tx>
            <c:strRef>
              <c:f>DDO!$K$10</c:f>
              <c:strCache>
                <c:ptCount val="1"/>
                <c:pt idx="0">
                  <c:v> Décisions </c:v>
                </c:pt>
              </c:strCache>
            </c:strRef>
          </c:tx>
          <c:spPr>
            <a:solidFill>
              <a:schemeClr val="accent2"/>
            </a:solidFill>
            <a:ln>
              <a:noFill/>
            </a:ln>
            <a:effectLst/>
          </c:spPr>
          <c:invertIfNegative val="0"/>
          <c:dLbls>
            <c:dLbl>
              <c:idx val="0"/>
              <c:layout/>
              <c:tx>
                <c:rich>
                  <a:bodyPr/>
                  <a:lstStyle/>
                  <a:p>
                    <a:r>
                      <a:rPr lang="en-US" dirty="0" smtClean="0"/>
                      <a:t>59,4%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DA-4F38-92D5-2CEEE3226AE6}"/>
                </c:ext>
              </c:extLst>
            </c:dLbl>
            <c:dLbl>
              <c:idx val="1"/>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8DA-4F38-92D5-2CEEE3226AE6}"/>
                </c:ext>
              </c:extLst>
            </c:dLbl>
            <c:dLbl>
              <c:idx val="2"/>
              <c:layout/>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8DA-4F38-92D5-2CEEE3226AE6}"/>
                </c:ext>
              </c:extLst>
            </c:dLbl>
            <c:dLbl>
              <c:idx val="3"/>
              <c:layout/>
              <c:tx>
                <c:rich>
                  <a:bodyPr/>
                  <a:lstStyle/>
                  <a:p>
                    <a:r>
                      <a:rPr lang="en-US" smtClean="0"/>
                      <a:t>40,6%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DDO!$L$10:$O$10</c:f>
              <c:numCache>
                <c:formatCode>0.00%</c:formatCode>
                <c:ptCount val="4"/>
                <c:pt idx="0">
                  <c:v>0.59480303749406738</c:v>
                </c:pt>
                <c:pt idx="1">
                  <c:v>0.11076174655908876</c:v>
                </c:pt>
                <c:pt idx="2">
                  <c:v>0.29443521594684385</c:v>
                </c:pt>
                <c:pt idx="3">
                  <c:v>0.40519696250593262</c:v>
                </c:pt>
              </c:numCache>
            </c:numRef>
          </c:val>
          <c:extLst>
            <c:ext xmlns:c16="http://schemas.microsoft.com/office/drawing/2014/chart" uri="{C3380CC4-5D6E-409C-BE32-E72D297353CC}">
              <c16:uniqueId val="{00000009-C8DA-4F38-92D5-2CEEE3226AE6}"/>
            </c:ext>
          </c:extLst>
        </c:ser>
        <c:dLbls>
          <c:showLegendKey val="0"/>
          <c:showVal val="0"/>
          <c:showCatName val="0"/>
          <c:showSerName val="0"/>
          <c:showPercent val="0"/>
          <c:showBubbleSize val="0"/>
        </c:dLbls>
        <c:gapWidth val="219"/>
        <c:overlap val="-27"/>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dirty="0"/>
              <a:t>Enquête </a:t>
            </a:r>
            <a:r>
              <a:rPr lang="fr-FR" sz="1800" dirty="0"/>
              <a:t>sur </a:t>
            </a:r>
            <a:r>
              <a:rPr lang="fr-FR" sz="1800" u="sng" dirty="0"/>
              <a:t>l'orientation</a:t>
            </a:r>
            <a:r>
              <a:rPr lang="fr-FR" sz="1800" dirty="0"/>
              <a:t> </a:t>
            </a:r>
            <a:r>
              <a:rPr lang="fr-FR" dirty="0"/>
              <a:t>des élèves du public en 2019  - </a:t>
            </a:r>
          </a:p>
          <a:p>
            <a:pPr>
              <a:defRPr/>
            </a:pPr>
            <a:r>
              <a:rPr lang="fr-FR" dirty="0" smtClean="0"/>
              <a:t>Post </a:t>
            </a:r>
            <a:r>
              <a:rPr lang="fr-FR" dirty="0"/>
              <a:t>seconde générale et technologique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DDO!$X$29</c:f>
              <c:strCache>
                <c:ptCount val="1"/>
                <c:pt idx="0">
                  <c:v> Demandes des familles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tx>
                <c:rich>
                  <a:bodyPr/>
                  <a:lstStyle/>
                  <a:p>
                    <a:r>
                      <a:rPr lang="en-US" dirty="0" smtClean="0">
                        <a:effectLst>
                          <a:outerShdw blurRad="38100" dist="38100" dir="2700000" algn="tl">
                            <a:srgbClr val="000000">
                              <a:alpha val="43137"/>
                            </a:srgbClr>
                          </a:outerShdw>
                        </a:effectLst>
                      </a:rPr>
                      <a:t>72,2%</a:t>
                    </a:r>
                    <a:endParaRPr lang="en-US" dirty="0">
                      <a:effectLst>
                        <a:outerShdw blurRad="38100" dist="38100" dir="2700000" algn="tl">
                          <a:srgbClr val="000000">
                            <a:alpha val="43137"/>
                          </a:srgbClr>
                        </a:outerShdw>
                      </a:effectLst>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BE-4D90-9B0F-BBA858F059A5}"/>
                </c:ext>
              </c:extLst>
            </c:dLbl>
            <c:dLbl>
              <c:idx val="1"/>
              <c:layout>
                <c:manualLayout>
                  <c:x val="1.7436791630340018E-3"/>
                  <c:y val="-1.0288667567714081E-16"/>
                </c:manualLayout>
              </c:layout>
              <c:tx>
                <c:rich>
                  <a:bodyPr/>
                  <a:lstStyle/>
                  <a:p>
                    <a:r>
                      <a:rPr lang="en-US" b="1" dirty="0" smtClean="0"/>
                      <a:t>22,7%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dirty="0" smtClean="0"/>
                      <a:t>5,1%</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DDO!$Y$29:$AA$29</c:f>
              <c:numCache>
                <c:formatCode>0.00%</c:formatCode>
                <c:ptCount val="3"/>
                <c:pt idx="0">
                  <c:v>0.72422553679724633</c:v>
                </c:pt>
                <c:pt idx="1">
                  <c:v>0.23905917062776594</c:v>
                </c:pt>
                <c:pt idx="2">
                  <c:v>3.6715292574987707E-2</c:v>
                </c:pt>
              </c:numCache>
            </c:numRef>
          </c:val>
          <c:extLst>
            <c:ext xmlns:c16="http://schemas.microsoft.com/office/drawing/2014/chart" uri="{C3380CC4-5D6E-409C-BE32-E72D297353CC}">
              <c16:uniqueId val="{00000003-1CBE-4D90-9B0F-BBA858F059A5}"/>
            </c:ext>
          </c:extLst>
        </c:ser>
        <c:ser>
          <c:idx val="1"/>
          <c:order val="1"/>
          <c:tx>
            <c:strRef>
              <c:f>DDO!$X$30</c:f>
              <c:strCache>
                <c:ptCount val="1"/>
                <c:pt idx="0">
                  <c:v> Décisions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tx>
                <c:rich>
                  <a:bodyPr/>
                  <a:lstStyle/>
                  <a:p>
                    <a:r>
                      <a:rPr lang="en-US" b="1" dirty="0" smtClean="0"/>
                      <a:t>68,7%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BE-4D90-9B0F-BBA858F059A5}"/>
                </c:ext>
              </c:extLst>
            </c:dLbl>
            <c:dLbl>
              <c:idx val="1"/>
              <c:layout/>
              <c:tx>
                <c:rich>
                  <a:bodyPr/>
                  <a:lstStyle/>
                  <a:p>
                    <a:r>
                      <a:rPr lang="en-US" b="1" dirty="0" smtClean="0"/>
                      <a:t>26,5</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smtClean="0"/>
                      <a:t>4,8%</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DDO!$Y$30:$AA$30</c:f>
              <c:numCache>
                <c:formatCode>0.00%</c:formatCode>
                <c:ptCount val="3"/>
                <c:pt idx="0">
                  <c:v>0.67587280773643665</c:v>
                </c:pt>
                <c:pt idx="1">
                  <c:v>0.29265694148500243</c:v>
                </c:pt>
                <c:pt idx="2">
                  <c:v>3.1470250778560895E-2</c:v>
                </c:pt>
              </c:numCache>
            </c:numRef>
          </c:val>
          <c:extLst>
            <c:ext xmlns:c16="http://schemas.microsoft.com/office/drawing/2014/chart" uri="{C3380CC4-5D6E-409C-BE32-E72D297353CC}">
              <c16:uniqueId val="{00000007-1CBE-4D90-9B0F-BBA858F059A5}"/>
            </c:ext>
          </c:extLst>
        </c:ser>
        <c:dLbls>
          <c:showLegendKey val="0"/>
          <c:showVal val="0"/>
          <c:showCatName val="0"/>
          <c:showSerName val="0"/>
          <c:showPercent val="0"/>
          <c:showBubbleSize val="0"/>
        </c:dLbls>
        <c:gapWidth val="100"/>
        <c:overlap val="-24"/>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sz="1200" b="1">
                <a:solidFill>
                  <a:schemeClr val="tx1"/>
                </a:solidFill>
              </a:rPr>
              <a:t>Candidats sans proposition</a:t>
            </a:r>
            <a:r>
              <a:rPr lang="en-US" sz="1200" b="1" baseline="0">
                <a:solidFill>
                  <a:schemeClr val="tx1"/>
                </a:solidFill>
              </a:rPr>
              <a:t> d'admission </a:t>
            </a:r>
            <a:endParaRPr lang="en-US" sz="1200" b="1">
              <a:solidFill>
                <a:schemeClr val="tx1"/>
              </a:solidFill>
            </a:endParaRPr>
          </a:p>
        </c:rich>
      </c:tx>
      <c:layout/>
      <c:overlay val="0"/>
      <c:spPr>
        <a:noFill/>
        <a:ln>
          <a:noFill/>
        </a:ln>
        <a:effectLst/>
      </c:spPr>
    </c:title>
    <c:autoTitleDeleted val="0"/>
    <c:plotArea>
      <c:layout>
        <c:manualLayout>
          <c:layoutTarget val="inner"/>
          <c:xMode val="edge"/>
          <c:yMode val="edge"/>
          <c:x val="5.9913905657189376E-2"/>
          <c:y val="7.7585788639518247E-2"/>
          <c:w val="0.92515539478467457"/>
          <c:h val="0.73497230968710936"/>
        </c:manualLayout>
      </c:layout>
      <c:lineChart>
        <c:grouping val="standard"/>
        <c:varyColors val="0"/>
        <c:ser>
          <c:idx val="0"/>
          <c:order val="0"/>
          <c:tx>
            <c:strRef>
              <c:f>'Modifs Sophie'!$B$28</c:f>
              <c:strCache>
                <c:ptCount val="1"/>
                <c:pt idx="0">
                  <c:v>En terminale</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Sophie'!$B$29:$B$35</c:f>
              <c:numCache>
                <c:formatCode>General</c:formatCode>
                <c:ptCount val="7"/>
                <c:pt idx="0">
                  <c:v>2678</c:v>
                </c:pt>
                <c:pt idx="1">
                  <c:v>2289</c:v>
                </c:pt>
                <c:pt idx="2">
                  <c:v>1546</c:v>
                </c:pt>
                <c:pt idx="3">
                  <c:v>1347</c:v>
                </c:pt>
                <c:pt idx="4">
                  <c:v>1256</c:v>
                </c:pt>
                <c:pt idx="5">
                  <c:v>1163</c:v>
                </c:pt>
                <c:pt idx="6">
                  <c:v>1087</c:v>
                </c:pt>
              </c:numCache>
            </c:numRef>
          </c:val>
          <c:smooth val="0"/>
          <c:extLst>
            <c:ext xmlns:c16="http://schemas.microsoft.com/office/drawing/2014/chart" uri="{C3380CC4-5D6E-409C-BE32-E72D297353CC}">
              <c16:uniqueId val="{00000000-E71A-4E9C-9C77-9F96A033BACB}"/>
            </c:ext>
          </c:extLst>
        </c:ser>
        <c:ser>
          <c:idx val="1"/>
          <c:order val="1"/>
          <c:tx>
            <c:strRef>
              <c:f>'Modifs Sophie'!$C$28</c:f>
              <c:strCache>
                <c:ptCount val="1"/>
                <c:pt idx="0">
                  <c:v>Réorientés</c:v>
                </c:pt>
              </c:strCache>
            </c:strRef>
          </c:tx>
          <c:spPr>
            <a:ln w="22225" cap="rnd" cmpd="sng" algn="ctr">
              <a:solidFill>
                <a:schemeClr val="accent2"/>
              </a:solidFill>
              <a:round/>
            </a:ln>
            <a:effectLst/>
          </c:spPr>
          <c:marker>
            <c:symbol val="none"/>
          </c:marker>
          <c:dLbls>
            <c:dLbl>
              <c:idx val="6"/>
              <c:layout>
                <c:manualLayout>
                  <c:x val="-1.5841793259868522E-2"/>
                  <c:y val="3.42134980782725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Sophie'!$C$29:$C$35</c:f>
              <c:numCache>
                <c:formatCode>General</c:formatCode>
                <c:ptCount val="7"/>
                <c:pt idx="0">
                  <c:v>1043</c:v>
                </c:pt>
                <c:pt idx="1">
                  <c:v>1004</c:v>
                </c:pt>
                <c:pt idx="2">
                  <c:v>863</c:v>
                </c:pt>
                <c:pt idx="3">
                  <c:v>826</c:v>
                </c:pt>
                <c:pt idx="4">
                  <c:v>796</c:v>
                </c:pt>
                <c:pt idx="5">
                  <c:v>758</c:v>
                </c:pt>
                <c:pt idx="6">
                  <c:v>719</c:v>
                </c:pt>
              </c:numCache>
            </c:numRef>
          </c:val>
          <c:smooth val="0"/>
          <c:extLst>
            <c:ext xmlns:c16="http://schemas.microsoft.com/office/drawing/2014/chart" uri="{C3380CC4-5D6E-409C-BE32-E72D297353CC}">
              <c16:uniqueId val="{00000001-E71A-4E9C-9C77-9F96A033BACB}"/>
            </c:ext>
          </c:extLst>
        </c:ser>
        <c:ser>
          <c:idx val="2"/>
          <c:order val="2"/>
          <c:tx>
            <c:strRef>
              <c:f>'Modifs Sophie'!$D$28</c:f>
              <c:strCache>
                <c:ptCount val="1"/>
                <c:pt idx="0">
                  <c:v>Autres</c:v>
                </c:pt>
              </c:strCache>
            </c:strRef>
          </c:tx>
          <c:spPr>
            <a:ln w="22225" cap="rnd" cmpd="sng" algn="ctr">
              <a:solidFill>
                <a:schemeClr val="accent3"/>
              </a:solidFill>
              <a:round/>
            </a:ln>
            <a:effectLst/>
          </c:spPr>
          <c:marker>
            <c:symbol val="none"/>
          </c:marker>
          <c:dLbls>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3A-4EF3-BE1E-8E93DE4DB37C}"/>
                </c:ext>
              </c:extLst>
            </c:dLbl>
            <c:dLbl>
              <c:idx val="4"/>
              <c:layout>
                <c:manualLayout>
                  <c:x val="-2.4325651447533143E-2"/>
                  <c:y val="-2.75157542270268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43A-4EF3-BE1E-8E93DE4DB37C}"/>
                </c:ext>
              </c:extLst>
            </c:dLbl>
            <c:dLbl>
              <c:idx val="5"/>
              <c:layout>
                <c:manualLayout>
                  <c:x val="-3.2644957688139471E-2"/>
                  <c:y val="-1.8585663477616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43A-4EF3-BE1E-8E93DE4DB37C}"/>
                </c:ext>
              </c:extLst>
            </c:dLbl>
            <c:dLbl>
              <c:idx val="6"/>
              <c:layout>
                <c:manualLayout>
                  <c:x val="-1.5841793259868522E-2"/>
                  <c:y val="-2.08181861649690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Sophie'!$D$29:$D$35</c:f>
              <c:numCache>
                <c:formatCode>General</c:formatCode>
                <c:ptCount val="7"/>
                <c:pt idx="0">
                  <c:v>1145</c:v>
                </c:pt>
                <c:pt idx="1">
                  <c:v>1118</c:v>
                </c:pt>
                <c:pt idx="2">
                  <c:v>965</c:v>
                </c:pt>
                <c:pt idx="3">
                  <c:v>939</c:v>
                </c:pt>
                <c:pt idx="4">
                  <c:v>910</c:v>
                </c:pt>
                <c:pt idx="5">
                  <c:v>875</c:v>
                </c:pt>
                <c:pt idx="6">
                  <c:v>847</c:v>
                </c:pt>
              </c:numCache>
            </c:numRef>
          </c:val>
          <c:smooth val="0"/>
          <c:extLst>
            <c:ext xmlns:c16="http://schemas.microsoft.com/office/drawing/2014/chart" uri="{C3380CC4-5D6E-409C-BE32-E72D297353CC}">
              <c16:uniqueId val="{00000002-E71A-4E9C-9C77-9F96A033BACB}"/>
            </c:ext>
          </c:extLst>
        </c:ser>
        <c:ser>
          <c:idx val="3"/>
          <c:order val="3"/>
          <c:tx>
            <c:strRef>
              <c:f>'Modifs Sophie'!$E$28</c:f>
              <c:strCache>
                <c:ptCount val="1"/>
                <c:pt idx="0">
                  <c:v>Tous profils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7030A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Sophie'!$E$29:$E$35</c:f>
              <c:numCache>
                <c:formatCode>General</c:formatCode>
                <c:ptCount val="7"/>
                <c:pt idx="0">
                  <c:v>4866</c:v>
                </c:pt>
                <c:pt idx="1">
                  <c:v>4411</c:v>
                </c:pt>
                <c:pt idx="2">
                  <c:v>3374</c:v>
                </c:pt>
                <c:pt idx="3">
                  <c:v>3112</c:v>
                </c:pt>
                <c:pt idx="4">
                  <c:v>2962</c:v>
                </c:pt>
                <c:pt idx="5">
                  <c:v>2796</c:v>
                </c:pt>
                <c:pt idx="6">
                  <c:v>2653</c:v>
                </c:pt>
              </c:numCache>
            </c:numRef>
          </c:val>
          <c:smooth val="0"/>
          <c:extLst>
            <c:ext xmlns:c16="http://schemas.microsoft.com/office/drawing/2014/chart" uri="{C3380CC4-5D6E-409C-BE32-E72D297353CC}">
              <c16:uniqueId val="{00000003-E71A-4E9C-9C77-9F96A033BACB}"/>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34277376"/>
        <c:axId val="434281312"/>
      </c:lineChart>
      <c:dateAx>
        <c:axId val="434277376"/>
        <c:scaling>
          <c:orientation val="minMax"/>
        </c:scaling>
        <c:delete val="0"/>
        <c:axPos val="b"/>
        <c:numFmt formatCode="[$-40C]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spc="20" baseline="0">
                <a:solidFill>
                  <a:schemeClr val="dk1">
                    <a:lumMod val="65000"/>
                    <a:lumOff val="35000"/>
                  </a:schemeClr>
                </a:solidFill>
                <a:latin typeface="+mn-lt"/>
                <a:ea typeface="+mn-ea"/>
                <a:cs typeface="+mn-cs"/>
              </a:defRPr>
            </a:pPr>
            <a:endParaRPr lang="fr-FR"/>
          </a:p>
        </c:txPr>
        <c:crossAx val="434281312"/>
        <c:crosses val="autoZero"/>
        <c:auto val="1"/>
        <c:lblOffset val="100"/>
        <c:baseTimeUnit val="days"/>
      </c:dateAx>
      <c:valAx>
        <c:axId val="434281312"/>
        <c:scaling>
          <c:orientation val="minMax"/>
          <c:max val="5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rgbClr val="002060"/>
                </a:solidFill>
                <a:latin typeface="+mn-lt"/>
                <a:ea typeface="+mn-ea"/>
                <a:cs typeface="+mn-cs"/>
              </a:defRPr>
            </a:pPr>
            <a:endParaRPr lang="fr-FR"/>
          </a:p>
        </c:txPr>
        <c:crossAx val="434277376"/>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4763746166331301"/>
          <c:y val="0.94083023827169698"/>
          <c:w val="0.68034063970426351"/>
          <c:h val="4.57746256041874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solidFill>
      <a:schemeClr val="lt1"/>
    </a:solidFill>
    <a:ln>
      <a:noFill/>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FC9-4AFA-B6F4-7FEDE31DE5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FC9-4AFA-B6F4-7FEDE31DE59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0FC9-4AFA-B6F4-7FEDE31DE59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0FC9-4AFA-B6F4-7FEDE31DE59D}"/>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FC9-4AFA-B6F4-7FEDE31DE5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Feuil2!$A$1:$A$5</c:f>
              <c:strCache>
                <c:ptCount val="5"/>
                <c:pt idx="0">
                  <c:v>BTS - BTSA</c:v>
                </c:pt>
                <c:pt idx="1">
                  <c:v>CPGE</c:v>
                </c:pt>
                <c:pt idx="2">
                  <c:v>DUT</c:v>
                </c:pt>
                <c:pt idx="3">
                  <c:v>Licence</c:v>
                </c:pt>
                <c:pt idx="4">
                  <c:v>Autres formations </c:v>
                </c:pt>
              </c:strCache>
            </c:strRef>
          </c:cat>
          <c:val>
            <c:numRef>
              <c:f>Feuil2!$B$1:$B$5</c:f>
              <c:numCache>
                <c:formatCode>General</c:formatCode>
                <c:ptCount val="5"/>
                <c:pt idx="0">
                  <c:v>231</c:v>
                </c:pt>
                <c:pt idx="1">
                  <c:v>173</c:v>
                </c:pt>
                <c:pt idx="2">
                  <c:v>88</c:v>
                </c:pt>
                <c:pt idx="3">
                  <c:v>1405</c:v>
                </c:pt>
                <c:pt idx="4">
                  <c:v>114</c:v>
                </c:pt>
              </c:numCache>
            </c:numRef>
          </c:val>
          <c:extLst>
            <c:ext xmlns:c16="http://schemas.microsoft.com/office/drawing/2014/chart" uri="{C3380CC4-5D6E-409C-BE32-E72D297353CC}">
              <c16:uniqueId val="{0000000A-0FC9-4AFA-B6F4-7FEDE31DE59D}"/>
            </c:ext>
          </c:extLst>
        </c:ser>
        <c:dLbls>
          <c:dLblPos val="outEnd"/>
          <c:showLegendKey val="0"/>
          <c:showVal val="1"/>
          <c:showCatName val="0"/>
          <c:showSerName val="0"/>
          <c:showPercent val="0"/>
          <c:showBubbleSize val="0"/>
        </c:dLbls>
        <c:gapWidth val="219"/>
        <c:axId val="426880568"/>
        <c:axId val="426883848"/>
      </c:barChart>
      <c:catAx>
        <c:axId val="426880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fr-FR"/>
          </a:p>
        </c:txPr>
        <c:crossAx val="426883848"/>
        <c:crosses val="autoZero"/>
        <c:auto val="1"/>
        <c:lblAlgn val="ctr"/>
        <c:lblOffset val="100"/>
        <c:noMultiLvlLbl val="0"/>
      </c:catAx>
      <c:valAx>
        <c:axId val="42688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6880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lumMod val="95000"/>
        <a:alpha val="82000"/>
      </a:schemeClr>
    </a:solidFill>
    <a:ln>
      <a:solidFill>
        <a:srgbClr val="C00000"/>
      </a:solid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err="1" smtClean="0"/>
              <a:t>Etat</a:t>
            </a:r>
            <a:r>
              <a:rPr lang="en-US" sz="2000" dirty="0" smtClean="0"/>
              <a:t> des </a:t>
            </a:r>
            <a:r>
              <a:rPr lang="en-US" sz="2000" dirty="0" err="1" smtClean="0"/>
              <a:t>demandes</a:t>
            </a:r>
            <a:r>
              <a:rPr lang="en-US" sz="2000" dirty="0" smtClean="0"/>
              <a:t> CAES</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Demandes à traiter</c:v>
                </c:pt>
              </c:strCache>
            </c:strRef>
          </c:tx>
          <c:spPr>
            <a:solidFill>
              <a:schemeClr val="accent1">
                <a:alpha val="85000"/>
              </a:schemeClr>
            </a:solidFill>
            <a:ln w="9525" cap="flat" cmpd="sng" algn="ctr">
              <a:solidFill>
                <a:schemeClr val="lt1">
                  <a:alpha val="50000"/>
                </a:schemeClr>
              </a:solidFill>
              <a:round/>
            </a:ln>
            <a:effectLst/>
          </c:spPr>
          <c:invertIfNegative val="0"/>
          <c:dPt>
            <c:idx val="1"/>
            <c:invertIfNegative val="0"/>
            <c:bubble3D val="0"/>
            <c:spPr>
              <a:solidFill>
                <a:srgbClr val="92D050"/>
              </a:solidFill>
              <a:ln w="9525" cap="flat" cmpd="sng" algn="ctr">
                <a:solidFill>
                  <a:schemeClr val="lt1">
                    <a:alpha val="50000"/>
                  </a:schemeClr>
                </a:solidFill>
                <a:round/>
              </a:ln>
              <a:effectLst/>
            </c:spPr>
            <c:extLst>
              <c:ext xmlns:c16="http://schemas.microsoft.com/office/drawing/2014/chart" uri="{C3380CC4-5D6E-409C-BE32-E72D297353CC}">
                <c16:uniqueId val="{00000003-F8DB-4047-A972-B7470C8A1C6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Feuil1!$A$2:$A$3</c:f>
              <c:strCache>
                <c:ptCount val="2"/>
                <c:pt idx="0">
                  <c:v>Demandes à traiter</c:v>
                </c:pt>
                <c:pt idx="1">
                  <c:v>Demandes traitées</c:v>
                </c:pt>
              </c:strCache>
            </c:strRef>
          </c:cat>
          <c:val>
            <c:numRef>
              <c:f>Feuil1!$B$2:$B$3</c:f>
              <c:numCache>
                <c:formatCode>General</c:formatCode>
                <c:ptCount val="2"/>
                <c:pt idx="0">
                  <c:v>241</c:v>
                </c:pt>
                <c:pt idx="1">
                  <c:v>303</c:v>
                </c:pt>
              </c:numCache>
            </c:numRef>
          </c:val>
          <c:extLst>
            <c:ext xmlns:c16="http://schemas.microsoft.com/office/drawing/2014/chart" uri="{C3380CC4-5D6E-409C-BE32-E72D297353CC}">
              <c16:uniqueId val="{00000000-F8DB-4047-A972-B7470C8A1C6D}"/>
            </c:ext>
          </c:extLst>
        </c:ser>
        <c:dLbls>
          <c:dLblPos val="inEnd"/>
          <c:showLegendKey val="0"/>
          <c:showVal val="1"/>
          <c:showCatName val="0"/>
          <c:showSerName val="0"/>
          <c:showPercent val="0"/>
          <c:showBubbleSize val="0"/>
        </c:dLbls>
        <c:gapWidth val="65"/>
        <c:axId val="318995656"/>
        <c:axId val="318999264"/>
      </c:barChart>
      <c:catAx>
        <c:axId val="318995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8999264"/>
        <c:crosses val="autoZero"/>
        <c:auto val="1"/>
        <c:lblAlgn val="ctr"/>
        <c:lblOffset val="100"/>
        <c:noMultiLvlLbl val="0"/>
      </c:catAx>
      <c:valAx>
        <c:axId val="31899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89956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Admissions en classe passerelle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Capacité</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Feuil1!$B$2:$B$5</c:f>
              <c:numCache>
                <c:formatCode>General</c:formatCode>
                <c:ptCount val="4"/>
                <c:pt idx="0">
                  <c:v>20</c:v>
                </c:pt>
                <c:pt idx="1">
                  <c:v>15</c:v>
                </c:pt>
                <c:pt idx="2">
                  <c:v>15</c:v>
                </c:pt>
                <c:pt idx="3">
                  <c:v>20</c:v>
                </c:pt>
              </c:numCache>
            </c:numRef>
          </c:val>
          <c:extLst>
            <c:ext xmlns:c16="http://schemas.microsoft.com/office/drawing/2014/chart" uri="{C3380CC4-5D6E-409C-BE32-E72D297353CC}">
              <c16:uniqueId val="{00000000-E61B-4CD1-BBBF-B96F3600E0BA}"/>
            </c:ext>
          </c:extLst>
        </c:ser>
        <c:ser>
          <c:idx val="1"/>
          <c:order val="1"/>
          <c:tx>
            <c:strRef>
              <c:f>Feuil1!$C$1</c:f>
              <c:strCache>
                <c:ptCount val="1"/>
                <c:pt idx="0">
                  <c:v>Nbre de propositions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Feuil1!$C$2:$C$5</c:f>
              <c:numCache>
                <c:formatCode>General</c:formatCode>
                <c:ptCount val="4"/>
                <c:pt idx="0">
                  <c:v>5</c:v>
                </c:pt>
                <c:pt idx="1">
                  <c:v>7</c:v>
                </c:pt>
                <c:pt idx="2">
                  <c:v>9</c:v>
                </c:pt>
                <c:pt idx="3">
                  <c:v>10</c:v>
                </c:pt>
              </c:numCache>
            </c:numRef>
          </c:val>
          <c:extLst>
            <c:ext xmlns:c16="http://schemas.microsoft.com/office/drawing/2014/chart" uri="{C3380CC4-5D6E-409C-BE32-E72D297353CC}">
              <c16:uniqueId val="{00000001-E61B-4CD1-BBBF-B96F3600E0BA}"/>
            </c:ext>
          </c:extLst>
        </c:ser>
        <c:ser>
          <c:idx val="2"/>
          <c:order val="2"/>
          <c:tx>
            <c:strRef>
              <c:f>Feuil1!$D$1</c:f>
              <c:strCache>
                <c:ptCount val="1"/>
                <c:pt idx="0">
                  <c:v>Nbre de propositions acceptées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Feuil1!$D$2:$D$5</c:f>
              <c:numCache>
                <c:formatCode>General</c:formatCode>
                <c:ptCount val="4"/>
                <c:pt idx="0">
                  <c:v>3</c:v>
                </c:pt>
                <c:pt idx="1">
                  <c:v>4</c:v>
                </c:pt>
                <c:pt idx="2">
                  <c:v>4</c:v>
                </c:pt>
                <c:pt idx="3">
                  <c:v>2</c:v>
                </c:pt>
              </c:numCache>
            </c:numRef>
          </c:val>
          <c:extLst>
            <c:ext xmlns:c16="http://schemas.microsoft.com/office/drawing/2014/chart" uri="{C3380CC4-5D6E-409C-BE32-E72D297353CC}">
              <c16:uniqueId val="{00000002-E61B-4CD1-BBBF-B96F3600E0BA}"/>
            </c:ext>
          </c:extLst>
        </c:ser>
        <c:dLbls>
          <c:dLblPos val="inEnd"/>
          <c:showLegendKey val="0"/>
          <c:showVal val="1"/>
          <c:showCatName val="0"/>
          <c:showSerName val="0"/>
          <c:showPercent val="0"/>
          <c:showBubbleSize val="0"/>
        </c:dLbls>
        <c:gapWidth val="65"/>
        <c:axId val="315721536"/>
        <c:axId val="315726784"/>
      </c:barChart>
      <c:catAx>
        <c:axId val="3157215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5726784"/>
        <c:crosses val="autoZero"/>
        <c:auto val="1"/>
        <c:lblAlgn val="ctr"/>
        <c:lblOffset val="100"/>
        <c:noMultiLvlLbl val="0"/>
      </c:catAx>
      <c:valAx>
        <c:axId val="3157267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3157215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Evolution</a:t>
            </a:r>
            <a:r>
              <a:rPr lang="fr-FR" baseline="0" dirty="0"/>
              <a:t> </a:t>
            </a:r>
            <a:r>
              <a:rPr lang="fr-FR" baseline="0" dirty="0" smtClean="0"/>
              <a:t>académique</a:t>
            </a:r>
            <a:endParaRPr lang="fr-FR"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'[Graphique dans Microsoft PowerPoint]Feuil1'!$P$33</c:f>
              <c:strCache>
                <c:ptCount val="1"/>
                <c:pt idx="0">
                  <c:v>2018</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PowerPoint]Feuil1'!$O$34:$O$35</c:f>
              <c:strCache>
                <c:ptCount val="2"/>
                <c:pt idx="0">
                  <c:v>Equité</c:v>
                </c:pt>
                <c:pt idx="1">
                  <c:v>Score</c:v>
                </c:pt>
              </c:strCache>
            </c:strRef>
          </c:cat>
          <c:val>
            <c:numRef>
              <c:f>'[Graphique dans Microsoft PowerPoint]Feuil1'!$P$34:$P$35</c:f>
              <c:numCache>
                <c:formatCode>General</c:formatCode>
                <c:ptCount val="2"/>
                <c:pt idx="0">
                  <c:v>36</c:v>
                </c:pt>
                <c:pt idx="1">
                  <c:v>246</c:v>
                </c:pt>
              </c:numCache>
            </c:numRef>
          </c:val>
          <c:extLst>
            <c:ext xmlns:c16="http://schemas.microsoft.com/office/drawing/2014/chart" uri="{C3380CC4-5D6E-409C-BE32-E72D297353CC}">
              <c16:uniqueId val="{00000000-B6BD-464F-9FE7-DD8EBA4C75AB}"/>
            </c:ext>
          </c:extLst>
        </c:ser>
        <c:ser>
          <c:idx val="1"/>
          <c:order val="1"/>
          <c:tx>
            <c:strRef>
              <c:f>'[Graphique dans Microsoft PowerPoint]Feuil1'!$Q$33</c:f>
              <c:strCache>
                <c:ptCount val="1"/>
                <c:pt idx="0">
                  <c:v>2017</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PowerPoint]Feuil1'!$O$34:$O$35</c:f>
              <c:strCache>
                <c:ptCount val="2"/>
                <c:pt idx="0">
                  <c:v>Equité</c:v>
                </c:pt>
                <c:pt idx="1">
                  <c:v>Score</c:v>
                </c:pt>
              </c:strCache>
            </c:strRef>
          </c:cat>
          <c:val>
            <c:numRef>
              <c:f>'[Graphique dans Microsoft PowerPoint]Feuil1'!$Q$34:$Q$35</c:f>
              <c:numCache>
                <c:formatCode>General</c:formatCode>
                <c:ptCount val="2"/>
                <c:pt idx="0">
                  <c:v>41</c:v>
                </c:pt>
                <c:pt idx="1">
                  <c:v>249</c:v>
                </c:pt>
              </c:numCache>
            </c:numRef>
          </c:val>
          <c:extLst>
            <c:ext xmlns:c16="http://schemas.microsoft.com/office/drawing/2014/chart" uri="{C3380CC4-5D6E-409C-BE32-E72D297353CC}">
              <c16:uniqueId val="{00000001-B6BD-464F-9FE7-DD8EBA4C75AB}"/>
            </c:ext>
          </c:extLst>
        </c:ser>
        <c:ser>
          <c:idx val="2"/>
          <c:order val="2"/>
          <c:tx>
            <c:strRef>
              <c:f>'[Graphique dans Microsoft PowerPoint]Feuil1'!$R$33</c:f>
              <c:strCache>
                <c:ptCount val="1"/>
                <c:pt idx="0">
                  <c:v>2015</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'[Graphique dans Microsoft PowerPoint]Feuil1'!$O$34:$O$35</c:f>
              <c:strCache>
                <c:ptCount val="2"/>
                <c:pt idx="0">
                  <c:v>Equité</c:v>
                </c:pt>
                <c:pt idx="1">
                  <c:v>Score</c:v>
                </c:pt>
              </c:strCache>
            </c:strRef>
          </c:cat>
          <c:val>
            <c:numRef>
              <c:f>'[Graphique dans Microsoft PowerPoint]Feuil1'!$R$34:$R$35</c:f>
              <c:numCache>
                <c:formatCode>General</c:formatCode>
                <c:ptCount val="2"/>
                <c:pt idx="0">
                  <c:v>52</c:v>
                </c:pt>
                <c:pt idx="1">
                  <c:v>244</c:v>
                </c:pt>
              </c:numCache>
            </c:numRef>
          </c:val>
          <c:extLst>
            <c:ext xmlns:c16="http://schemas.microsoft.com/office/drawing/2014/chart" uri="{C3380CC4-5D6E-409C-BE32-E72D297353CC}">
              <c16:uniqueId val="{00000002-B6BD-464F-9FE7-DD8EBA4C75AB}"/>
            </c:ext>
          </c:extLst>
        </c:ser>
        <c:dLbls>
          <c:showLegendKey val="0"/>
          <c:showVal val="1"/>
          <c:showCatName val="0"/>
          <c:showSerName val="0"/>
          <c:showPercent val="0"/>
          <c:showBubbleSize val="0"/>
        </c:dLbls>
        <c:gapWidth val="65"/>
        <c:shape val="box"/>
        <c:axId val="641732464"/>
        <c:axId val="641734096"/>
        <c:axId val="0"/>
      </c:bar3DChart>
      <c:catAx>
        <c:axId val="6417324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fr-FR"/>
          </a:p>
        </c:txPr>
        <c:crossAx val="641734096"/>
        <c:crosses val="autoZero"/>
        <c:auto val="1"/>
        <c:lblAlgn val="ctr"/>
        <c:lblOffset val="100"/>
        <c:noMultiLvlLbl val="0"/>
      </c:catAx>
      <c:valAx>
        <c:axId val="6417340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crossAx val="641732464"/>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fr-FR">
                <a:solidFill>
                  <a:schemeClr val="tx1"/>
                </a:solidFill>
              </a:rPr>
              <a:t>série générale</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Feuil1!$A$30</c:f>
              <c:strCache>
                <c:ptCount val="1"/>
                <c:pt idx="0">
                  <c:v>National</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Feuil1!$B$29:$D$29</c:f>
              <c:numCache>
                <c:formatCode>General</c:formatCode>
                <c:ptCount val="3"/>
                <c:pt idx="0">
                  <c:v>2017</c:v>
                </c:pt>
                <c:pt idx="1">
                  <c:v>2018</c:v>
                </c:pt>
                <c:pt idx="2">
                  <c:v>2019</c:v>
                </c:pt>
              </c:numCache>
            </c:numRef>
          </c:cat>
          <c:val>
            <c:numRef>
              <c:f>Feuil1!$B$30:$D$30</c:f>
              <c:numCache>
                <c:formatCode>General</c:formatCode>
                <c:ptCount val="3"/>
                <c:pt idx="0">
                  <c:v>89.8</c:v>
                </c:pt>
                <c:pt idx="1">
                  <c:v>88</c:v>
                </c:pt>
                <c:pt idx="2">
                  <c:v>87.8</c:v>
                </c:pt>
              </c:numCache>
            </c:numRef>
          </c:val>
          <c:extLst>
            <c:ext xmlns:c16="http://schemas.microsoft.com/office/drawing/2014/chart" uri="{C3380CC4-5D6E-409C-BE32-E72D297353CC}">
              <c16:uniqueId val="{00000000-673D-4BCD-BFCD-F25470505A56}"/>
            </c:ext>
          </c:extLst>
        </c:ser>
        <c:ser>
          <c:idx val="1"/>
          <c:order val="1"/>
          <c:tx>
            <c:strRef>
              <c:f>Feuil1!$A$31</c:f>
              <c:strCache>
                <c:ptCount val="1"/>
                <c:pt idx="0">
                  <c:v>Académique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Feuil1!$B$29:$D$29</c:f>
              <c:numCache>
                <c:formatCode>General</c:formatCode>
                <c:ptCount val="3"/>
                <c:pt idx="0">
                  <c:v>2017</c:v>
                </c:pt>
                <c:pt idx="1">
                  <c:v>2018</c:v>
                </c:pt>
                <c:pt idx="2">
                  <c:v>2019</c:v>
                </c:pt>
              </c:numCache>
            </c:numRef>
          </c:cat>
          <c:val>
            <c:numRef>
              <c:f>Feuil1!$B$31:$D$31</c:f>
              <c:numCache>
                <c:formatCode>General</c:formatCode>
                <c:ptCount val="3"/>
                <c:pt idx="0">
                  <c:v>89.3</c:v>
                </c:pt>
                <c:pt idx="1">
                  <c:v>88.1</c:v>
                </c:pt>
                <c:pt idx="2">
                  <c:v>88.6</c:v>
                </c:pt>
              </c:numCache>
            </c:numRef>
          </c:val>
          <c:extLst>
            <c:ext xmlns:c16="http://schemas.microsoft.com/office/drawing/2014/chart" uri="{C3380CC4-5D6E-409C-BE32-E72D297353CC}">
              <c16:uniqueId val="{00000001-673D-4BCD-BFCD-F25470505A56}"/>
            </c:ext>
          </c:extLst>
        </c:ser>
        <c:ser>
          <c:idx val="2"/>
          <c:order val="2"/>
          <c:tx>
            <c:strRef>
              <c:f>Feuil1!$A$32</c:f>
              <c:strCache>
                <c:ptCount val="1"/>
                <c:pt idx="0">
                  <c:v>Départemental</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Feuil1!$B$29:$D$29</c:f>
              <c:numCache>
                <c:formatCode>General</c:formatCode>
                <c:ptCount val="3"/>
                <c:pt idx="0">
                  <c:v>2017</c:v>
                </c:pt>
                <c:pt idx="1">
                  <c:v>2018</c:v>
                </c:pt>
                <c:pt idx="2">
                  <c:v>2019</c:v>
                </c:pt>
              </c:numCache>
            </c:numRef>
          </c:cat>
          <c:val>
            <c:numRef>
              <c:f>Feuil1!$B$32:$D$32</c:f>
              <c:numCache>
                <c:formatCode>General</c:formatCode>
                <c:ptCount val="3"/>
                <c:pt idx="0">
                  <c:v>88.6</c:v>
                </c:pt>
                <c:pt idx="1">
                  <c:v>86.3</c:v>
                </c:pt>
                <c:pt idx="2">
                  <c:v>88.5</c:v>
                </c:pt>
              </c:numCache>
            </c:numRef>
          </c:val>
          <c:extLst>
            <c:ext xmlns:c16="http://schemas.microsoft.com/office/drawing/2014/chart" uri="{C3380CC4-5D6E-409C-BE32-E72D297353CC}">
              <c16:uniqueId val="{00000002-673D-4BCD-BFCD-F25470505A56}"/>
            </c:ext>
          </c:extLst>
        </c:ser>
        <c:dLbls>
          <c:dLblPos val="outEnd"/>
          <c:showLegendKey val="0"/>
          <c:showVal val="1"/>
          <c:showCatName val="0"/>
          <c:showSerName val="0"/>
          <c:showPercent val="0"/>
          <c:showBubbleSize val="0"/>
        </c:dLbls>
        <c:gapWidth val="160"/>
        <c:overlap val="-24"/>
        <c:axId val="752126896"/>
        <c:axId val="752120912"/>
      </c:barChart>
      <c:catAx>
        <c:axId val="75212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20912"/>
        <c:crosses val="autoZero"/>
        <c:auto val="1"/>
        <c:lblAlgn val="ctr"/>
        <c:lblOffset val="100"/>
        <c:noMultiLvlLbl val="0"/>
      </c:catAx>
      <c:valAx>
        <c:axId val="75212091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2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r-FR" dirty="0">
                <a:solidFill>
                  <a:schemeClr val="tx1"/>
                </a:solidFill>
              </a:rPr>
              <a:t>série professionnelle</a:t>
            </a:r>
          </a:p>
        </c:rich>
      </c:tx>
      <c:layout>
        <c:manualLayout>
          <c:xMode val="edge"/>
          <c:yMode val="edge"/>
          <c:x val="0.2726318897637795"/>
          <c:y val="2.777777777777777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Feuil1!$A$37</c:f>
              <c:strCache>
                <c:ptCount val="1"/>
                <c:pt idx="0">
                  <c:v>National</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Feuil1!$B$36:$D$36</c:f>
              <c:numCache>
                <c:formatCode>General</c:formatCode>
                <c:ptCount val="3"/>
                <c:pt idx="0">
                  <c:v>2017</c:v>
                </c:pt>
                <c:pt idx="1">
                  <c:v>2018</c:v>
                </c:pt>
                <c:pt idx="2">
                  <c:v>2019</c:v>
                </c:pt>
              </c:numCache>
            </c:numRef>
          </c:cat>
          <c:val>
            <c:numRef>
              <c:f>Feuil1!$B$37:$D$37</c:f>
              <c:numCache>
                <c:formatCode>General</c:formatCode>
                <c:ptCount val="3"/>
                <c:pt idx="0">
                  <c:v>79.7</c:v>
                </c:pt>
                <c:pt idx="1">
                  <c:v>78.099999999999994</c:v>
                </c:pt>
                <c:pt idx="2">
                  <c:v>73.2</c:v>
                </c:pt>
              </c:numCache>
            </c:numRef>
          </c:val>
          <c:extLst>
            <c:ext xmlns:c16="http://schemas.microsoft.com/office/drawing/2014/chart" uri="{C3380CC4-5D6E-409C-BE32-E72D297353CC}">
              <c16:uniqueId val="{00000000-FAEB-41AA-A015-6FEA8630DCB3}"/>
            </c:ext>
          </c:extLst>
        </c:ser>
        <c:ser>
          <c:idx val="1"/>
          <c:order val="1"/>
          <c:tx>
            <c:strRef>
              <c:f>Feuil1!$A$38</c:f>
              <c:strCache>
                <c:ptCount val="1"/>
                <c:pt idx="0">
                  <c:v>Académique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Feuil1!$B$36:$D$36</c:f>
              <c:numCache>
                <c:formatCode>General</c:formatCode>
                <c:ptCount val="3"/>
                <c:pt idx="0">
                  <c:v>2017</c:v>
                </c:pt>
                <c:pt idx="1">
                  <c:v>2018</c:v>
                </c:pt>
                <c:pt idx="2">
                  <c:v>2019</c:v>
                </c:pt>
              </c:numCache>
            </c:numRef>
          </c:cat>
          <c:val>
            <c:numRef>
              <c:f>Feuil1!$B$38:$D$38</c:f>
              <c:numCache>
                <c:formatCode>General</c:formatCode>
                <c:ptCount val="3"/>
                <c:pt idx="0">
                  <c:v>85.6</c:v>
                </c:pt>
                <c:pt idx="1">
                  <c:v>81.3</c:v>
                </c:pt>
                <c:pt idx="2">
                  <c:v>80</c:v>
                </c:pt>
              </c:numCache>
            </c:numRef>
          </c:val>
          <c:extLst>
            <c:ext xmlns:c16="http://schemas.microsoft.com/office/drawing/2014/chart" uri="{C3380CC4-5D6E-409C-BE32-E72D297353CC}">
              <c16:uniqueId val="{00000001-FAEB-41AA-A015-6FEA8630DCB3}"/>
            </c:ext>
          </c:extLst>
        </c:ser>
        <c:ser>
          <c:idx val="2"/>
          <c:order val="2"/>
          <c:tx>
            <c:strRef>
              <c:f>Feuil1!$A$39</c:f>
              <c:strCache>
                <c:ptCount val="1"/>
                <c:pt idx="0">
                  <c:v>Départemental</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Feuil1!$B$36:$D$36</c:f>
              <c:numCache>
                <c:formatCode>General</c:formatCode>
                <c:ptCount val="3"/>
                <c:pt idx="0">
                  <c:v>2017</c:v>
                </c:pt>
                <c:pt idx="1">
                  <c:v>2018</c:v>
                </c:pt>
                <c:pt idx="2">
                  <c:v>2019</c:v>
                </c:pt>
              </c:numCache>
            </c:numRef>
          </c:cat>
          <c:val>
            <c:numRef>
              <c:f>Feuil1!$B$39:$D$39</c:f>
              <c:numCache>
                <c:formatCode>General</c:formatCode>
                <c:ptCount val="3"/>
                <c:pt idx="0">
                  <c:v>81.599999999999994</c:v>
                </c:pt>
                <c:pt idx="1">
                  <c:v>76.400000000000006</c:v>
                </c:pt>
                <c:pt idx="2">
                  <c:v>77.2</c:v>
                </c:pt>
              </c:numCache>
            </c:numRef>
          </c:val>
          <c:extLst>
            <c:ext xmlns:c16="http://schemas.microsoft.com/office/drawing/2014/chart" uri="{C3380CC4-5D6E-409C-BE32-E72D297353CC}">
              <c16:uniqueId val="{00000002-FAEB-41AA-A015-6FEA8630DCB3}"/>
            </c:ext>
          </c:extLst>
        </c:ser>
        <c:dLbls>
          <c:dLblPos val="outEnd"/>
          <c:showLegendKey val="0"/>
          <c:showVal val="1"/>
          <c:showCatName val="0"/>
          <c:showSerName val="0"/>
          <c:showPercent val="0"/>
          <c:showBubbleSize val="0"/>
        </c:dLbls>
        <c:gapWidth val="160"/>
        <c:overlap val="-24"/>
        <c:axId val="752121456"/>
        <c:axId val="752122544"/>
      </c:barChart>
      <c:catAx>
        <c:axId val="75212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22544"/>
        <c:crosses val="autoZero"/>
        <c:auto val="1"/>
        <c:lblAlgn val="ctr"/>
        <c:lblOffset val="100"/>
        <c:noMultiLvlLbl val="0"/>
      </c:catAx>
      <c:valAx>
        <c:axId val="75212254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21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fr-FR" sz="2000">
                <a:solidFill>
                  <a:schemeClr val="tx1"/>
                </a:solidFill>
              </a:rPr>
              <a:t>Général</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Feuil1!$G$35</c:f>
              <c:strCache>
                <c:ptCount val="1"/>
                <c:pt idx="0">
                  <c:v>National</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Feuil1!$H$34:$J$34</c:f>
              <c:numCache>
                <c:formatCode>General</c:formatCode>
                <c:ptCount val="3"/>
                <c:pt idx="0">
                  <c:v>2017</c:v>
                </c:pt>
                <c:pt idx="1">
                  <c:v>2018</c:v>
                </c:pt>
                <c:pt idx="2">
                  <c:v>2019</c:v>
                </c:pt>
              </c:numCache>
            </c:numRef>
          </c:cat>
          <c:val>
            <c:numRef>
              <c:f>Feuil1!$H$35:$J$35</c:f>
              <c:numCache>
                <c:formatCode>General</c:formatCode>
                <c:ptCount val="3"/>
                <c:pt idx="0">
                  <c:v>90.7</c:v>
                </c:pt>
                <c:pt idx="1">
                  <c:v>91.1</c:v>
                </c:pt>
                <c:pt idx="2">
                  <c:v>91.2</c:v>
                </c:pt>
              </c:numCache>
            </c:numRef>
          </c:val>
          <c:extLst>
            <c:ext xmlns:c16="http://schemas.microsoft.com/office/drawing/2014/chart" uri="{C3380CC4-5D6E-409C-BE32-E72D297353CC}">
              <c16:uniqueId val="{00000000-45BD-4781-B249-F858680DADFB}"/>
            </c:ext>
          </c:extLst>
        </c:ser>
        <c:ser>
          <c:idx val="1"/>
          <c:order val="1"/>
          <c:tx>
            <c:strRef>
              <c:f>Feuil1!$G$36</c:f>
              <c:strCache>
                <c:ptCount val="1"/>
                <c:pt idx="0">
                  <c:v>Académique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Feuil1!$H$34:$J$34</c:f>
              <c:numCache>
                <c:formatCode>General</c:formatCode>
                <c:ptCount val="3"/>
                <c:pt idx="0">
                  <c:v>2017</c:v>
                </c:pt>
                <c:pt idx="1">
                  <c:v>2018</c:v>
                </c:pt>
                <c:pt idx="2">
                  <c:v>2019</c:v>
                </c:pt>
              </c:numCache>
            </c:numRef>
          </c:cat>
          <c:val>
            <c:numRef>
              <c:f>Feuil1!$H$36:$J$36</c:f>
              <c:numCache>
                <c:formatCode>General</c:formatCode>
                <c:ptCount val="3"/>
                <c:pt idx="0">
                  <c:v>89.9</c:v>
                </c:pt>
                <c:pt idx="1">
                  <c:v>90.9</c:v>
                </c:pt>
                <c:pt idx="2">
                  <c:v>90.6</c:v>
                </c:pt>
              </c:numCache>
            </c:numRef>
          </c:val>
          <c:extLst>
            <c:ext xmlns:c16="http://schemas.microsoft.com/office/drawing/2014/chart" uri="{C3380CC4-5D6E-409C-BE32-E72D297353CC}">
              <c16:uniqueId val="{00000001-45BD-4781-B249-F858680DADFB}"/>
            </c:ext>
          </c:extLst>
        </c:ser>
        <c:ser>
          <c:idx val="2"/>
          <c:order val="2"/>
          <c:tx>
            <c:strRef>
              <c:f>Feuil1!$G$37</c:f>
              <c:strCache>
                <c:ptCount val="1"/>
                <c:pt idx="0">
                  <c:v>Départemental</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Feuil1!$H$34:$J$34</c:f>
              <c:numCache>
                <c:formatCode>General</c:formatCode>
                <c:ptCount val="3"/>
                <c:pt idx="0">
                  <c:v>2017</c:v>
                </c:pt>
                <c:pt idx="1">
                  <c:v>2018</c:v>
                </c:pt>
                <c:pt idx="2">
                  <c:v>2019</c:v>
                </c:pt>
              </c:numCache>
            </c:numRef>
          </c:cat>
          <c:val>
            <c:numRef>
              <c:f>Feuil1!$H$37:$J$37</c:f>
              <c:numCache>
                <c:formatCode>General</c:formatCode>
                <c:ptCount val="3"/>
                <c:pt idx="0">
                  <c:v>89.3</c:v>
                </c:pt>
                <c:pt idx="1">
                  <c:v>89.4</c:v>
                </c:pt>
                <c:pt idx="2">
                  <c:v>89.4</c:v>
                </c:pt>
              </c:numCache>
            </c:numRef>
          </c:val>
          <c:extLst>
            <c:ext xmlns:c16="http://schemas.microsoft.com/office/drawing/2014/chart" uri="{C3380CC4-5D6E-409C-BE32-E72D297353CC}">
              <c16:uniqueId val="{00000002-45BD-4781-B249-F858680DADFB}"/>
            </c:ext>
          </c:extLst>
        </c:ser>
        <c:dLbls>
          <c:dLblPos val="outEnd"/>
          <c:showLegendKey val="0"/>
          <c:showVal val="1"/>
          <c:showCatName val="0"/>
          <c:showSerName val="0"/>
          <c:showPercent val="0"/>
          <c:showBubbleSize val="0"/>
        </c:dLbls>
        <c:gapWidth val="172"/>
        <c:overlap val="-24"/>
        <c:axId val="752128528"/>
        <c:axId val="752124176"/>
      </c:barChart>
      <c:catAx>
        <c:axId val="752128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fr-FR"/>
          </a:p>
        </c:txPr>
        <c:crossAx val="752124176"/>
        <c:crosses val="autoZero"/>
        <c:auto val="1"/>
        <c:lblAlgn val="ctr"/>
        <c:lblOffset val="100"/>
        <c:noMultiLvlLbl val="0"/>
      </c:catAx>
      <c:valAx>
        <c:axId val="752124176"/>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2852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fr-FR" sz="2000">
                <a:solidFill>
                  <a:schemeClr val="tx1"/>
                </a:solidFill>
              </a:rPr>
              <a:t>technologique</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Feuil1!$G$41</c:f>
              <c:strCache>
                <c:ptCount val="1"/>
                <c:pt idx="0">
                  <c:v>National</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Feuil1!$H$40:$J$40</c:f>
              <c:numCache>
                <c:formatCode>General</c:formatCode>
                <c:ptCount val="3"/>
                <c:pt idx="0">
                  <c:v>2017</c:v>
                </c:pt>
                <c:pt idx="1">
                  <c:v>2018</c:v>
                </c:pt>
                <c:pt idx="2">
                  <c:v>2019</c:v>
                </c:pt>
              </c:numCache>
            </c:numRef>
          </c:cat>
          <c:val>
            <c:numRef>
              <c:f>Feuil1!$H$41:$J$41</c:f>
              <c:numCache>
                <c:formatCode>General</c:formatCode>
                <c:ptCount val="3"/>
                <c:pt idx="0">
                  <c:v>90.5</c:v>
                </c:pt>
                <c:pt idx="1">
                  <c:v>88.9</c:v>
                </c:pt>
                <c:pt idx="2">
                  <c:v>88.1</c:v>
                </c:pt>
              </c:numCache>
            </c:numRef>
          </c:val>
          <c:extLst>
            <c:ext xmlns:c16="http://schemas.microsoft.com/office/drawing/2014/chart" uri="{C3380CC4-5D6E-409C-BE32-E72D297353CC}">
              <c16:uniqueId val="{00000000-F93F-475C-A69B-352E07F91445}"/>
            </c:ext>
          </c:extLst>
        </c:ser>
        <c:ser>
          <c:idx val="1"/>
          <c:order val="1"/>
          <c:tx>
            <c:strRef>
              <c:f>Feuil1!$G$42</c:f>
              <c:strCache>
                <c:ptCount val="1"/>
                <c:pt idx="0">
                  <c:v>Académique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Feuil1!$H$40:$J$40</c:f>
              <c:numCache>
                <c:formatCode>General</c:formatCode>
                <c:ptCount val="3"/>
                <c:pt idx="0">
                  <c:v>2017</c:v>
                </c:pt>
                <c:pt idx="1">
                  <c:v>2018</c:v>
                </c:pt>
                <c:pt idx="2">
                  <c:v>2019</c:v>
                </c:pt>
              </c:numCache>
            </c:numRef>
          </c:cat>
          <c:val>
            <c:numRef>
              <c:f>Feuil1!$H$42:$J$42</c:f>
              <c:numCache>
                <c:formatCode>General</c:formatCode>
                <c:ptCount val="3"/>
                <c:pt idx="0">
                  <c:v>90.1</c:v>
                </c:pt>
                <c:pt idx="1">
                  <c:v>86.8</c:v>
                </c:pt>
                <c:pt idx="2">
                  <c:v>86.3</c:v>
                </c:pt>
              </c:numCache>
            </c:numRef>
          </c:val>
          <c:extLst>
            <c:ext xmlns:c16="http://schemas.microsoft.com/office/drawing/2014/chart" uri="{C3380CC4-5D6E-409C-BE32-E72D297353CC}">
              <c16:uniqueId val="{00000001-F93F-475C-A69B-352E07F91445}"/>
            </c:ext>
          </c:extLst>
        </c:ser>
        <c:ser>
          <c:idx val="2"/>
          <c:order val="2"/>
          <c:tx>
            <c:strRef>
              <c:f>Feuil1!$G$43</c:f>
              <c:strCache>
                <c:ptCount val="1"/>
                <c:pt idx="0">
                  <c:v>Départemental</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Feuil1!$H$40:$J$40</c:f>
              <c:numCache>
                <c:formatCode>General</c:formatCode>
                <c:ptCount val="3"/>
                <c:pt idx="0">
                  <c:v>2017</c:v>
                </c:pt>
                <c:pt idx="1">
                  <c:v>2018</c:v>
                </c:pt>
                <c:pt idx="2">
                  <c:v>2019</c:v>
                </c:pt>
              </c:numCache>
            </c:numRef>
          </c:cat>
          <c:val>
            <c:numRef>
              <c:f>Feuil1!$H$43:$J$43</c:f>
              <c:numCache>
                <c:formatCode>General</c:formatCode>
                <c:ptCount val="3"/>
                <c:pt idx="0">
                  <c:v>90.7</c:v>
                </c:pt>
                <c:pt idx="1">
                  <c:v>81.7</c:v>
                </c:pt>
                <c:pt idx="2">
                  <c:v>84.4</c:v>
                </c:pt>
              </c:numCache>
            </c:numRef>
          </c:val>
          <c:extLst>
            <c:ext xmlns:c16="http://schemas.microsoft.com/office/drawing/2014/chart" uri="{C3380CC4-5D6E-409C-BE32-E72D297353CC}">
              <c16:uniqueId val="{00000002-F93F-475C-A69B-352E07F91445}"/>
            </c:ext>
          </c:extLst>
        </c:ser>
        <c:dLbls>
          <c:dLblPos val="outEnd"/>
          <c:showLegendKey val="0"/>
          <c:showVal val="1"/>
          <c:showCatName val="0"/>
          <c:showSerName val="0"/>
          <c:showPercent val="0"/>
          <c:showBubbleSize val="0"/>
        </c:dLbls>
        <c:gapWidth val="175"/>
        <c:overlap val="-24"/>
        <c:axId val="752115472"/>
        <c:axId val="752114384"/>
      </c:barChart>
      <c:catAx>
        <c:axId val="752115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fr-FR"/>
          </a:p>
        </c:txPr>
        <c:crossAx val="752114384"/>
        <c:crosses val="autoZero"/>
        <c:auto val="1"/>
        <c:lblAlgn val="ctr"/>
        <c:lblOffset val="100"/>
        <c:noMultiLvlLbl val="0"/>
      </c:catAx>
      <c:valAx>
        <c:axId val="75211438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15472"/>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42175209087899E-2"/>
          <c:y val="3.3992403586760069E-2"/>
          <c:w val="0.94777961913186826"/>
          <c:h val="0.77201709672955676"/>
        </c:manualLayout>
      </c:layout>
      <c:barChart>
        <c:barDir val="col"/>
        <c:grouping val="clustered"/>
        <c:varyColors val="0"/>
        <c:ser>
          <c:idx val="0"/>
          <c:order val="0"/>
          <c:tx>
            <c:strRef>
              <c:f>'DDO EURE 2nde GT'!$A$32</c:f>
              <c:strCache>
                <c:ptCount val="1"/>
                <c:pt idx="0">
                  <c:v>Eure</c:v>
                </c:pt>
              </c:strCache>
            </c:strRef>
          </c:tx>
          <c:spPr>
            <a:solidFill>
              <a:schemeClr val="accent1"/>
            </a:solidFill>
            <a:ln>
              <a:noFill/>
            </a:ln>
            <a:effectLst/>
          </c:spPr>
          <c:invertIfNegative val="0"/>
          <c:dLbls>
            <c:dLbl>
              <c:idx val="0"/>
              <c:layout>
                <c:manualLayout>
                  <c:x val="-2.3930677350049633E-2"/>
                  <c:y val="2.4927787927727474E-3"/>
                </c:manualLayout>
              </c:layout>
              <c:tx>
                <c:rich>
                  <a:bodyPr/>
                  <a:lstStyle/>
                  <a:p>
                    <a:r>
                      <a:rPr lang="en-US" dirty="0" smtClean="0"/>
                      <a:t>10,4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54-418C-96C6-9A904DFE2FA9}"/>
                </c:ext>
              </c:extLst>
            </c:dLbl>
            <c:dLbl>
              <c:idx val="1"/>
              <c:layout>
                <c:manualLayout>
                  <c:x val="-3.3769877515171444E-2"/>
                  <c:y val="2.492803039418544E-3"/>
                </c:manualLayout>
              </c:layout>
              <c:tx>
                <c:rich>
                  <a:bodyPr/>
                  <a:lstStyle/>
                  <a:p>
                    <a:r>
                      <a:rPr lang="en-US" dirty="0" smtClean="0"/>
                      <a:t>20,5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54-418C-96C6-9A904DFE2FA9}"/>
                </c:ext>
              </c:extLst>
            </c:dLbl>
            <c:dLbl>
              <c:idx val="2"/>
              <c:layout>
                <c:manualLayout>
                  <c:x val="-1.7758895719985457E-2"/>
                  <c:y val="1.0509668142657746E-4"/>
                </c:manualLayout>
              </c:layout>
              <c:tx>
                <c:rich>
                  <a:bodyPr/>
                  <a:lstStyle/>
                  <a:p>
                    <a:r>
                      <a:rPr lang="en-US" dirty="0" smtClean="0"/>
                      <a:t>30,7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D54-418C-96C6-9A904DFE2FA9}"/>
                </c:ext>
              </c:extLst>
            </c:dLbl>
            <c:dLbl>
              <c:idx val="3"/>
              <c:layout>
                <c:manualLayout>
                  <c:x val="-1.1965342234101397E-2"/>
                  <c:y val="-2.1279163859075027E-2"/>
                </c:manualLayout>
              </c:layout>
              <c:tx>
                <c:rich>
                  <a:bodyPr/>
                  <a:lstStyle/>
                  <a:p>
                    <a:r>
                      <a:rPr lang="en-US" dirty="0" smtClean="0"/>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D54-418C-96C6-9A904DFE2FA9}"/>
                </c:ext>
              </c:extLst>
            </c:dLbl>
            <c:dLbl>
              <c:idx val="4"/>
              <c:layout>
                <c:manualLayout>
                  <c:x val="-8.5957432119855796E-3"/>
                  <c:y val="4.7754127159839333E-3"/>
                </c:manualLayout>
              </c:layout>
              <c:tx>
                <c:rich>
                  <a:bodyPr/>
                  <a:lstStyle/>
                  <a:p>
                    <a:r>
                      <a:rPr lang="en-US" smtClean="0"/>
                      <a:t>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66-4BB8-A38A-5F35B7203A59}"/>
                </c:ext>
              </c:extLst>
            </c:dLbl>
            <c:dLbl>
              <c:idx val="5"/>
              <c:layout>
                <c:manualLayout>
                  <c:x val="-1.339796610276566E-2"/>
                  <c:y val="9.5508254319680418E-3"/>
                </c:manualLayout>
              </c:layout>
              <c:tx>
                <c:rich>
                  <a:bodyPr/>
                  <a:lstStyle/>
                  <a:p>
                    <a:r>
                      <a:rPr lang="en-US" dirty="0" smtClean="0"/>
                      <a:t>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D54-418C-96C6-9A904DFE2FA9}"/>
                </c:ext>
              </c:extLst>
            </c:dLbl>
            <c:dLbl>
              <c:idx val="6"/>
              <c:layout>
                <c:manualLayout>
                  <c:x val="-1.4326238686642632E-3"/>
                  <c:y val="4.7754127159839333E-3"/>
                </c:manualLayout>
              </c:layout>
              <c:tx>
                <c:rich>
                  <a:bodyPr/>
                  <a:lstStyle/>
                  <a:p>
                    <a:r>
                      <a:rPr lang="en-US" smtClean="0"/>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66-4BB8-A38A-5F35B7203A59}"/>
                </c:ext>
              </c:extLst>
            </c:dLbl>
            <c:dLbl>
              <c:idx val="7"/>
              <c:layout>
                <c:manualLayout>
                  <c:x val="-1.1460990949314106E-2"/>
                  <c:y val="-8.7548221761845138E-17"/>
                </c:manualLayout>
              </c:layout>
              <c:tx>
                <c:rich>
                  <a:bodyPr/>
                  <a:lstStyle/>
                  <a:p>
                    <a:r>
                      <a:rPr lang="en-US" smtClean="0"/>
                      <a:t>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66-4BB8-A38A-5F35B7203A59}"/>
                </c:ext>
              </c:extLst>
            </c:dLbl>
            <c:dLbl>
              <c:idx val="8"/>
              <c:layout>
                <c:manualLayout>
                  <c:x val="-4.2978716059928947E-3"/>
                  <c:y val="0"/>
                </c:manualLayout>
              </c:layout>
              <c:tx>
                <c:rich>
                  <a:bodyPr/>
                  <a:lstStyle/>
                  <a:p>
                    <a:r>
                      <a:rPr lang="en-US" smtClean="0"/>
                      <a:t>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66-4BB8-A38A-5F35B7203A59}"/>
                </c:ext>
              </c:extLst>
            </c:dLbl>
            <c:dLbl>
              <c:idx val="9"/>
              <c:layout>
                <c:manualLayout>
                  <c:x val="-4.028560697827072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CD4-4622-9ECF-84ABC0F24A55}"/>
                </c:ext>
              </c:extLst>
            </c:dLbl>
            <c:dLbl>
              <c:idx val="11"/>
              <c:layout>
                <c:manualLayout>
                  <c:x val="-8.0571213956542442E-3"/>
                  <c:y val="2.2380893554530112E-3"/>
                </c:manualLayout>
              </c:layout>
              <c:tx>
                <c:rich>
                  <a:bodyPr/>
                  <a:lstStyle/>
                  <a:p>
                    <a:r>
                      <a:rPr lang="en-US"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66-4BB8-A38A-5F35B7203A59}"/>
                </c:ext>
              </c:extLst>
            </c:dLbl>
            <c:dLbl>
              <c:idx val="12"/>
              <c:layout>
                <c:manualLayout>
                  <c:x val="-1.2085682093481218E-2"/>
                  <c:y val="0"/>
                </c:manualLayout>
              </c:layout>
              <c:tx>
                <c:rich>
                  <a:bodyPr/>
                  <a:lstStyle/>
                  <a:p>
                    <a:r>
                      <a:rPr lang="en-US" smtClean="0"/>
                      <a:t>4,5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C66-4BB8-A38A-5F35B7203A5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'DDO EURE 2nde GT'!$B$31:$N$31</c:f>
              <c:strCache>
                <c:ptCount val="13"/>
                <c:pt idx="0">
                  <c:v>1ère L</c:v>
                </c:pt>
                <c:pt idx="1">
                  <c:v>1ère ES</c:v>
                </c:pt>
                <c:pt idx="2">
                  <c:v>1ère S</c:v>
                </c:pt>
                <c:pt idx="3">
                  <c:v>1ère STI2D</c:v>
                </c:pt>
                <c:pt idx="4">
                  <c:v>1ère STMG</c:v>
                </c:pt>
                <c:pt idx="5">
                  <c:v>1ère STL</c:v>
                </c:pt>
                <c:pt idx="6">
                  <c:v>1ère ST2S</c:v>
                </c:pt>
                <c:pt idx="7">
                  <c:v>STD2A</c:v>
                </c:pt>
                <c:pt idx="8">
                  <c:v>STAV</c:v>
                </c:pt>
                <c:pt idx="9">
                  <c:v>STHR</c:v>
                </c:pt>
                <c:pt idx="10">
                  <c:v>spécifique  </c:v>
                </c:pt>
                <c:pt idx="11">
                  <c:v>Redoublement</c:v>
                </c:pt>
                <c:pt idx="12">
                  <c:v>Voie Pro</c:v>
                </c:pt>
              </c:strCache>
            </c:strRef>
          </c:cat>
          <c:val>
            <c:numRef>
              <c:f>'DDO EURE 2nde GT'!$B$32:$N$32</c:f>
              <c:numCache>
                <c:formatCode>General</c:formatCode>
                <c:ptCount val="13"/>
                <c:pt idx="0">
                  <c:v>10.42</c:v>
                </c:pt>
                <c:pt idx="1">
                  <c:v>20.48</c:v>
                </c:pt>
                <c:pt idx="2">
                  <c:v>30.71</c:v>
                </c:pt>
                <c:pt idx="3">
                  <c:v>7.79</c:v>
                </c:pt>
                <c:pt idx="4">
                  <c:v>15.96</c:v>
                </c:pt>
                <c:pt idx="5">
                  <c:v>1.65</c:v>
                </c:pt>
                <c:pt idx="6">
                  <c:v>3.02</c:v>
                </c:pt>
                <c:pt idx="7">
                  <c:v>0.28999999999999998</c:v>
                </c:pt>
                <c:pt idx="8">
                  <c:v>0.38</c:v>
                </c:pt>
                <c:pt idx="9">
                  <c:v>0.6</c:v>
                </c:pt>
                <c:pt idx="10">
                  <c:v>7.0000000000000007E-2</c:v>
                </c:pt>
                <c:pt idx="11">
                  <c:v>4.07</c:v>
                </c:pt>
                <c:pt idx="12">
                  <c:v>4.55</c:v>
                </c:pt>
              </c:numCache>
            </c:numRef>
          </c:val>
          <c:extLst>
            <c:ext xmlns:c16="http://schemas.microsoft.com/office/drawing/2014/chart" uri="{C3380CC4-5D6E-409C-BE32-E72D297353CC}">
              <c16:uniqueId val="{00000000-BD54-418C-96C6-9A904DFE2FA9}"/>
            </c:ext>
          </c:extLst>
        </c:ser>
        <c:ser>
          <c:idx val="1"/>
          <c:order val="1"/>
          <c:tx>
            <c:strRef>
              <c:f>'DDO EURE 2nde GT'!$A$33</c:f>
              <c:strCache>
                <c:ptCount val="1"/>
                <c:pt idx="0">
                  <c:v>Académie</c:v>
                </c:pt>
              </c:strCache>
            </c:strRef>
          </c:tx>
          <c:spPr>
            <a:solidFill>
              <a:srgbClr val="F79646">
                <a:lumMod val="75000"/>
              </a:srgbClr>
            </a:solidFill>
            <a:ln>
              <a:noFill/>
            </a:ln>
            <a:effectLst/>
          </c:spPr>
          <c:invertIfNegative val="0"/>
          <c:dLbls>
            <c:dLbl>
              <c:idx val="0"/>
              <c:layout>
                <c:manualLayout>
                  <c:x val="-2.6131284974494221E-3"/>
                  <c:y val="-3.6445987450064977E-2"/>
                </c:manualLayout>
              </c:layout>
              <c:tx>
                <c:rich>
                  <a:bodyPr/>
                  <a:lstStyle/>
                  <a:p>
                    <a:r>
                      <a:rPr lang="en-US" dirty="0" smtClean="0"/>
                      <a:t>10,3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D54-418C-96C6-9A904DFE2FA9}"/>
                </c:ext>
              </c:extLst>
            </c:dLbl>
            <c:dLbl>
              <c:idx val="1"/>
              <c:layout>
                <c:manualLayout>
                  <c:x val="2.4669783018398613E-2"/>
                  <c:y val="-4.9931640154979064E-2"/>
                </c:manualLayout>
              </c:layout>
              <c:tx>
                <c:rich>
                  <a:bodyPr/>
                  <a:lstStyle/>
                  <a:p>
                    <a:r>
                      <a:rPr lang="en-US" dirty="0" smtClean="0"/>
                      <a:t>20,7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D54-418C-96C6-9A904DFE2FA9}"/>
                </c:ext>
              </c:extLst>
            </c:dLbl>
            <c:dLbl>
              <c:idx val="2"/>
              <c:layout>
                <c:manualLayout>
                  <c:x val="-1.0028367080649869E-2"/>
                  <c:y val="-1.193853178996006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BD54-418C-96C6-9A904DFE2FA9}"/>
                </c:ext>
              </c:extLst>
            </c:dLbl>
            <c:dLbl>
              <c:idx val="3"/>
              <c:layout>
                <c:manualLayout>
                  <c:x val="4.5499908458718945E-3"/>
                  <c:y val="-4.6703160345575312E-3"/>
                </c:manualLayout>
              </c:layout>
              <c:tx>
                <c:rich>
                  <a:bodyPr/>
                  <a:lstStyle/>
                  <a:p>
                    <a:r>
                      <a:rPr lang="en-US" dirty="0" smtClean="0"/>
                      <a:t>7,6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D54-418C-96C6-9A904DFE2FA9}"/>
                </c:ext>
              </c:extLst>
            </c:dLbl>
            <c:dLbl>
              <c:idx val="4"/>
              <c:layout>
                <c:manualLayout>
                  <c:x val="1.707828644906673E-2"/>
                  <c:y val="-3.076239621302775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dirty="0" smtClean="0"/>
                      <a:t>13,7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5.405069203003432E-2"/>
                      <c:h val="5.1677455387044047E-2"/>
                    </c:manualLayout>
                  </c15:layout>
                </c:ext>
                <c:ext xmlns:c16="http://schemas.microsoft.com/office/drawing/2014/chart" uri="{C3380CC4-5D6E-409C-BE32-E72D297353CC}">
                  <c16:uniqueId val="{00000007-BD54-418C-96C6-9A904DFE2FA9}"/>
                </c:ext>
              </c:extLst>
            </c:dLbl>
            <c:dLbl>
              <c:idx val="5"/>
              <c:layout>
                <c:manualLayout>
                  <c:x val="-1.6991855751727312E-4"/>
                  <c:y val="7.4686980294063794E-3"/>
                </c:manualLayout>
              </c:layout>
              <c:tx>
                <c:rich>
                  <a:bodyPr/>
                  <a:lstStyle/>
                  <a:p>
                    <a:r>
                      <a:rPr lang="en-US" dirty="0" smtClean="0"/>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D54-418C-96C6-9A904DFE2FA9}"/>
                </c:ext>
              </c:extLst>
            </c:dLbl>
            <c:dLbl>
              <c:idx val="6"/>
              <c:layout>
                <c:manualLayout>
                  <c:x val="-4.0286664343283278E-3"/>
                  <c:y val="-1.6102964798731443E-2"/>
                </c:manualLayout>
              </c:layout>
              <c:tx>
                <c:rich>
                  <a:bodyPr/>
                  <a:lstStyle/>
                  <a:p>
                    <a:r>
                      <a:rPr lang="en-US" dirty="0" smtClean="0"/>
                      <a:t>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D54-418C-96C6-9A904DFE2FA9}"/>
                </c:ext>
              </c:extLst>
            </c:dLbl>
            <c:dLbl>
              <c:idx val="7"/>
              <c:layout>
                <c:manualLayout>
                  <c:x val="1.6230552942689126E-4"/>
                  <c:y val="-3.4268496354645878E-2"/>
                </c:manualLayout>
              </c:layout>
              <c:tx>
                <c:rich>
                  <a:bodyPr/>
                  <a:lstStyle/>
                  <a:p>
                    <a:r>
                      <a:rPr lang="en-US" dirty="0" smtClean="0"/>
                      <a:t>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D54-418C-96C6-9A904DFE2FA9}"/>
                </c:ext>
              </c:extLst>
            </c:dLbl>
            <c:dLbl>
              <c:idx val="8"/>
              <c:layout>
                <c:manualLayout>
                  <c:x val="-5.6167229466827192E-4"/>
                  <c:y val="-3.9148940969600393E-2"/>
                </c:manualLayout>
              </c:layout>
              <c:tx>
                <c:rich>
                  <a:bodyPr/>
                  <a:lstStyle/>
                  <a:p>
                    <a:r>
                      <a:rPr lang="en-US" dirty="0" smtClean="0"/>
                      <a:t>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D54-418C-96C6-9A904DFE2FA9}"/>
                </c:ext>
              </c:extLst>
            </c:dLbl>
            <c:dLbl>
              <c:idx val="9"/>
              <c:layout>
                <c:manualLayout>
                  <c:x val="4.7169053209981151E-4"/>
                  <c:y val="-4.1686264634152655E-2"/>
                </c:manualLayout>
              </c:layout>
              <c:tx>
                <c:rich>
                  <a:bodyPr/>
                  <a:lstStyle/>
                  <a:p>
                    <a:r>
                      <a:rPr lang="en-US" dirty="0" smtClean="0"/>
                      <a:t>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D54-418C-96C6-9A904DFE2FA9}"/>
                </c:ext>
              </c:extLst>
            </c:dLbl>
            <c:dLbl>
              <c:idx val="10"/>
              <c:layout>
                <c:manualLayout>
                  <c:x val="-4.2601236355752032E-4"/>
                  <c:y val="-3.9059946077907089E-2"/>
                </c:manualLayout>
              </c:layout>
              <c:tx>
                <c:rich>
                  <a:bodyPr/>
                  <a:lstStyle/>
                  <a:p>
                    <a:r>
                      <a:rPr lang="en-US" dirty="0" smtClean="0"/>
                      <a:t>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D54-418C-96C6-9A904DFE2FA9}"/>
                </c:ext>
              </c:extLst>
            </c:dLbl>
            <c:dLbl>
              <c:idx val="11"/>
              <c:layout>
                <c:manualLayout>
                  <c:x val="1.2759223606476518E-3"/>
                  <c:y val="-1.9216376187927604E-2"/>
                </c:manualLayout>
              </c:layout>
              <c:tx>
                <c:rich>
                  <a:bodyPr/>
                  <a:lstStyle/>
                  <a:p>
                    <a:r>
                      <a:rPr lang="en-US" dirty="0" smtClean="0"/>
                      <a:t>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D54-418C-96C6-9A904DFE2FA9}"/>
                </c:ext>
              </c:extLst>
            </c:dLbl>
            <c:dLbl>
              <c:idx val="12"/>
              <c:layout>
                <c:manualLayout>
                  <c:x val="-2.2674135329187333E-3"/>
                  <c:y val="-8.3251637197609019E-3"/>
                </c:manualLayout>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D54-418C-96C6-9A904DFE2F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 EURE 2nde GT'!$B$31:$N$31</c:f>
              <c:strCache>
                <c:ptCount val="13"/>
                <c:pt idx="0">
                  <c:v>1ère L</c:v>
                </c:pt>
                <c:pt idx="1">
                  <c:v>1ère ES</c:v>
                </c:pt>
                <c:pt idx="2">
                  <c:v>1ère S</c:v>
                </c:pt>
                <c:pt idx="3">
                  <c:v>1ère STI2D</c:v>
                </c:pt>
                <c:pt idx="4">
                  <c:v>1ère STMG</c:v>
                </c:pt>
                <c:pt idx="5">
                  <c:v>1ère STL</c:v>
                </c:pt>
                <c:pt idx="6">
                  <c:v>1ère ST2S</c:v>
                </c:pt>
                <c:pt idx="7">
                  <c:v>STD2A</c:v>
                </c:pt>
                <c:pt idx="8">
                  <c:v>STAV</c:v>
                </c:pt>
                <c:pt idx="9">
                  <c:v>STHR</c:v>
                </c:pt>
                <c:pt idx="10">
                  <c:v>spécifique  </c:v>
                </c:pt>
                <c:pt idx="11">
                  <c:v>Redoublement</c:v>
                </c:pt>
                <c:pt idx="12">
                  <c:v>Voie Pro</c:v>
                </c:pt>
              </c:strCache>
            </c:strRef>
          </c:cat>
          <c:val>
            <c:numRef>
              <c:f>'DDO EURE 2nde GT'!$B$33:$N$33</c:f>
              <c:numCache>
                <c:formatCode>General</c:formatCode>
                <c:ptCount val="13"/>
                <c:pt idx="0">
                  <c:v>10.31</c:v>
                </c:pt>
                <c:pt idx="1">
                  <c:v>20.66</c:v>
                </c:pt>
                <c:pt idx="2">
                  <c:v>33.1</c:v>
                </c:pt>
                <c:pt idx="3">
                  <c:v>7.63</c:v>
                </c:pt>
                <c:pt idx="4">
                  <c:v>13.74</c:v>
                </c:pt>
                <c:pt idx="5">
                  <c:v>2.02</c:v>
                </c:pt>
                <c:pt idx="6">
                  <c:v>3.29</c:v>
                </c:pt>
                <c:pt idx="7">
                  <c:v>0.55000000000000004</c:v>
                </c:pt>
                <c:pt idx="8">
                  <c:v>0.26</c:v>
                </c:pt>
                <c:pt idx="9">
                  <c:v>0.47</c:v>
                </c:pt>
                <c:pt idx="10">
                  <c:v>0.36</c:v>
                </c:pt>
                <c:pt idx="11">
                  <c:v>3.68</c:v>
                </c:pt>
                <c:pt idx="12">
                  <c:v>3.97</c:v>
                </c:pt>
              </c:numCache>
            </c:numRef>
          </c:val>
          <c:extLst>
            <c:ext xmlns:c16="http://schemas.microsoft.com/office/drawing/2014/chart" uri="{C3380CC4-5D6E-409C-BE32-E72D297353CC}">
              <c16:uniqueId val="{00000001-BD54-418C-96C6-9A904DFE2FA9}"/>
            </c:ext>
          </c:extLst>
        </c:ser>
        <c:ser>
          <c:idx val="2"/>
          <c:order val="2"/>
          <c:tx>
            <c:strRef>
              <c:f>'DDO EURE 2nde GT'!$A$34</c:f>
              <c:strCache>
                <c:ptCount val="1"/>
                <c:pt idx="0">
                  <c:v>National</c:v>
                </c:pt>
              </c:strCache>
            </c:strRef>
          </c:tx>
          <c:spPr>
            <a:solidFill>
              <a:srgbClr val="92D050"/>
            </a:solidFill>
            <a:ln>
              <a:noFill/>
            </a:ln>
            <a:effectLst/>
          </c:spPr>
          <c:invertIfNegative val="0"/>
          <c:dLbls>
            <c:dLbl>
              <c:idx val="0"/>
              <c:layout>
                <c:manualLayout>
                  <c:x val="1.146099094931410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CD4-4622-9ECF-84ABC0F24A55}"/>
                </c:ext>
              </c:extLst>
            </c:dLbl>
            <c:dLbl>
              <c:idx val="1"/>
              <c:layout>
                <c:manualLayout>
                  <c:x val="-1.5758862555306896E-2"/>
                  <c:y val="4.775412715984020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CD4-4622-9ECF-84ABC0F24A55}"/>
                </c:ext>
              </c:extLst>
            </c:dLbl>
            <c:dLbl>
              <c:idx val="2"/>
              <c:layout>
                <c:manualLayout>
                  <c:x val="3.0085101241949474E-2"/>
                  <c:y val="-1.193853178996005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36-4D69-8440-91E532641D99}"/>
                </c:ext>
              </c:extLst>
            </c:dLbl>
            <c:dLbl>
              <c:idx val="3"/>
              <c:layout>
                <c:manualLayout>
                  <c:x val="5.7304954746570528E-3"/>
                  <c:y val="2.387706357992010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CD4-4622-9ECF-84ABC0F24A55}"/>
                </c:ext>
              </c:extLst>
            </c:dLbl>
            <c:dLbl>
              <c:idx val="4"/>
              <c:layout>
                <c:manualLayout>
                  <c:x val="3.3399200124515305E-2"/>
                  <c:y val="2.163280778178382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CD4-4622-9ECF-84ABC0F24A55}"/>
                </c:ext>
              </c:extLst>
            </c:dLbl>
            <c:dLbl>
              <c:idx val="5"/>
              <c:layout>
                <c:manualLayout>
                  <c:x val="4.3876418560900845E-3"/>
                  <c:y val="-2.238089355453175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CD4-4622-9ECF-84ABC0F24A55}"/>
                </c:ext>
              </c:extLst>
            </c:dLbl>
            <c:dLbl>
              <c:idx val="6"/>
              <c:layout>
                <c:manualLayout>
                  <c:x val="1.978372233087235E-2"/>
                  <c:y val="-8.95235742181278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CD4-4622-9ECF-84ABC0F24A55}"/>
                </c:ext>
              </c:extLst>
            </c:dLbl>
            <c:dLbl>
              <c:idx val="7"/>
              <c:layout>
                <c:manualLayout>
                  <c:x val="7.1631193433212108E-3"/>
                  <c:y val="2.387706357991835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CD4-4622-9ECF-84ABC0F24A55}"/>
                </c:ext>
              </c:extLst>
            </c:dLbl>
            <c:dLbl>
              <c:idx val="8"/>
              <c:layout>
                <c:manualLayout>
                  <c:x val="5.7304954746570528E-3"/>
                  <c:y val="2.387706357991922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CD4-4622-9ECF-84ABC0F24A55}"/>
                </c:ext>
              </c:extLst>
            </c:dLbl>
            <c:dLbl>
              <c:idx val="9"/>
              <c:layout>
                <c:manualLayout>
                  <c:x val="1.3428535659423576E-3"/>
                  <c:y val="1.11904467772658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CD4-4622-9ECF-84ABC0F24A55}"/>
                </c:ext>
              </c:extLst>
            </c:dLbl>
            <c:dLbl>
              <c:idx val="10"/>
              <c:layout>
                <c:manualLayout>
                  <c:x val="1.0742828527538861E-2"/>
                  <c:y val="6.714268066359525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CD4-4622-9ECF-84ABC0F24A55}"/>
                </c:ext>
              </c:extLst>
            </c:dLbl>
            <c:dLbl>
              <c:idx val="12"/>
              <c:layout>
                <c:manualLayout>
                  <c:x val="1.3428535659423576E-3"/>
                  <c:y val="-4.476178710906350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CD4-4622-9ECF-84ABC0F24A5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'DDO EURE 2nde GT'!$B$31:$N$31</c:f>
              <c:strCache>
                <c:ptCount val="13"/>
                <c:pt idx="0">
                  <c:v>1ère L</c:v>
                </c:pt>
                <c:pt idx="1">
                  <c:v>1ère ES</c:v>
                </c:pt>
                <c:pt idx="2">
                  <c:v>1ère S</c:v>
                </c:pt>
                <c:pt idx="3">
                  <c:v>1ère STI2D</c:v>
                </c:pt>
                <c:pt idx="4">
                  <c:v>1ère STMG</c:v>
                </c:pt>
                <c:pt idx="5">
                  <c:v>1ère STL</c:v>
                </c:pt>
                <c:pt idx="6">
                  <c:v>1ère ST2S</c:v>
                </c:pt>
                <c:pt idx="7">
                  <c:v>STD2A</c:v>
                </c:pt>
                <c:pt idx="8">
                  <c:v>STAV</c:v>
                </c:pt>
                <c:pt idx="9">
                  <c:v>STHR</c:v>
                </c:pt>
                <c:pt idx="10">
                  <c:v>spécifique  </c:v>
                </c:pt>
                <c:pt idx="11">
                  <c:v>Redoublement</c:v>
                </c:pt>
                <c:pt idx="12">
                  <c:v>Voie Pro</c:v>
                </c:pt>
              </c:strCache>
            </c:strRef>
          </c:cat>
          <c:val>
            <c:numRef>
              <c:f>'DDO EURE 2nde GT'!$B$34:$N$34</c:f>
              <c:numCache>
                <c:formatCode>General</c:formatCode>
                <c:ptCount val="13"/>
                <c:pt idx="0">
                  <c:v>9.61</c:v>
                </c:pt>
                <c:pt idx="1">
                  <c:v>21.5</c:v>
                </c:pt>
                <c:pt idx="2">
                  <c:v>34.01</c:v>
                </c:pt>
                <c:pt idx="3">
                  <c:v>6.4</c:v>
                </c:pt>
                <c:pt idx="4">
                  <c:v>14.04</c:v>
                </c:pt>
                <c:pt idx="5">
                  <c:v>1.82</c:v>
                </c:pt>
                <c:pt idx="6">
                  <c:v>4.16</c:v>
                </c:pt>
                <c:pt idx="7">
                  <c:v>0.86</c:v>
                </c:pt>
                <c:pt idx="8">
                  <c:v>0.46</c:v>
                </c:pt>
                <c:pt idx="9">
                  <c:v>0.64</c:v>
                </c:pt>
                <c:pt idx="10">
                  <c:v>0.78</c:v>
                </c:pt>
                <c:pt idx="11">
                  <c:v>0.73</c:v>
                </c:pt>
                <c:pt idx="12">
                  <c:v>4.9800000000000004</c:v>
                </c:pt>
              </c:numCache>
            </c:numRef>
          </c:val>
          <c:extLst>
            <c:ext xmlns:c16="http://schemas.microsoft.com/office/drawing/2014/chart" uri="{C3380CC4-5D6E-409C-BE32-E72D297353CC}">
              <c16:uniqueId val="{00000000-0136-4D69-8440-91E532641D99}"/>
            </c:ext>
          </c:extLst>
        </c:ser>
        <c:dLbls>
          <c:dLblPos val="outEnd"/>
          <c:showLegendKey val="0"/>
          <c:showVal val="1"/>
          <c:showCatName val="0"/>
          <c:showSerName val="0"/>
          <c:showPercent val="0"/>
          <c:showBubbleSize val="0"/>
        </c:dLbls>
        <c:gapWidth val="219"/>
        <c:axId val="752125264"/>
        <c:axId val="752114928"/>
      </c:barChart>
      <c:catAx>
        <c:axId val="7521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752114928"/>
        <c:crosses val="autoZero"/>
        <c:auto val="1"/>
        <c:lblAlgn val="ctr"/>
        <c:lblOffset val="100"/>
        <c:noMultiLvlLbl val="0"/>
      </c:catAx>
      <c:valAx>
        <c:axId val="75211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crossAx val="752125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fr-FR" sz="2400">
                <a:solidFill>
                  <a:schemeClr val="tx1"/>
                </a:solidFill>
              </a:rPr>
              <a:t>Professionnel</a:t>
            </a:r>
          </a:p>
        </c:rich>
      </c:tx>
      <c:layout>
        <c:manualLayout>
          <c:xMode val="edge"/>
          <c:yMode val="edge"/>
          <c:x val="0.34595122484689411"/>
          <c:y val="4.6296296296296294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Feuil1!$G$47</c:f>
              <c:strCache>
                <c:ptCount val="1"/>
                <c:pt idx="0">
                  <c:v>National</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Feuil1!$H$46:$J$46</c:f>
              <c:numCache>
                <c:formatCode>General</c:formatCode>
                <c:ptCount val="3"/>
                <c:pt idx="0">
                  <c:v>2017</c:v>
                </c:pt>
                <c:pt idx="1">
                  <c:v>2018</c:v>
                </c:pt>
                <c:pt idx="2">
                  <c:v>2019</c:v>
                </c:pt>
              </c:numCache>
            </c:numRef>
          </c:cat>
          <c:val>
            <c:numRef>
              <c:f>Feuil1!$H$47:$J$47</c:f>
              <c:numCache>
                <c:formatCode>General</c:formatCode>
                <c:ptCount val="3"/>
                <c:pt idx="0">
                  <c:v>81.5</c:v>
                </c:pt>
                <c:pt idx="1">
                  <c:v>82.6</c:v>
                </c:pt>
                <c:pt idx="2">
                  <c:v>82.3</c:v>
                </c:pt>
              </c:numCache>
            </c:numRef>
          </c:val>
          <c:extLst>
            <c:ext xmlns:c16="http://schemas.microsoft.com/office/drawing/2014/chart" uri="{C3380CC4-5D6E-409C-BE32-E72D297353CC}">
              <c16:uniqueId val="{00000000-BC81-4B8F-AB6B-E25A3B9D3E23}"/>
            </c:ext>
          </c:extLst>
        </c:ser>
        <c:ser>
          <c:idx val="1"/>
          <c:order val="1"/>
          <c:tx>
            <c:strRef>
              <c:f>Feuil1!$G$48</c:f>
              <c:strCache>
                <c:ptCount val="1"/>
                <c:pt idx="0">
                  <c:v>Académique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Feuil1!$H$46:$J$46</c:f>
              <c:numCache>
                <c:formatCode>General</c:formatCode>
                <c:ptCount val="3"/>
                <c:pt idx="0">
                  <c:v>2017</c:v>
                </c:pt>
                <c:pt idx="1">
                  <c:v>2018</c:v>
                </c:pt>
                <c:pt idx="2">
                  <c:v>2019</c:v>
                </c:pt>
              </c:numCache>
            </c:numRef>
          </c:cat>
          <c:val>
            <c:numRef>
              <c:f>Feuil1!$H$48:$J$48</c:f>
              <c:numCache>
                <c:formatCode>General</c:formatCode>
                <c:ptCount val="3"/>
                <c:pt idx="0">
                  <c:v>78.599999999999994</c:v>
                </c:pt>
                <c:pt idx="1">
                  <c:v>83.9</c:v>
                </c:pt>
                <c:pt idx="2">
                  <c:v>83.1</c:v>
                </c:pt>
              </c:numCache>
            </c:numRef>
          </c:val>
          <c:extLst>
            <c:ext xmlns:c16="http://schemas.microsoft.com/office/drawing/2014/chart" uri="{C3380CC4-5D6E-409C-BE32-E72D297353CC}">
              <c16:uniqueId val="{00000001-BC81-4B8F-AB6B-E25A3B9D3E23}"/>
            </c:ext>
          </c:extLst>
        </c:ser>
        <c:ser>
          <c:idx val="2"/>
          <c:order val="2"/>
          <c:tx>
            <c:strRef>
              <c:f>Feuil1!$G$49</c:f>
              <c:strCache>
                <c:ptCount val="1"/>
                <c:pt idx="0">
                  <c:v>Départemental</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Feuil1!$H$46:$J$46</c:f>
              <c:numCache>
                <c:formatCode>General</c:formatCode>
                <c:ptCount val="3"/>
                <c:pt idx="0">
                  <c:v>2017</c:v>
                </c:pt>
                <c:pt idx="1">
                  <c:v>2018</c:v>
                </c:pt>
                <c:pt idx="2">
                  <c:v>2019</c:v>
                </c:pt>
              </c:numCache>
            </c:numRef>
          </c:cat>
          <c:val>
            <c:numRef>
              <c:f>Feuil1!$H$49:$J$49</c:f>
              <c:numCache>
                <c:formatCode>General</c:formatCode>
                <c:ptCount val="3"/>
                <c:pt idx="0">
                  <c:v>79.5</c:v>
                </c:pt>
                <c:pt idx="1">
                  <c:v>79.599999999999994</c:v>
                </c:pt>
                <c:pt idx="2">
                  <c:v>77</c:v>
                </c:pt>
              </c:numCache>
            </c:numRef>
          </c:val>
          <c:extLst>
            <c:ext xmlns:c16="http://schemas.microsoft.com/office/drawing/2014/chart" uri="{C3380CC4-5D6E-409C-BE32-E72D297353CC}">
              <c16:uniqueId val="{00000002-BC81-4B8F-AB6B-E25A3B9D3E23}"/>
            </c:ext>
          </c:extLst>
        </c:ser>
        <c:dLbls>
          <c:showLegendKey val="0"/>
          <c:showVal val="0"/>
          <c:showCatName val="0"/>
          <c:showSerName val="0"/>
          <c:showPercent val="0"/>
          <c:showBubbleSize val="0"/>
        </c:dLbls>
        <c:gapWidth val="172"/>
        <c:overlap val="-24"/>
        <c:axId val="641740624"/>
        <c:axId val="641731376"/>
      </c:barChart>
      <c:catAx>
        <c:axId val="64174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crossAx val="641731376"/>
        <c:crosses val="autoZero"/>
        <c:auto val="1"/>
        <c:lblAlgn val="ctr"/>
        <c:lblOffset val="100"/>
        <c:noMultiLvlLbl val="0"/>
      </c:catAx>
      <c:valAx>
        <c:axId val="641731376"/>
        <c:scaling>
          <c:orientation val="minMax"/>
          <c:max val="95"/>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crossAx val="641740624"/>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Feuil1!$A$5</c:f>
              <c:strCache>
                <c:ptCount val="1"/>
                <c:pt idx="0">
                  <c:v>14</c:v>
                </c:pt>
              </c:strCache>
            </c:strRef>
          </c:tx>
          <c:spPr>
            <a:ln w="28575" cap="rnd">
              <a:solidFill>
                <a:schemeClr val="accent1"/>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Feuil1!$B$5:$J$5</c:f>
              <c:numCache>
                <c:formatCode>0.0%</c:formatCode>
                <c:ptCount val="9"/>
                <c:pt idx="0">
                  <c:v>4.0707964601769911E-2</c:v>
                </c:pt>
                <c:pt idx="1">
                  <c:v>3.1283138918345707E-2</c:v>
                </c:pt>
                <c:pt idx="2">
                  <c:v>2.4370319945541185E-2</c:v>
                </c:pt>
                <c:pt idx="3">
                  <c:v>5.35524920466596E-2</c:v>
                </c:pt>
                <c:pt idx="4">
                  <c:v>5.7181756296800543E-2</c:v>
                </c:pt>
                <c:pt idx="5">
                  <c:v>6.8531283138918347E-2</c:v>
                </c:pt>
                <c:pt idx="6">
                  <c:v>0.1320254506892895</c:v>
                </c:pt>
                <c:pt idx="7">
                  <c:v>9.3941456773315182E-2</c:v>
                </c:pt>
                <c:pt idx="8">
                  <c:v>4.9012933968686181E-2</c:v>
                </c:pt>
              </c:numCache>
            </c:numRef>
          </c:val>
          <c:extLst>
            <c:ext xmlns:c16="http://schemas.microsoft.com/office/drawing/2014/chart" uri="{C3380CC4-5D6E-409C-BE32-E72D297353CC}">
              <c16:uniqueId val="{00000000-927A-450A-A54F-E2DEB49637D2}"/>
            </c:ext>
          </c:extLst>
        </c:ser>
        <c:ser>
          <c:idx val="1"/>
          <c:order val="1"/>
          <c:tx>
            <c:strRef>
              <c:f>Feuil1!$A$6</c:f>
              <c:strCache>
                <c:ptCount val="1"/>
                <c:pt idx="0">
                  <c:v>50</c:v>
                </c:pt>
              </c:strCache>
            </c:strRef>
          </c:tx>
          <c:spPr>
            <a:ln w="28575" cap="rnd">
              <a:solidFill>
                <a:schemeClr val="accent2"/>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Feuil1!$B$6:$J$6</c:f>
              <c:numCache>
                <c:formatCode>0.0%</c:formatCode>
                <c:ptCount val="9"/>
                <c:pt idx="0">
                  <c:v>4.5340536368898322E-2</c:v>
                </c:pt>
                <c:pt idx="1">
                  <c:v>3.0565167243367934E-2</c:v>
                </c:pt>
                <c:pt idx="2">
                  <c:v>2.1223229789697085E-2</c:v>
                </c:pt>
                <c:pt idx="3">
                  <c:v>6.0938100730488276E-2</c:v>
                </c:pt>
                <c:pt idx="4">
                  <c:v>6.1547366390121552E-2</c:v>
                </c:pt>
                <c:pt idx="5">
                  <c:v>6.7089580930411383E-2</c:v>
                </c:pt>
                <c:pt idx="6">
                  <c:v>0.11668589004229142</c:v>
                </c:pt>
                <c:pt idx="7">
                  <c:v>8.9137565116727768E-2</c:v>
                </c:pt>
                <c:pt idx="8">
                  <c:v>5.1900443758441057E-2</c:v>
                </c:pt>
              </c:numCache>
            </c:numRef>
          </c:val>
          <c:extLst>
            <c:ext xmlns:c16="http://schemas.microsoft.com/office/drawing/2014/chart" uri="{C3380CC4-5D6E-409C-BE32-E72D297353CC}">
              <c16:uniqueId val="{00000001-927A-450A-A54F-E2DEB49637D2}"/>
            </c:ext>
          </c:extLst>
        </c:ser>
        <c:ser>
          <c:idx val="2"/>
          <c:order val="2"/>
          <c:tx>
            <c:strRef>
              <c:f>Feuil1!$A$7</c:f>
              <c:strCache>
                <c:ptCount val="1"/>
                <c:pt idx="0">
                  <c:v>61</c:v>
                </c:pt>
              </c:strCache>
            </c:strRef>
          </c:tx>
          <c:spPr>
            <a:ln w="28575" cap="rnd">
              <a:solidFill>
                <a:schemeClr val="accent3"/>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Feuil1!$B$7:$J$7</c:f>
              <c:numCache>
                <c:formatCode>0.0%</c:formatCode>
                <c:ptCount val="9"/>
                <c:pt idx="0">
                  <c:v>4.5701502077341007E-2</c:v>
                </c:pt>
                <c:pt idx="1">
                  <c:v>3.5031847133757961E-2</c:v>
                </c:pt>
                <c:pt idx="2">
                  <c:v>2.1412591882390541E-2</c:v>
                </c:pt>
                <c:pt idx="3">
                  <c:v>6.464968152866242E-2</c:v>
                </c:pt>
                <c:pt idx="4">
                  <c:v>6.9031639501438161E-2</c:v>
                </c:pt>
                <c:pt idx="5">
                  <c:v>8.3439490445859868E-2</c:v>
                </c:pt>
                <c:pt idx="6">
                  <c:v>0.14394904458598726</c:v>
                </c:pt>
                <c:pt idx="7">
                  <c:v>9.364014062000639E-2</c:v>
                </c:pt>
                <c:pt idx="8">
                  <c:v>4.0268456375838924E-2</c:v>
                </c:pt>
              </c:numCache>
            </c:numRef>
          </c:val>
          <c:extLst>
            <c:ext xmlns:c16="http://schemas.microsoft.com/office/drawing/2014/chart" uri="{C3380CC4-5D6E-409C-BE32-E72D297353CC}">
              <c16:uniqueId val="{00000002-927A-450A-A54F-E2DEB49637D2}"/>
            </c:ext>
          </c:extLst>
        </c:ser>
        <c:ser>
          <c:idx val="3"/>
          <c:order val="3"/>
          <c:tx>
            <c:strRef>
              <c:f>Feuil1!$A$8</c:f>
              <c:strCache>
                <c:ptCount val="1"/>
                <c:pt idx="0">
                  <c:v>27</c:v>
                </c:pt>
              </c:strCache>
            </c:strRef>
          </c:tx>
          <c:spPr>
            <a:ln w="28575" cap="rnd">
              <a:solidFill>
                <a:schemeClr val="accent4"/>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Feuil1!$B$8:$J$8</c:f>
              <c:numCache>
                <c:formatCode>0.0%</c:formatCode>
                <c:ptCount val="9"/>
                <c:pt idx="0">
                  <c:v>4.6687948922585792E-2</c:v>
                </c:pt>
                <c:pt idx="1">
                  <c:v>3.0629910773738181E-2</c:v>
                </c:pt>
                <c:pt idx="2">
                  <c:v>2.2080340516094706E-2</c:v>
                </c:pt>
                <c:pt idx="3">
                  <c:v>5.6865095219070447E-2</c:v>
                </c:pt>
                <c:pt idx="4">
                  <c:v>6.1718542165469542E-2</c:v>
                </c:pt>
                <c:pt idx="5">
                  <c:v>7.7240644559861502E-2</c:v>
                </c:pt>
                <c:pt idx="6">
                  <c:v>0.12851245172459716</c:v>
                </c:pt>
                <c:pt idx="7">
                  <c:v>9.2577813248204313E-2</c:v>
                </c:pt>
                <c:pt idx="8">
                  <c:v>5.2407555200851288E-2</c:v>
                </c:pt>
              </c:numCache>
            </c:numRef>
          </c:val>
          <c:extLst>
            <c:ext xmlns:c16="http://schemas.microsoft.com/office/drawing/2014/chart" uri="{C3380CC4-5D6E-409C-BE32-E72D297353CC}">
              <c16:uniqueId val="{00000003-927A-450A-A54F-E2DEB49637D2}"/>
            </c:ext>
          </c:extLst>
        </c:ser>
        <c:ser>
          <c:idx val="4"/>
          <c:order val="4"/>
          <c:tx>
            <c:strRef>
              <c:f>Feuil1!$A$9</c:f>
              <c:strCache>
                <c:ptCount val="1"/>
                <c:pt idx="0">
                  <c:v>76</c:v>
                </c:pt>
              </c:strCache>
            </c:strRef>
          </c:tx>
          <c:spPr>
            <a:ln w="28575" cap="rnd">
              <a:solidFill>
                <a:schemeClr val="accent5"/>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Feuil1!$B$9:$J$9</c:f>
              <c:numCache>
                <c:formatCode>0.0%</c:formatCode>
                <c:ptCount val="9"/>
                <c:pt idx="0">
                  <c:v>5.4647799233836294E-2</c:v>
                </c:pt>
                <c:pt idx="1">
                  <c:v>3.2182103610675042E-2</c:v>
                </c:pt>
                <c:pt idx="2">
                  <c:v>2.6112110077398172E-2</c:v>
                </c:pt>
                <c:pt idx="3">
                  <c:v>5.9576138147566716E-2</c:v>
                </c:pt>
                <c:pt idx="4">
                  <c:v>6.6687514658744423E-2</c:v>
                </c:pt>
                <c:pt idx="5">
                  <c:v>6.562009419152276E-2</c:v>
                </c:pt>
                <c:pt idx="6">
                  <c:v>0.1337519623233909</c:v>
                </c:pt>
                <c:pt idx="7">
                  <c:v>8.5137987647564695E-2</c:v>
                </c:pt>
                <c:pt idx="8">
                  <c:v>5.1833320303338287E-2</c:v>
                </c:pt>
              </c:numCache>
            </c:numRef>
          </c:val>
          <c:extLst>
            <c:ext xmlns:c16="http://schemas.microsoft.com/office/drawing/2014/chart" uri="{C3380CC4-5D6E-409C-BE32-E72D297353CC}">
              <c16:uniqueId val="{00000004-927A-450A-A54F-E2DEB49637D2}"/>
            </c:ext>
          </c:extLst>
        </c:ser>
        <c:ser>
          <c:idx val="5"/>
          <c:order val="5"/>
          <c:tx>
            <c:strRef>
              <c:f>Feuil1!$A$10</c:f>
              <c:strCache>
                <c:ptCount val="1"/>
                <c:pt idx="0">
                  <c:v>Rég. Aca</c:v>
                </c:pt>
              </c:strCache>
            </c:strRef>
          </c:tx>
          <c:spPr>
            <a:ln w="28575" cap="rnd">
              <a:solidFill>
                <a:schemeClr val="accent6"/>
              </a:solidFill>
              <a:round/>
            </a:ln>
            <a:effectLst/>
          </c:spPr>
          <c:marker>
            <c:symbol val="none"/>
          </c:marker>
          <c:cat>
            <c:strRef>
              <c:f>Feuil1!$B$4:$J$4</c:f>
              <c:strCache>
                <c:ptCount val="9"/>
                <c:pt idx="0">
                  <c:v>Comprendre des mots lus</c:v>
                </c:pt>
                <c:pt idx="1">
                  <c:v>Comprendre des phrases lues</c:v>
                </c:pt>
                <c:pt idx="2">
                  <c:v>Comprendre des textes lus</c:v>
                </c:pt>
                <c:pt idx="3">
                  <c:v>Manipuler des phonèmes</c:v>
                </c:pt>
                <c:pt idx="4">
                  <c:v>Manipuler des syllabes</c:v>
                </c:pt>
                <c:pt idx="5">
                  <c:v>Connaitre le nom des lettres et le son qu’elles produisent</c:v>
                </c:pt>
                <c:pt idx="6">
                  <c:v>Reconnaître les différentes écritures d'une lettre</c:v>
                </c:pt>
                <c:pt idx="7">
                  <c:v>Reconnaître des lettres parmi des signes</c:v>
                </c:pt>
                <c:pt idx="8">
                  <c:v>Comparer des suites de lettres</c:v>
                </c:pt>
              </c:strCache>
            </c:strRef>
          </c:cat>
          <c:val>
            <c:numRef>
              <c:f>Feuil1!$B$10:$J$10</c:f>
              <c:numCache>
                <c:formatCode>0.0%</c:formatCode>
                <c:ptCount val="9"/>
                <c:pt idx="0">
                  <c:v>4.8017572151476395E-2</c:v>
                </c:pt>
                <c:pt idx="1">
                  <c:v>3.1686730316867306E-2</c:v>
                </c:pt>
                <c:pt idx="2">
                  <c:v>2.3800255797141744E-2</c:v>
                </c:pt>
                <c:pt idx="3">
                  <c:v>5.8392140583921406E-2</c:v>
                </c:pt>
                <c:pt idx="4">
                  <c:v>6.3170772396151917E-2</c:v>
                </c:pt>
                <c:pt idx="5">
                  <c:v>7.0402656704026567E-2</c:v>
                </c:pt>
                <c:pt idx="6">
                  <c:v>0.13073197730731978</c:v>
                </c:pt>
                <c:pt idx="7">
                  <c:v>8.9807039982205419E-2</c:v>
                </c:pt>
                <c:pt idx="8">
                  <c:v>5.0380915308902853E-2</c:v>
                </c:pt>
              </c:numCache>
            </c:numRef>
          </c:val>
          <c:extLst>
            <c:ext xmlns:c16="http://schemas.microsoft.com/office/drawing/2014/chart" uri="{C3380CC4-5D6E-409C-BE32-E72D297353CC}">
              <c16:uniqueId val="{00000005-927A-450A-A54F-E2DEB49637D2}"/>
            </c:ext>
          </c:extLst>
        </c:ser>
        <c:dLbls>
          <c:showLegendKey val="0"/>
          <c:showVal val="0"/>
          <c:showCatName val="0"/>
          <c:showSerName val="0"/>
          <c:showPercent val="0"/>
          <c:showBubbleSize val="0"/>
        </c:dLbls>
        <c:axId val="355747080"/>
        <c:axId val="355741832"/>
      </c:radarChart>
      <c:catAx>
        <c:axId val="35574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5741832"/>
        <c:crosses val="autoZero"/>
        <c:auto val="1"/>
        <c:lblAlgn val="ctr"/>
        <c:lblOffset val="100"/>
        <c:noMultiLvlLbl val="0"/>
      </c:catAx>
      <c:valAx>
        <c:axId val="3557418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57470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Feuil1!$A$2:$B$9</cx:f>
        <cx:lvl ptCount="8">
          <cx:pt idx="0">ES</cx:pt>
          <cx:pt idx="1">L</cx:pt>
          <cx:pt idx="2">S</cx:pt>
          <cx:pt idx="3">STMG</cx:pt>
          <cx:pt idx="4">ST2S</cx:pt>
          <cx:pt idx="5">STI2D</cx:pt>
          <cx:pt idx="6">STL</cx:pt>
        </cx:lvl>
        <cx:lvl ptCount="8">
          <cx:pt idx="0">Baccalauréat général, 105</cx:pt>
          <cx:pt idx="1">Baccalauréat général, 105</cx:pt>
          <cx:pt idx="2">Baccalauréat général, 105</cx:pt>
          <cx:pt idx="3">Baccalauréat technologique, 191</cx:pt>
          <cx:pt idx="4">Baccalauréat technologique, 191</cx:pt>
          <cx:pt idx="5">Baccalauréat technologique, 191</cx:pt>
          <cx:pt idx="6">Baccalauréat technologique, 191</cx:pt>
          <cx:pt idx="7">Baccalauréat professionnel</cx:pt>
        </cx:lvl>
        <cx:lvl ptCount="0"/>
      </cx:strDim>
      <cx:numDim type="size">
        <cx:f>Feuil1!$C$2:$C$9</cx:f>
        <cx:lvl ptCount="8" formatCode="Standard">
          <cx:pt idx="0">44</cx:pt>
          <cx:pt idx="1">17</cx:pt>
          <cx:pt idx="2">43</cx:pt>
          <cx:pt idx="3">85</cx:pt>
          <cx:pt idx="4">61</cx:pt>
          <cx:pt idx="5">32</cx:pt>
          <cx:pt idx="6">10</cx:pt>
          <cx:pt idx="7">248</cx:pt>
        </cx:lvl>
      </cx:numDim>
    </cx:data>
  </cx:chartData>
  <cx:chart>
    <cx:title pos="t" align="ctr" overlay="0">
      <cx:tx>
        <cx:rich>
          <a:bodyPr spcFirstLastPara="1" vertOverflow="ellipsis" wrap="square" lIns="0" tIns="0" rIns="0" bIns="0" anchor="ctr" anchorCtr="1"/>
          <a:lstStyle/>
          <a:p>
            <a:pPr algn="ctr">
              <a:defRPr/>
            </a:pPr>
            <a:r>
              <a:rPr lang="fr-FR" dirty="0" smtClean="0">
                <a:solidFill>
                  <a:schemeClr val="tx1"/>
                </a:solidFill>
              </a:rPr>
              <a:t>Demandes</a:t>
            </a:r>
            <a:r>
              <a:rPr lang="fr-FR" dirty="0" smtClean="0"/>
              <a:t> </a:t>
            </a:r>
            <a:r>
              <a:rPr lang="fr-FR" dirty="0" smtClean="0">
                <a:solidFill>
                  <a:schemeClr val="tx1"/>
                </a:solidFill>
              </a:rPr>
              <a:t>CAES par type de baccalauréat</a:t>
            </a:r>
            <a:endParaRPr lang="fr-FR" dirty="0">
              <a:solidFill>
                <a:schemeClr val="tx1"/>
              </a:solidFill>
            </a:endParaRPr>
          </a:p>
        </cx:rich>
      </cx:tx>
    </cx:title>
    <cx:plotArea>
      <cx:plotAreaRegion>
        <cx:series layoutId="sunburst" uniqueId="{45C15330-EEC1-4932-A9D4-0573518B4ACA}">
          <cx:tx>
            <cx:txData>
              <cx:f>Feuil1!$C$1</cx:f>
              <cx:v>Série 1</cx:v>
            </cx:txData>
          </cx:tx>
          <cx:dataLabels>
            <cx:txPr>
              <a:bodyPr spcFirstLastPara="1" vertOverflow="ellipsis" wrap="square" lIns="0" tIns="0" rIns="0" bIns="0" anchor="ctr" anchorCtr="1">
                <a:spAutoFit/>
              </a:bodyPr>
              <a:lstStyle/>
              <a:p>
                <a:pPr>
                  <a:defRPr lang="fr-FR" sz="900" b="0" i="0" u="none" strike="noStrike" kern="1200" baseline="0">
                    <a:solidFill>
                      <a:prstClr val="black">
                        <a:lumMod val="75000"/>
                        <a:lumOff val="25000"/>
                      </a:prstClr>
                    </a:solidFill>
                    <a:latin typeface="Calibri"/>
                  </a:defRPr>
                </a:pPr>
                <a:endParaRPr lang="fr-FR" sz="900"/>
              </a:p>
            </cx:txPr>
            <cx:visibility seriesName="0" categoryName="1" value="1"/>
            <cx:separator>, </cx:separator>
            <cx:dataLabel idx="0">
              <cx:txPr>
                <a:bodyPr spcFirstLastPara="1" vertOverflow="ellipsis" wrap="square" lIns="0" tIns="0" rIns="0" bIns="0" anchor="ctr" anchorCtr="1">
                  <a:spAutoFit/>
                </a:bodyPr>
                <a:lstStyle/>
                <a:p>
                  <a:pPr>
                    <a:defRPr/>
                  </a:pPr>
                  <a:r>
                    <a:rPr lang="fr-FR" sz="900"/>
                    <a:t>Baccalauréat général, 105</a:t>
                  </a:r>
                </a:p>
              </cx:txPr>
              <cx:visibility seriesName="0" categoryName="1" value="1"/>
              <cx:separator>, </cx:separator>
            </cx:dataLabel>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86">
  <cs:axisTitle>
    <cs:lnRef idx="0"/>
    <cs:fillRef idx="0"/>
    <cs:effectRef idx="0"/>
    <cs:fontRef idx="major">
      <a:schemeClr val="dk1">
        <a:lumMod val="50000"/>
        <a:lumOff val="50000"/>
      </a:schemeClr>
    </cs:fontRef>
    <cs:defRPr sz="1197"/>
  </cs:axisTitle>
  <cs:categoryAxis>
    <cs:lnRef idx="0"/>
    <cs:fillRef idx="0"/>
    <cs:effectRef idx="0"/>
    <cs:fontRef idx="major">
      <a:schemeClr val="dk1">
        <a:lumMod val="50000"/>
        <a:lumOff val="50000"/>
      </a:schemeClr>
    </cs:fontRef>
    <cs:defRPr sz="1197"/>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31" kern="1200"/>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50800">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ajor">
      <a:schemeClr val="dk1">
        <a:lumMod val="50000"/>
        <a:lumOff val="50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65000"/>
        <a:lumOff val="35000"/>
      </a:schemeClr>
    </cs:fontRef>
    <cs:spPr>
      <a:solidFill>
        <a:schemeClr val="lt1">
          <a:alpha val="50000"/>
        </a:schemeClr>
      </a:solidFill>
    </cs:spPr>
    <cs:defRPr sz="1197" kern="1200"/>
    <cs:bodyPr/>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dk1">
        <a:lumMod val="50000"/>
        <a:lumOff val="50000"/>
      </a:schemeClr>
    </cs:fontRef>
    <cs:defRPr sz="2128" b="1" kern="1200" spc="0" normalizeH="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1197"/>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27T17:35:06.944"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38915" name="Rectangle 3"/>
          <p:cNvSpPr>
            <a:spLocks noGrp="1" noChangeArrowheads="1"/>
          </p:cNvSpPr>
          <p:nvPr>
            <p:ph type="dt" sz="quarter"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3891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3891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BCC49771-D13E-444B-AD56-0B2454F29C87}" type="slidenum">
              <a:rPr lang="fr-FR"/>
              <a:pPr>
                <a:defRPr/>
              </a:pPr>
              <a:t>‹N°›</a:t>
            </a:fld>
            <a:endParaRPr lang="fr-FR"/>
          </a:p>
        </p:txBody>
      </p:sp>
    </p:spTree>
    <p:extLst>
      <p:ext uri="{BB962C8B-B14F-4D97-AF65-F5344CB8AC3E}">
        <p14:creationId xmlns:p14="http://schemas.microsoft.com/office/powerpoint/2010/main" val="11597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4"/>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2951CEB4-C910-435B-8412-2A1224DA5D79}" type="slidenum">
              <a:rPr lang="fr-FR"/>
              <a:pPr>
                <a:defRPr/>
              </a:pPr>
              <a:t>‹N°›</a:t>
            </a:fld>
            <a:endParaRPr lang="fr-FR"/>
          </a:p>
        </p:txBody>
      </p:sp>
    </p:spTree>
    <p:extLst>
      <p:ext uri="{BB962C8B-B14F-4D97-AF65-F5344CB8AC3E}">
        <p14:creationId xmlns:p14="http://schemas.microsoft.com/office/powerpoint/2010/main" val="1429978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20</a:t>
            </a:fld>
            <a:endParaRPr lang="fr-FR"/>
          </a:p>
        </p:txBody>
      </p:sp>
    </p:spTree>
    <p:extLst>
      <p:ext uri="{BB962C8B-B14F-4D97-AF65-F5344CB8AC3E}">
        <p14:creationId xmlns:p14="http://schemas.microsoft.com/office/powerpoint/2010/main" val="171388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33</a:t>
            </a:fld>
            <a:endParaRPr lang="fr-FR"/>
          </a:p>
        </p:txBody>
      </p:sp>
    </p:spTree>
    <p:extLst>
      <p:ext uri="{BB962C8B-B14F-4D97-AF65-F5344CB8AC3E}">
        <p14:creationId xmlns:p14="http://schemas.microsoft.com/office/powerpoint/2010/main" val="135458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34</a:t>
            </a:fld>
            <a:endParaRPr lang="fr-FR"/>
          </a:p>
        </p:txBody>
      </p:sp>
    </p:spTree>
    <p:extLst>
      <p:ext uri="{BB962C8B-B14F-4D97-AF65-F5344CB8AC3E}">
        <p14:creationId xmlns:p14="http://schemas.microsoft.com/office/powerpoint/2010/main" val="186319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35</a:t>
            </a:fld>
            <a:endParaRPr lang="fr-FR"/>
          </a:p>
        </p:txBody>
      </p:sp>
    </p:spTree>
    <p:extLst>
      <p:ext uri="{BB962C8B-B14F-4D97-AF65-F5344CB8AC3E}">
        <p14:creationId xmlns:p14="http://schemas.microsoft.com/office/powerpoint/2010/main" val="379711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36</a:t>
            </a:fld>
            <a:endParaRPr lang="fr-FR"/>
          </a:p>
        </p:txBody>
      </p:sp>
    </p:spTree>
    <p:extLst>
      <p:ext uri="{BB962C8B-B14F-4D97-AF65-F5344CB8AC3E}">
        <p14:creationId xmlns:p14="http://schemas.microsoft.com/office/powerpoint/2010/main" val="202446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37</a:t>
            </a:fld>
            <a:endParaRPr lang="fr-FR"/>
          </a:p>
        </p:txBody>
      </p:sp>
    </p:spTree>
    <p:extLst>
      <p:ext uri="{BB962C8B-B14F-4D97-AF65-F5344CB8AC3E}">
        <p14:creationId xmlns:p14="http://schemas.microsoft.com/office/powerpoint/2010/main" val="352651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39</a:t>
            </a:fld>
            <a:endParaRPr lang="fr-FR"/>
          </a:p>
        </p:txBody>
      </p:sp>
    </p:spTree>
    <p:extLst>
      <p:ext uri="{BB962C8B-B14F-4D97-AF65-F5344CB8AC3E}">
        <p14:creationId xmlns:p14="http://schemas.microsoft.com/office/powerpoint/2010/main" val="35069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47</a:t>
            </a:fld>
            <a:endParaRPr lang="fr-FR"/>
          </a:p>
        </p:txBody>
      </p:sp>
    </p:spTree>
    <p:extLst>
      <p:ext uri="{BB962C8B-B14F-4D97-AF65-F5344CB8AC3E}">
        <p14:creationId xmlns:p14="http://schemas.microsoft.com/office/powerpoint/2010/main" val="1781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49</a:t>
            </a:fld>
            <a:endParaRPr lang="fr-FR"/>
          </a:p>
        </p:txBody>
      </p:sp>
    </p:spTree>
    <p:extLst>
      <p:ext uri="{BB962C8B-B14F-4D97-AF65-F5344CB8AC3E}">
        <p14:creationId xmlns:p14="http://schemas.microsoft.com/office/powerpoint/2010/main" val="282587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54</a:t>
            </a:fld>
            <a:endParaRPr lang="fr-FR"/>
          </a:p>
        </p:txBody>
      </p:sp>
    </p:spTree>
    <p:extLst>
      <p:ext uri="{BB962C8B-B14F-4D97-AF65-F5344CB8AC3E}">
        <p14:creationId xmlns:p14="http://schemas.microsoft.com/office/powerpoint/2010/main" val="27755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55</a:t>
            </a:fld>
            <a:endParaRPr lang="fr-FR"/>
          </a:p>
        </p:txBody>
      </p:sp>
    </p:spTree>
    <p:extLst>
      <p:ext uri="{BB962C8B-B14F-4D97-AF65-F5344CB8AC3E}">
        <p14:creationId xmlns:p14="http://schemas.microsoft.com/office/powerpoint/2010/main" val="396619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 l'analyse de l'ensemble des résultats de ces évaluations passées en 2018-2019 sur le territoire français ressortent les priorités d'enseignement ci-dessous. Elles impliquent une réflexion professionnelle soutenue et des dispositifs de formation fortement priorisés dans tous les départements.</a:t>
            </a:r>
          </a:p>
          <a:p>
            <a:endParaRPr lang="fr-FR" dirty="0"/>
          </a:p>
        </p:txBody>
      </p:sp>
      <p:sp>
        <p:nvSpPr>
          <p:cNvPr id="4" name="Espace réservé du numéro de diapositive 3"/>
          <p:cNvSpPr>
            <a:spLocks noGrp="1"/>
          </p:cNvSpPr>
          <p:nvPr>
            <p:ph type="sldNum" sz="quarter" idx="10"/>
          </p:nvPr>
        </p:nvSpPr>
        <p:spPr/>
        <p:txBody>
          <a:bodyPr/>
          <a:lstStyle/>
          <a:p>
            <a:fld id="{D53C5489-DBE6-444E-9670-54FE8EC8F4DA}" type="slidenum">
              <a:rPr lang="fr-FR" smtClean="0"/>
              <a:t>21</a:t>
            </a:fld>
            <a:endParaRPr lang="fr-FR"/>
          </a:p>
        </p:txBody>
      </p:sp>
    </p:spTree>
    <p:extLst>
      <p:ext uri="{BB962C8B-B14F-4D97-AF65-F5344CB8AC3E}">
        <p14:creationId xmlns:p14="http://schemas.microsoft.com/office/powerpoint/2010/main" val="63346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ont vocation à s'inscrire dans la complémentarité avec les cordées de la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t>Ces deux dispositifs ont vocation à développer l’accès et la réussite dans l’enseignement supérieur des jeunes issus de milieux modestes résidant  dans les quartiers prioritaires de la ville ou de l’éducation prioritaire ou en zone rurale isolée.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171450" indent="-171450" algn="just">
              <a:buFontTx/>
              <a:buChar char="-"/>
            </a:pPr>
            <a:r>
              <a:rPr lang="fr-FR" sz="1200" dirty="0" smtClean="0"/>
              <a:t>Aider les élèves concernés à s’orienter afin de leur permettre la construction d’un parcours adapté en découvrant de nouvelles perspectives.</a:t>
            </a:r>
          </a:p>
          <a:p>
            <a:pPr marL="0" indent="0" algn="just">
              <a:buFontTx/>
              <a:buNone/>
            </a:pPr>
            <a:endParaRPr lang="fr-FR" sz="120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dirty="0" smtClean="0"/>
              <a:t>-  Contribuer à des choix plus ambitieux</a:t>
            </a:r>
            <a:r>
              <a:rPr lang="fr-FR" sz="1200" baseline="0" dirty="0" smtClean="0"/>
              <a:t> et</a:t>
            </a:r>
            <a:r>
              <a:rPr lang="fr-FR" dirty="0" smtClean="0"/>
              <a:t> lutter contre l'autocensure de certains jeunes dans leur orientation, dans la poursuite d'études après le bac et l'insertion professionnelle.</a:t>
            </a:r>
          </a:p>
          <a:p>
            <a:pPr marL="0" indent="0" algn="just">
              <a:buNone/>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56</a:t>
            </a:fld>
            <a:endParaRPr lang="fr-FR"/>
          </a:p>
        </p:txBody>
      </p:sp>
    </p:spTree>
    <p:extLst>
      <p:ext uri="{BB962C8B-B14F-4D97-AF65-F5344CB8AC3E}">
        <p14:creationId xmlns:p14="http://schemas.microsoft.com/office/powerpoint/2010/main" val="3071223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visent à la fois à favoriser des parcours choisis, à améliorer les résultats au baccalauréat et à augmenter le taux d'accès vers et de réussite dans l'enseignement supérieur des élèves issus des établissements classés en éducation prioritaire, en particulier </a:t>
            </a:r>
            <a:r>
              <a:rPr lang="fr-FR" dirty="0" err="1" smtClean="0"/>
              <a:t>Rep</a:t>
            </a:r>
            <a:r>
              <a:rPr lang="fr-FR" dirty="0" smtClean="0"/>
              <a:t>+, ou résidant en quartiers prioritaires de la ville ou en milieu rural isolé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Cela se concrétise par un accompagnement de jeunes pour assurer l’égalité des opportunités de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conduite de jeunes de milieux modestes vers une poursuite d’études ou une insertion professionnelle ambitieuse et réussie…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lutter contre l'autocensure de certains jeunes dans leur orientation, pour la valorisation du mérite, de l'ambition et de l'excellence dans la poursuite d'études après le bac et l'insertion professionnelle.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accompagnement proposant une offre de tutorat collectif et de visites culturelles dès la classe de troisième puis un suivi individualisé tout au long de leur scolarité au lycée, quelle que soit la filière choisie</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57</a:t>
            </a:fld>
            <a:endParaRPr lang="fr-FR"/>
          </a:p>
        </p:txBody>
      </p:sp>
    </p:spTree>
    <p:extLst>
      <p:ext uri="{BB962C8B-B14F-4D97-AF65-F5344CB8AC3E}">
        <p14:creationId xmlns:p14="http://schemas.microsoft.com/office/powerpoint/2010/main" val="333863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L’année 2019 sera l’année où des élèves suivront des parcours d’excellence allant de la troisième à la terminale.</a:t>
            </a:r>
          </a:p>
          <a:p>
            <a:r>
              <a:rPr lang="fr-FR" dirty="0" smtClean="0"/>
              <a:t>Tous les collèges de REP et REP+ des</a:t>
            </a:r>
            <a:r>
              <a:rPr lang="fr-FR" baseline="0" dirty="0" smtClean="0"/>
              <a:t> académies de Caen et Rouen sont concernés.</a:t>
            </a:r>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58</a:t>
            </a:fld>
            <a:endParaRPr lang="fr-FR"/>
          </a:p>
        </p:txBody>
      </p:sp>
    </p:spTree>
    <p:extLst>
      <p:ext uri="{BB962C8B-B14F-4D97-AF65-F5344CB8AC3E}">
        <p14:creationId xmlns:p14="http://schemas.microsoft.com/office/powerpoint/2010/main" val="185997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t>Rentrée 2019 </a:t>
            </a:r>
            <a:r>
              <a:rPr lang="fr-FR" sz="2400" dirty="0" smtClean="0"/>
              <a:t>de nouvelles cordées seront développées </a:t>
            </a:r>
            <a:r>
              <a:rPr lang="fr-FR" dirty="0" smtClean="0"/>
              <a:t>afin de </a:t>
            </a:r>
            <a:r>
              <a:rPr lang="fr-FR" sz="2400" dirty="0" smtClean="0"/>
              <a:t>mailler le territoire en collaboration avec les établissements de l’enseignement supérieur et la DRJSCS de Normandie.</a:t>
            </a:r>
          </a:p>
          <a:p>
            <a:pPr lvl="1"/>
            <a:endParaRPr lang="fr-FR" sz="24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59</a:t>
            </a:fld>
            <a:endParaRPr lang="fr-FR"/>
          </a:p>
        </p:txBody>
      </p:sp>
    </p:spTree>
    <p:extLst>
      <p:ext uri="{BB962C8B-B14F-4D97-AF65-F5344CB8AC3E}">
        <p14:creationId xmlns:p14="http://schemas.microsoft.com/office/powerpoint/2010/main" val="2569408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Au niveau national, le pilotage et la mise en œuvre de la mesure sont assurés par la </a:t>
            </a:r>
            <a:r>
              <a:rPr lang="fr-FR" dirty="0" err="1" smtClean="0"/>
              <a:t>Dgesco</a:t>
            </a:r>
            <a:r>
              <a:rPr lang="fr-FR" dirty="0" smtClean="0"/>
              <a:t> en lien avec la </a:t>
            </a:r>
            <a:r>
              <a:rPr lang="fr-FR" dirty="0" err="1" smtClean="0"/>
              <a:t>Dgesip</a:t>
            </a:r>
            <a:r>
              <a:rPr lang="fr-FR" dirty="0" smtClean="0"/>
              <a:t> et le CGET. Un comité national de pilotage, animé par le délégué ministériel, est placé auprès du ministre chargé de l'éducation nationale. </a:t>
            </a:r>
          </a:p>
          <a:p>
            <a:pPr algn="just"/>
            <a:r>
              <a:rPr lang="fr-FR" dirty="0" smtClean="0"/>
              <a:t> </a:t>
            </a:r>
          </a:p>
          <a:p>
            <a:pPr algn="just"/>
            <a:r>
              <a:rPr lang="fr-FR" dirty="0" smtClean="0"/>
              <a:t>Au moins une fois par an, il réunit l'ensemble des administrations intéressées (</a:t>
            </a:r>
            <a:r>
              <a:rPr lang="fr-FR" dirty="0" err="1" smtClean="0"/>
              <a:t>Dgesco</a:t>
            </a:r>
            <a:r>
              <a:rPr lang="fr-FR" dirty="0" smtClean="0"/>
              <a:t>, </a:t>
            </a:r>
            <a:r>
              <a:rPr lang="fr-FR" dirty="0" err="1" smtClean="0"/>
              <a:t>Dgesip</a:t>
            </a:r>
            <a:r>
              <a:rPr lang="fr-FR" dirty="0" smtClean="0"/>
              <a:t> et CGET), les référents des cabinets ministériels concernés, dont le ministère chargé de la ville, ainsi que des représentants d'académies, de préfectures et des établissements d'enseignement supérieur. Il associe des représentants d'associations impliquées dans l'accompagnement de jeunes d'établissements scolaires de l'éducation prioritaire et des acteurs économiques ainsi que des représentants des collectivités territoriales.</a:t>
            </a:r>
          </a:p>
          <a:p>
            <a:pPr algn="just"/>
            <a:endParaRPr lang="fr-FR" dirty="0" smtClean="0"/>
          </a:p>
          <a:p>
            <a:pPr algn="just"/>
            <a:r>
              <a:rPr lang="fr-FR" dirty="0" smtClean="0"/>
              <a:t>Le comité de pilotage rend compte de l'action conduite et contribue par ses analyses et propositions à orienter l'évolution du dispositif.</a:t>
            </a:r>
          </a:p>
          <a:p>
            <a:pPr algn="just"/>
            <a:endParaRPr lang="fr-FR" dirty="0" smtClean="0"/>
          </a:p>
          <a:p>
            <a:pPr algn="just"/>
            <a:r>
              <a:rPr lang="fr-FR" dirty="0" smtClean="0"/>
              <a:t>DGESCO: direction générale</a:t>
            </a:r>
            <a:r>
              <a:rPr lang="fr-FR" baseline="0" dirty="0" smtClean="0"/>
              <a:t> de l’enseignement scolaire</a:t>
            </a:r>
          </a:p>
          <a:p>
            <a:pPr algn="just"/>
            <a:r>
              <a:rPr lang="fr-FR" baseline="0" dirty="0" smtClean="0"/>
              <a:t>DGESIP: direction générale de l’enseignement supérieur et de l’insertion professionnelle</a:t>
            </a:r>
          </a:p>
          <a:p>
            <a:pPr algn="just"/>
            <a:r>
              <a:rPr lang="fr-FR" baseline="0" dirty="0" smtClean="0"/>
              <a:t>CGET: commissariat général à l’égalité des territoires </a:t>
            </a:r>
          </a:p>
          <a:p>
            <a:pPr algn="just"/>
            <a:endParaRPr lang="fr-FR" baseline="0" dirty="0" smtClean="0"/>
          </a:p>
          <a:p>
            <a:pPr algn="just"/>
            <a:r>
              <a:rPr lang="fr-FR" baseline="0" dirty="0" smtClean="0"/>
              <a:t>Programme 141: enseignement scolaire public du second degré</a:t>
            </a:r>
          </a:p>
          <a:p>
            <a:pPr algn="just"/>
            <a:r>
              <a:rPr lang="fr-FR" baseline="0" dirty="0" smtClean="0"/>
              <a:t>Programme 147: politique de la ville</a:t>
            </a:r>
          </a:p>
          <a:p>
            <a:pPr algn="just"/>
            <a:r>
              <a:rPr lang="fr-FR" baseline="0" dirty="0" smtClean="0"/>
              <a:t>Programme 230: vie de l’élève</a:t>
            </a:r>
          </a:p>
          <a:p>
            <a:pPr algn="just"/>
            <a:r>
              <a:rPr lang="fr-FR" baseline="0" dirty="0" smtClean="0"/>
              <a:t>Programme 231: vie étudiante (pour les aides à la poursuite d’études)</a:t>
            </a:r>
          </a:p>
          <a:p>
            <a:pPr algn="just"/>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60</a:t>
            </a:fld>
            <a:endParaRPr lang="fr-FR"/>
          </a:p>
        </p:txBody>
      </p:sp>
    </p:spTree>
    <p:extLst>
      <p:ext uri="{BB962C8B-B14F-4D97-AF65-F5344CB8AC3E}">
        <p14:creationId xmlns:p14="http://schemas.microsoft.com/office/powerpoint/2010/main" val="259956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61</a:t>
            </a:fld>
            <a:endParaRPr lang="fr-FR"/>
          </a:p>
        </p:txBody>
      </p:sp>
    </p:spTree>
    <p:extLst>
      <p:ext uri="{BB962C8B-B14F-4D97-AF65-F5344CB8AC3E}">
        <p14:creationId xmlns:p14="http://schemas.microsoft.com/office/powerpoint/2010/main" val="2057797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Au niveau de la classe de troisième, la mise en œuvre des parcours repose essentiellement sur un engagement de l'équipe de l'établissement, soutenu par la mise en place d'au moins une indemnité pour missions particulières (IMP) pour assurer la coordination du projet et assurer le suivi des élèves. </a:t>
            </a:r>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62</a:t>
            </a:fld>
            <a:endParaRPr lang="fr-FR"/>
          </a:p>
        </p:txBody>
      </p:sp>
    </p:spTree>
    <p:extLst>
      <p:ext uri="{BB962C8B-B14F-4D97-AF65-F5344CB8AC3E}">
        <p14:creationId xmlns:p14="http://schemas.microsoft.com/office/powerpoint/2010/main" val="84010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63</a:t>
            </a:fld>
            <a:endParaRPr lang="fr-FR"/>
          </a:p>
        </p:txBody>
      </p:sp>
    </p:spTree>
    <p:extLst>
      <p:ext uri="{BB962C8B-B14F-4D97-AF65-F5344CB8AC3E}">
        <p14:creationId xmlns:p14="http://schemas.microsoft.com/office/powerpoint/2010/main" val="3312479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66</a:t>
            </a:fld>
            <a:endParaRPr lang="fr-FR"/>
          </a:p>
        </p:txBody>
      </p:sp>
    </p:spTree>
    <p:extLst>
      <p:ext uri="{BB962C8B-B14F-4D97-AF65-F5344CB8AC3E}">
        <p14:creationId xmlns:p14="http://schemas.microsoft.com/office/powerpoint/2010/main" val="373797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67</a:t>
            </a:fld>
            <a:endParaRPr lang="fr-FR"/>
          </a:p>
        </p:txBody>
      </p:sp>
    </p:spTree>
    <p:extLst>
      <p:ext uri="{BB962C8B-B14F-4D97-AF65-F5344CB8AC3E}">
        <p14:creationId xmlns:p14="http://schemas.microsoft.com/office/powerpoint/2010/main" val="245456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77196"/>
            <a:ext cx="5438140" cy="8404414"/>
          </a:xfrm>
        </p:spPr>
        <p:txBody>
          <a:bodyPr/>
          <a:lstStyle/>
          <a:p>
            <a:pPr lvl="1" algn="just"/>
            <a:r>
              <a:rPr lang="fr-FR" sz="1000" dirty="0">
                <a:latin typeface="Arial" panose="020B0604020202020204" pitchFamily="34" charset="0"/>
                <a:cs typeface="Arial" panose="020B0604020202020204" pitchFamily="34" charset="0"/>
              </a:rPr>
              <a:t>Devenir lecteur dès le CP</a:t>
            </a:r>
          </a:p>
          <a:p>
            <a:pPr lvl="2" algn="just"/>
            <a:r>
              <a:rPr lang="fr-FR" sz="1000" dirty="0">
                <a:latin typeface="Arial" panose="020B0604020202020204" pitchFamily="34" charset="0"/>
                <a:cs typeface="Arial" panose="020B0604020202020204" pitchFamily="34" charset="0"/>
              </a:rPr>
              <a:t>Par une préparation dès l’école maternelle</a:t>
            </a:r>
          </a:p>
          <a:p>
            <a:pPr lvl="2" algn="just"/>
            <a:r>
              <a:rPr lang="fr-FR" sz="1000" dirty="0">
                <a:latin typeface="Arial" panose="020B0604020202020204" pitchFamily="34" charset="0"/>
                <a:cs typeface="Arial" panose="020B0604020202020204" pitchFamily="34" charset="0"/>
              </a:rPr>
              <a:t>Avec l’appui d’un manuel de lecture récent pour chaque élève en CP</a:t>
            </a:r>
          </a:p>
          <a:p>
            <a:pPr lvl="2" algn="just"/>
            <a:r>
              <a:rPr lang="fr-FR" sz="1000" dirty="0">
                <a:latin typeface="Arial" panose="020B0604020202020204" pitchFamily="34" charset="0"/>
                <a:cs typeface="Arial" panose="020B0604020202020204" pitchFamily="34" charset="0"/>
              </a:rPr>
              <a:t>Dans le cadre de recommandations  nationales qui s’appuient sur la recherche  qui font consensus et autorité</a:t>
            </a:r>
          </a:p>
          <a:p>
            <a:pPr lvl="2" algn="just"/>
            <a:r>
              <a:rPr lang="fr-FR" sz="1000" dirty="0">
                <a:latin typeface="Arial" panose="020B0604020202020204" pitchFamily="34" charset="0"/>
                <a:cs typeface="Arial" panose="020B0604020202020204" pitchFamily="34" charset="0"/>
              </a:rPr>
              <a:t>Par une formation  systématique  renforcée de tous les enseignants</a:t>
            </a:r>
          </a:p>
          <a:p>
            <a:pPr lvl="1" algn="just"/>
            <a:r>
              <a:rPr lang="fr-FR" sz="1000" dirty="0">
                <a:latin typeface="Arial" panose="020B0604020202020204" pitchFamily="34" charset="0"/>
                <a:cs typeface="Arial" panose="020B0604020202020204" pitchFamily="34" charset="0"/>
              </a:rPr>
              <a:t>Ecrire au quotidien</a:t>
            </a:r>
          </a:p>
          <a:p>
            <a:pPr lvl="2" algn="just"/>
            <a:r>
              <a:rPr lang="fr-FR" sz="1000" dirty="0">
                <a:latin typeface="Arial" panose="020B0604020202020204" pitchFamily="34" charset="0"/>
                <a:cs typeface="Arial" panose="020B0604020202020204" pitchFamily="34" charset="0"/>
              </a:rPr>
              <a:t>Des activités d’écriture  dans toutes les disciplines et une dictée au quotidien </a:t>
            </a:r>
          </a:p>
          <a:p>
            <a:pPr lvl="2" algn="just"/>
            <a:r>
              <a:rPr lang="fr-FR" sz="1000" dirty="0">
                <a:latin typeface="Arial" panose="020B0604020202020204" pitchFamily="34" charset="0"/>
                <a:cs typeface="Arial" panose="020B0604020202020204" pitchFamily="34" charset="0"/>
              </a:rPr>
              <a:t>Un enseignement renforcé de  la grammaire et de l’orthographe</a:t>
            </a:r>
          </a:p>
          <a:p>
            <a:pPr lvl="1" algn="just"/>
            <a:r>
              <a:rPr lang="fr-FR" sz="1000" dirty="0">
                <a:latin typeface="Arial" panose="020B0604020202020204" pitchFamily="34" charset="0"/>
                <a:cs typeface="Arial" panose="020B0604020202020204" pitchFamily="34" charset="0"/>
              </a:rPr>
              <a:t>Comprendre</a:t>
            </a:r>
          </a:p>
          <a:p>
            <a:pPr lvl="2" algn="just"/>
            <a:r>
              <a:rPr lang="fr-FR" sz="1000" dirty="0">
                <a:latin typeface="Arial" panose="020B0604020202020204" pitchFamily="34" charset="0"/>
                <a:cs typeface="Arial" panose="020B0604020202020204" pitchFamily="34" charset="0"/>
              </a:rPr>
              <a:t>Les résultats aux évaluations internationales PIRLS ont montré une capacité à comprendre et à accéder à l’implicite d’un texte long  trop faible pour de trop nombreux élèves </a:t>
            </a:r>
          </a:p>
          <a:p>
            <a:pPr lvl="3" algn="just">
              <a:buFont typeface="Wingdings" panose="05000000000000000000" pitchFamily="2" charset="2"/>
              <a:buChar char="Ø"/>
            </a:pPr>
            <a:r>
              <a:rPr lang="fr-FR" sz="1000" dirty="0">
                <a:latin typeface="Arial" panose="020B0604020202020204" pitchFamily="34" charset="0"/>
                <a:cs typeface="Arial" panose="020B0604020202020204" pitchFamily="34" charset="0"/>
              </a:rPr>
              <a:t> Mise en œuvre d’un enseignement structuré et progressif tout au long du parcours scolaire</a:t>
            </a:r>
          </a:p>
          <a:p>
            <a:pPr lvl="1" algn="just">
              <a:buFont typeface="Wingdings" panose="05000000000000000000" pitchFamily="2" charset="2"/>
              <a:buChar char="§"/>
            </a:pPr>
            <a:r>
              <a:rPr lang="fr-FR" sz="1000" dirty="0">
                <a:latin typeface="Arial" panose="020B0604020202020204" pitchFamily="34" charset="0"/>
                <a:cs typeface="Arial" panose="020B0604020202020204" pitchFamily="34" charset="0"/>
              </a:rPr>
              <a:t>Evaluations nationales CP en septembre et janvier</a:t>
            </a:r>
          </a:p>
          <a:p>
            <a:pPr lvl="1" algn="just">
              <a:buFont typeface="Wingdings" panose="05000000000000000000" pitchFamily="2" charset="2"/>
              <a:buChar char="§"/>
            </a:pPr>
            <a:endParaRPr lang="fr-FR" sz="1000" dirty="0">
              <a:latin typeface="Arial" panose="020B0604020202020204" pitchFamily="34" charset="0"/>
              <a:cs typeface="Arial" panose="020B0604020202020204" pitchFamily="34" charset="0"/>
            </a:endParaRPr>
          </a:p>
          <a:p>
            <a:pPr algn="just"/>
            <a:r>
              <a:rPr lang="fr-FR" sz="1000" u="sng" dirty="0">
                <a:latin typeface="Arial" panose="020B0604020202020204" pitchFamily="34" charset="0"/>
                <a:cs typeface="Arial" panose="020B0604020202020204" pitchFamily="34" charset="0"/>
              </a:rPr>
              <a:t>Au plan national</a:t>
            </a:r>
            <a:r>
              <a:rPr lang="fr-FR" sz="1000" dirty="0">
                <a:latin typeface="Arial" panose="020B0604020202020204" pitchFamily="34" charset="0"/>
                <a:cs typeface="Arial" panose="020B0604020202020204" pitchFamily="34" charset="0"/>
              </a:rPr>
              <a:t> :</a:t>
            </a:r>
          </a:p>
          <a:p>
            <a:pPr marL="177728" indent="-177728" algn="just">
              <a:buFont typeface="Wingdings" panose="05000000000000000000" pitchFamily="2" charset="2"/>
              <a:buChar char="§"/>
            </a:pPr>
            <a:r>
              <a:rPr lang="fr-FR" sz="1000" dirty="0">
                <a:latin typeface="Arial" panose="020B0604020202020204" pitchFamily="34" charset="0"/>
                <a:cs typeface="Arial" panose="020B0604020202020204" pitchFamily="34" charset="0"/>
              </a:rPr>
              <a:t>résultats PISA (compréhension des écrits) et TIMSS (mathématiques). Concernant TIMS, 42% des élèves ont un niveau inférieur ou égal au niveau intermédiaire, 12,5% ne maîtrisent pas les connaissances élémentaires ;</a:t>
            </a:r>
          </a:p>
          <a:p>
            <a:pPr marL="177728" indent="-177728" algn="just">
              <a:buFont typeface="Wingdings" panose="05000000000000000000" pitchFamily="2" charset="2"/>
              <a:buChar char="§"/>
            </a:pPr>
            <a:r>
              <a:rPr lang="fr-FR" sz="1000" dirty="0">
                <a:latin typeface="Arial" panose="020B0604020202020204" pitchFamily="34" charset="0"/>
                <a:cs typeface="Arial" panose="020B0604020202020204" pitchFamily="34" charset="0"/>
              </a:rPr>
              <a:t>résultats aux évaluations 6</a:t>
            </a:r>
            <a:r>
              <a:rPr lang="fr-FR" sz="1000" baseline="30000" dirty="0">
                <a:latin typeface="Arial" panose="020B0604020202020204" pitchFamily="34" charset="0"/>
                <a:cs typeface="Arial" panose="020B0604020202020204" pitchFamily="34" charset="0"/>
              </a:rPr>
              <a:t>ème</a:t>
            </a:r>
            <a:r>
              <a:rPr lang="fr-FR" sz="1000" dirty="0">
                <a:latin typeface="Arial" panose="020B0604020202020204" pitchFamily="34" charset="0"/>
                <a:cs typeface="Arial" panose="020B0604020202020204" pitchFamily="34" charset="0"/>
              </a:rPr>
              <a:t> 2017 (note DEPP août 2018) : aujourd’hui, 15% des élèves quittent le primaire sans bien maîtriser la lecture et l’écriture et 27%  sans maîtriser les bases des mathématiques. Cette situation est souvent le reflet d’inégalités sociales. Elle demande une réponse vigoureuse de l’ensemble des acteurs de l’éducation et au-delà (temps périscolaires, plan mercredi).</a:t>
            </a:r>
          </a:p>
          <a:p>
            <a:pPr algn="just"/>
            <a:r>
              <a:rPr lang="fr-FR" sz="1000" dirty="0">
                <a:latin typeface="Arial" panose="020B0604020202020204" pitchFamily="34" charset="0"/>
                <a:cs typeface="Arial" panose="020B0604020202020204" pitchFamily="34" charset="0"/>
              </a:rPr>
              <a:t> </a:t>
            </a:r>
          </a:p>
          <a:p>
            <a:pPr algn="just"/>
            <a:r>
              <a:rPr lang="fr-FR" sz="1000" b="1" dirty="0">
                <a:latin typeface="Arial" panose="020B0604020202020204" pitchFamily="34" charset="0"/>
                <a:cs typeface="Arial" panose="020B0604020202020204" pitchFamily="34" charset="0"/>
              </a:rPr>
              <a:t>La maîtrise des savoirs fondamentaux par tous les élèves de l’école primaire est une priorité absolue. Objectifs de justice sociale et d’élévation générale du niveau des élèves.</a:t>
            </a:r>
          </a:p>
          <a:p>
            <a:pPr algn="just"/>
            <a:endParaRPr lang="fr-FR" sz="1000" dirty="0" smtClean="0">
              <a:latin typeface="Arial" panose="020B0604020202020204" pitchFamily="34" charset="0"/>
              <a:cs typeface="Arial" panose="020B0604020202020204" pitchFamily="34" charset="0"/>
            </a:endParaRPr>
          </a:p>
          <a:p>
            <a:pPr algn="just"/>
            <a:endParaRPr lang="fr-FR" sz="1000" dirty="0">
              <a:latin typeface="Arial" panose="020B0604020202020204" pitchFamily="34" charset="0"/>
              <a:cs typeface="Arial" panose="020B0604020202020204" pitchFamily="34" charset="0"/>
            </a:endParaRPr>
          </a:p>
          <a:p>
            <a:pPr algn="just"/>
            <a:endParaRPr lang="fr-FR" sz="10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defTabSz="914326" fontAlgn="base">
              <a:spcBef>
                <a:spcPct val="0"/>
              </a:spcBef>
              <a:spcAft>
                <a:spcPct val="0"/>
              </a:spcAft>
              <a:defRPr/>
            </a:pPr>
            <a:fld id="{2951CEB4-C910-435B-8412-2A1224DA5D79}" type="slidenum">
              <a:rPr lang="fr-FR">
                <a:solidFill>
                  <a:srgbClr val="000000"/>
                </a:solidFill>
                <a:latin typeface="Times New Roman" pitchFamily="18" charset="0"/>
              </a:rPr>
              <a:pPr defTabSz="914326" fontAlgn="base">
                <a:spcBef>
                  <a:spcPct val="0"/>
                </a:spcBef>
                <a:spcAft>
                  <a:spcPct val="0"/>
                </a:spcAft>
                <a:defRPr/>
              </a:pPr>
              <a:t>22</a:t>
            </a:fld>
            <a:endParaRPr lang="fr-FR" dirty="0">
              <a:solidFill>
                <a:srgbClr val="000000"/>
              </a:solidFill>
              <a:latin typeface="Times New Roman" pitchFamily="18" charset="0"/>
            </a:endParaRPr>
          </a:p>
        </p:txBody>
      </p:sp>
    </p:spTree>
    <p:extLst>
      <p:ext uri="{BB962C8B-B14F-4D97-AF65-F5344CB8AC3E}">
        <p14:creationId xmlns:p14="http://schemas.microsoft.com/office/powerpoint/2010/main" val="337953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68</a:t>
            </a:fld>
            <a:endParaRPr lang="fr-FR"/>
          </a:p>
        </p:txBody>
      </p:sp>
    </p:spTree>
    <p:extLst>
      <p:ext uri="{BB962C8B-B14F-4D97-AF65-F5344CB8AC3E}">
        <p14:creationId xmlns:p14="http://schemas.microsoft.com/office/powerpoint/2010/main" val="23507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000" dirty="0" smtClean="0">
                <a:latin typeface="Arial" panose="020B0604020202020204" pitchFamily="34" charset="0"/>
                <a:cs typeface="Arial" panose="020B0604020202020204" pitchFamily="34" charset="0"/>
              </a:rPr>
              <a:t>En français, une priorité apparait</a:t>
            </a:r>
            <a:r>
              <a:rPr lang="fr-FR" sz="1000" baseline="0" dirty="0" smtClean="0">
                <a:latin typeface="Arial" panose="020B0604020202020204" pitchFamily="34" charset="0"/>
                <a:cs typeface="Arial" panose="020B0604020202020204" pitchFamily="34" charset="0"/>
              </a:rPr>
              <a:t> nécessaire pour ce qui relève des bases phonologiques, indispensables à l’apprentissage de la lecture. L’académie se situe 3 points derrière le national pour ce qui relève de la manipulation de phonèmes et syllabes.</a:t>
            </a: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23</a:t>
            </a:fld>
            <a:endParaRPr lang="fr-FR"/>
          </a:p>
        </p:txBody>
      </p:sp>
    </p:spTree>
    <p:extLst>
      <p:ext uri="{BB962C8B-B14F-4D97-AF65-F5344CB8AC3E}">
        <p14:creationId xmlns:p14="http://schemas.microsoft.com/office/powerpoint/2010/main" val="191683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000" dirty="0" smtClean="0">
                <a:latin typeface="Arial" panose="020B0604020202020204" pitchFamily="34" charset="0"/>
                <a:cs typeface="Arial" panose="020B0604020202020204" pitchFamily="34" charset="0"/>
              </a:rPr>
              <a:t>En mathématiques, il apparait des difficultés</a:t>
            </a:r>
            <a:r>
              <a:rPr lang="fr-FR" sz="1000" baseline="0" dirty="0" smtClean="0">
                <a:latin typeface="Arial" panose="020B0604020202020204" pitchFamily="34" charset="0"/>
                <a:cs typeface="Arial" panose="020B0604020202020204" pitchFamily="34" charset="0"/>
              </a:rPr>
              <a:t> importantes pour ce qui relève de la comparaison des nombres, difficultés majeur au niveau national mais avec un écart de près de 4 points sur l’académie. Si l’écart est moindre par rapport au national, la résolution de problèmes nécessite d’être développée en y intégrant des problèmes additifs et soustractifs.</a:t>
            </a: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24</a:t>
            </a:fld>
            <a:endParaRPr lang="fr-FR"/>
          </a:p>
        </p:txBody>
      </p:sp>
    </p:spTree>
    <p:extLst>
      <p:ext uri="{BB962C8B-B14F-4D97-AF65-F5344CB8AC3E}">
        <p14:creationId xmlns:p14="http://schemas.microsoft.com/office/powerpoint/2010/main" val="96036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26</a:t>
            </a:fld>
            <a:endParaRPr lang="fr-FR"/>
          </a:p>
        </p:txBody>
      </p:sp>
    </p:spTree>
    <p:extLst>
      <p:ext uri="{BB962C8B-B14F-4D97-AF65-F5344CB8AC3E}">
        <p14:creationId xmlns:p14="http://schemas.microsoft.com/office/powerpoint/2010/main" val="386104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29</a:t>
            </a:fld>
            <a:endParaRPr lang="fr-FR"/>
          </a:p>
        </p:txBody>
      </p:sp>
    </p:spTree>
    <p:extLst>
      <p:ext uri="{BB962C8B-B14F-4D97-AF65-F5344CB8AC3E}">
        <p14:creationId xmlns:p14="http://schemas.microsoft.com/office/powerpoint/2010/main" val="393899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51CEB4-C910-435B-8412-2A1224DA5D79}" type="slidenum">
              <a:rPr lang="fr-FR" smtClean="0"/>
              <a:pPr>
                <a:defRPr/>
              </a:pPr>
              <a:t>31</a:t>
            </a:fld>
            <a:endParaRPr lang="fr-FR"/>
          </a:p>
        </p:txBody>
      </p:sp>
    </p:spTree>
    <p:extLst>
      <p:ext uri="{BB962C8B-B14F-4D97-AF65-F5344CB8AC3E}">
        <p14:creationId xmlns:p14="http://schemas.microsoft.com/office/powerpoint/2010/main" val="100575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32</a:t>
            </a:fld>
            <a:endParaRPr lang="fr-FR"/>
          </a:p>
        </p:txBody>
      </p:sp>
    </p:spTree>
    <p:extLst>
      <p:ext uri="{BB962C8B-B14F-4D97-AF65-F5344CB8AC3E}">
        <p14:creationId xmlns:p14="http://schemas.microsoft.com/office/powerpoint/2010/main" val="1719735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31401" y="1844824"/>
            <a:ext cx="7772400" cy="1470025"/>
          </a:xfrm>
        </p:spPr>
        <p:txBody>
          <a:bodyPr/>
          <a:lstStyle/>
          <a:p>
            <a:r>
              <a:rPr lang="fr-FR" smtClean="0"/>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t>‹N°›</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601" y="6240571"/>
            <a:ext cx="2880000" cy="33811"/>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741" y="3861048"/>
            <a:ext cx="1417342" cy="520058"/>
          </a:xfrm>
          <a:prstGeom prst="rect">
            <a:avLst/>
          </a:prstGeom>
        </p:spPr>
      </p:pic>
      <p:sp>
        <p:nvSpPr>
          <p:cNvPr id="3" name="Sous-titre 2"/>
          <p:cNvSpPr>
            <a:spLocks noGrp="1"/>
          </p:cNvSpPr>
          <p:nvPr>
            <p:ph type="subTitle" idx="1"/>
          </p:nvPr>
        </p:nvSpPr>
        <p:spPr>
          <a:xfrm>
            <a:off x="1422260" y="3590104"/>
            <a:ext cx="64008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Modifier le style des sous-titres du masque</a:t>
            </a:r>
            <a:endParaRPr lang="fr-FR" dirty="0"/>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14632" y="4385301"/>
            <a:ext cx="1525720" cy="569847"/>
          </a:xfrm>
          <a:prstGeom prst="rect">
            <a:avLst/>
          </a:prstGeom>
        </p:spPr>
      </p:pic>
      <p:pic>
        <p:nvPicPr>
          <p:cNvPr id="5" name="Imag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3608" y="4670224"/>
            <a:ext cx="1648512" cy="2028443"/>
          </a:xfrm>
          <a:prstGeom prst="rect">
            <a:avLst/>
          </a:prstGeom>
        </p:spPr>
      </p:pic>
    </p:spTree>
    <p:extLst>
      <p:ext uri="{BB962C8B-B14F-4D97-AF65-F5344CB8AC3E}">
        <p14:creationId xmlns:p14="http://schemas.microsoft.com/office/powerpoint/2010/main" val="3779559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pPr>
              <a:defRPr/>
            </a:pPr>
            <a:fld id="{9083874F-0E92-4A8A-8C83-8DBEEE00EF66}" type="slidenum">
              <a:rPr lang="fr-FR" smtClean="0"/>
              <a:pPr>
                <a:defRPr/>
              </a:pPr>
              <a:t>‹N°›</a:t>
            </a:fld>
            <a:endParaRPr lang="fr-FR" dirty="0"/>
          </a:p>
        </p:txBody>
      </p:sp>
    </p:spTree>
    <p:extLst>
      <p:ext uri="{BB962C8B-B14F-4D97-AF65-F5344CB8AC3E}">
        <p14:creationId xmlns:p14="http://schemas.microsoft.com/office/powerpoint/2010/main" val="37906101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403648" y="1600200"/>
            <a:ext cx="7283151" cy="4525963"/>
          </a:xfrm>
        </p:spPr>
        <p:txBody>
          <a:bodyPr/>
          <a:lstStyle>
            <a:lvl1pPr marL="342900" indent="-342900">
              <a:buSzPct val="100000"/>
              <a:buFontTx/>
              <a:buBlip>
                <a:blip r:embed="rId3"/>
              </a:buBlip>
              <a:defRPr/>
            </a:lvl1pPr>
            <a:lvl2pPr marL="742950" indent="-285750">
              <a:buClr>
                <a:schemeClr val="accent2"/>
              </a:buClr>
              <a:buSzPct val="90000"/>
              <a:buFont typeface="Calibri" panose="020F0502020204030204" pitchFamily="34" charset="0"/>
              <a:buChar char="▪"/>
              <a:defRPr/>
            </a:lvl2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‹N°›</a:t>
            </a:fld>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2" name="Imag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Tree>
    <p:extLst>
      <p:ext uri="{BB962C8B-B14F-4D97-AF65-F5344CB8AC3E}">
        <p14:creationId xmlns:p14="http://schemas.microsoft.com/office/powerpoint/2010/main" val="2943509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pPr>
              <a:defRPr/>
            </a:pPr>
            <a:fld id="{5D311318-3F5C-4635-97FD-48CCBAA0DE3C}" type="slidenum">
              <a:rPr lang="fr-FR" smtClean="0"/>
              <a:pPr>
                <a:defRPr/>
              </a:pPr>
              <a:t>‹N°›</a:t>
            </a:fld>
            <a:endParaRPr lang="fr-FR" dirty="0"/>
          </a:p>
        </p:txBody>
      </p:sp>
    </p:spTree>
    <p:extLst>
      <p:ext uri="{BB962C8B-B14F-4D97-AF65-F5344CB8AC3E}">
        <p14:creationId xmlns:p14="http://schemas.microsoft.com/office/powerpoint/2010/main" val="1931532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8"/>
          <p:cNvSpPr>
            <a:spLocks noGrp="1"/>
          </p:cNvSpPr>
          <p:nvPr>
            <p:ph type="sldNum" sz="quarter" idx="12"/>
          </p:nvPr>
        </p:nvSpPr>
        <p:spPr/>
        <p:txBody>
          <a:bodyPr/>
          <a:lstStyle/>
          <a:p>
            <a:pPr>
              <a:defRPr/>
            </a:pPr>
            <a:fld id="{8E78583B-C6AA-4CF4-A7CD-E343B1786269}" type="slidenum">
              <a:rPr lang="fr-FR" smtClean="0"/>
              <a:pPr>
                <a:defRPr/>
              </a:pPr>
              <a:t>‹N°›</a:t>
            </a:fld>
            <a:endParaRPr lang="fr-FR" dirty="0"/>
          </a:p>
        </p:txBody>
      </p:sp>
    </p:spTree>
    <p:extLst>
      <p:ext uri="{BB962C8B-B14F-4D97-AF65-F5344CB8AC3E}">
        <p14:creationId xmlns:p14="http://schemas.microsoft.com/office/powerpoint/2010/main" val="1695348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sp>
        <p:nvSpPr>
          <p:cNvPr id="2" name="Titre 1"/>
          <p:cNvSpPr>
            <a:spLocks noGrp="1"/>
          </p:cNvSpPr>
          <p:nvPr>
            <p:ph type="title" hasCustomPrompt="1"/>
          </p:nvPr>
        </p:nvSpPr>
        <p:spPr>
          <a:xfrm>
            <a:off x="428470" y="2204864"/>
            <a:ext cx="8229600" cy="1143000"/>
          </a:xfrm>
        </p:spPr>
        <p:txBody>
          <a:bodyPr/>
          <a:lstStyle>
            <a:lvl1pPr>
              <a:defRPr/>
            </a:lvl1pPr>
          </a:lstStyle>
          <a:p>
            <a:r>
              <a:rPr lang="fr-FR" dirty="0" smtClean="0"/>
              <a:t>Chapitre – taille police 44</a:t>
            </a:r>
            <a:endParaRPr lang="fr-FR" dirty="0"/>
          </a:p>
        </p:txBody>
      </p:sp>
      <p:sp>
        <p:nvSpPr>
          <p:cNvPr id="5" name="Espace réservé du numéro de diapositive 4"/>
          <p:cNvSpPr>
            <a:spLocks noGrp="1"/>
          </p:cNvSpPr>
          <p:nvPr>
            <p:ph type="sldNum" sz="quarter" idx="12"/>
          </p:nvPr>
        </p:nvSpPr>
        <p:spPr/>
        <p:txBody>
          <a:bodyPr/>
          <a:lstStyle/>
          <a:p>
            <a:pPr>
              <a:defRPr/>
            </a:pPr>
            <a:fld id="{4606BE74-CE93-4541-BE03-DEB193AD111C}" type="slidenum">
              <a:rPr lang="fr-FR" smtClean="0"/>
              <a:pPr>
                <a:defRPr/>
              </a:pPr>
              <a:t>‹N°›</a:t>
            </a:fld>
            <a:endParaRPr lang="fr-FR" dirty="0"/>
          </a:p>
        </p:txBody>
      </p:sp>
      <p:sp>
        <p:nvSpPr>
          <p:cNvPr id="4"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EC40D736-344C-4D96-AA65-D0B2AB3C626F}" type="slidenum">
              <a:rPr lang="fr-FR" smtClean="0"/>
              <a:pPr>
                <a:defRPr/>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Tree>
    <p:extLst>
      <p:ext uri="{BB962C8B-B14F-4D97-AF65-F5344CB8AC3E}">
        <p14:creationId xmlns:p14="http://schemas.microsoft.com/office/powerpoint/2010/main" val="131381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01CD592-AFEC-4A17-8627-A17996DC53C1}" type="slidenum">
              <a:rPr lang="fr-FR" smtClean="0"/>
              <a:pPr>
                <a:defRPr/>
              </a:pPr>
              <a:t>‹N°›</a:t>
            </a:fld>
            <a:endParaRPr lang="fr-FR" dirty="0"/>
          </a:p>
        </p:txBody>
      </p:sp>
    </p:spTree>
    <p:extLst>
      <p:ext uri="{BB962C8B-B14F-4D97-AF65-F5344CB8AC3E}">
        <p14:creationId xmlns:p14="http://schemas.microsoft.com/office/powerpoint/2010/main" val="15082776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Espace réservé du numéro de diapositive 6"/>
          <p:cNvSpPr>
            <a:spLocks noGrp="1"/>
          </p:cNvSpPr>
          <p:nvPr>
            <p:ph type="sldNum" sz="quarter" idx="12"/>
          </p:nvPr>
        </p:nvSpPr>
        <p:spPr/>
        <p:txBody>
          <a:bodyPr/>
          <a:lstStyle/>
          <a:p>
            <a:pPr>
              <a:defRPr/>
            </a:pPr>
            <a:fld id="{41D0DC56-0E5C-4776-B69C-651A7729C495}" type="slidenum">
              <a:rPr lang="fr-FR" smtClean="0"/>
              <a:pPr>
                <a:defRPr/>
              </a:pPr>
              <a:t>‹N°›</a:t>
            </a:fld>
            <a:endParaRPr lang="fr-FR" dirty="0"/>
          </a:p>
        </p:txBody>
      </p:sp>
    </p:spTree>
    <p:extLst>
      <p:ext uri="{BB962C8B-B14F-4D97-AF65-F5344CB8AC3E}">
        <p14:creationId xmlns:p14="http://schemas.microsoft.com/office/powerpoint/2010/main" val="4742398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Espace réservé du numéro de diapositive 6"/>
          <p:cNvSpPr>
            <a:spLocks noGrp="1"/>
          </p:cNvSpPr>
          <p:nvPr>
            <p:ph type="sldNum" sz="quarter" idx="12"/>
          </p:nvPr>
        </p:nvSpPr>
        <p:spPr/>
        <p:txBody>
          <a:bodyPr/>
          <a:lstStyle/>
          <a:p>
            <a:pPr>
              <a:defRPr/>
            </a:pPr>
            <a:fld id="{105D7661-E47D-47B8-A06F-AA38EC237841}" type="slidenum">
              <a:rPr lang="fr-FR" smtClean="0"/>
              <a:pPr>
                <a:defRPr/>
              </a:pPr>
              <a:t>‹N°›</a:t>
            </a:fld>
            <a:endParaRPr lang="fr-FR" dirty="0"/>
          </a:p>
        </p:txBody>
      </p:sp>
    </p:spTree>
    <p:extLst>
      <p:ext uri="{BB962C8B-B14F-4D97-AF65-F5344CB8AC3E}">
        <p14:creationId xmlns:p14="http://schemas.microsoft.com/office/powerpoint/2010/main" val="11190710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pPr>
              <a:defRPr/>
            </a:pPr>
            <a:fld id="{EB72ED84-3DB4-4C6E-8B36-03F0F012081D}" type="slidenum">
              <a:rPr lang="fr-FR" smtClean="0"/>
              <a:pPr>
                <a:defRPr/>
              </a:pPr>
              <a:t>‹N°›</a:t>
            </a:fld>
            <a:endParaRPr lang="fr-FR" dirty="0"/>
          </a:p>
        </p:txBody>
      </p:sp>
    </p:spTree>
    <p:extLst>
      <p:ext uri="{BB962C8B-B14F-4D97-AF65-F5344CB8AC3E}">
        <p14:creationId xmlns:p14="http://schemas.microsoft.com/office/powerpoint/2010/main" val="29586877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6138E4-C699-4883-81A0-1A16FF1304AD}" type="slidenum">
              <a:rPr lang="fr-FR" smtClean="0"/>
              <a:pPr>
                <a:defRPr/>
              </a:pPr>
              <a:t>‹N°›</a:t>
            </a:fld>
            <a:endParaRPr lang="fr-FR" dirty="0"/>
          </a:p>
        </p:txBody>
      </p:sp>
    </p:spTree>
    <p:extLst>
      <p:ext uri="{BB962C8B-B14F-4D97-AF65-F5344CB8AC3E}">
        <p14:creationId xmlns:p14="http://schemas.microsoft.com/office/powerpoint/2010/main" val="18507189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Tx/>
        <a:buBlip>
          <a:blip r:embed="rId12"/>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LETTRE%20CR%20et%20PE%202019.pdf" TargetMode="External"/><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hyperlink" Target="file:///C:\Users\JKREB\Documents\JEAN-PAUL%20KREBS\Caen%202017\813.%20cord&#233;es%20de%20la%20r&#233;ussite\parcours%20d'excellence\Parcours%20d'excellence%20CAEN%202017-2018.xls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9856" y="1196752"/>
            <a:ext cx="7814592" cy="3816424"/>
          </a:xfrm>
        </p:spPr>
        <p:txBody>
          <a:bodyPr>
            <a:normAutofit/>
          </a:bodyPr>
          <a:lstStyle/>
          <a:p>
            <a:r>
              <a:rPr lang="fr-FR" sz="3600" b="1" dirty="0"/>
              <a:t>Réunion </a:t>
            </a:r>
            <a:r>
              <a:rPr lang="fr-FR" sz="3600" b="1" dirty="0" smtClean="0"/>
              <a:t>de rentrée des Personnels d’encadrement</a:t>
            </a:r>
            <a:br>
              <a:rPr lang="fr-FR" sz="3600" b="1" dirty="0" smtClean="0"/>
            </a:br>
            <a:r>
              <a:rPr lang="fr-FR" sz="3600" b="1" dirty="0" smtClean="0"/>
              <a:t>des départements de l’Eure et de l’Orne </a:t>
            </a:r>
            <a:br>
              <a:rPr lang="fr-FR" sz="3600" b="1" dirty="0" smtClean="0"/>
            </a:br>
            <a:r>
              <a:rPr lang="fr-FR" sz="2800" b="1" dirty="0" smtClean="0">
                <a:solidFill>
                  <a:srgbClr val="FF0000"/>
                </a:solidFill>
              </a:rPr>
              <a:t>Jeudi 29 août 2019</a:t>
            </a:r>
            <a:r>
              <a:rPr lang="fr-FR" sz="3200" b="1" dirty="0">
                <a:solidFill>
                  <a:srgbClr val="FF0000"/>
                </a:solidFill>
              </a:rPr>
              <a:t/>
            </a:r>
            <a:br>
              <a:rPr lang="fr-FR" sz="3200" b="1" dirty="0">
                <a:solidFill>
                  <a:srgbClr val="FF0000"/>
                </a:solidFill>
              </a:rPr>
            </a:br>
            <a:endParaRPr lang="fr-FR" sz="1300" dirty="0">
              <a:solidFill>
                <a:srgbClr val="FF0000"/>
              </a:solidFill>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 </a:t>
            </a:r>
            <a:r>
              <a:rPr lang="fr-FR" sz="1300" i="1" dirty="0"/>
              <a:t>août 2019</a:t>
            </a:r>
          </a:p>
        </p:txBody>
      </p:sp>
    </p:spTree>
    <p:extLst>
      <p:ext uri="{BB962C8B-B14F-4D97-AF65-F5344CB8AC3E}">
        <p14:creationId xmlns:p14="http://schemas.microsoft.com/office/powerpoint/2010/main" val="301078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631" y="332656"/>
            <a:ext cx="8229600" cy="634082"/>
          </a:xfrm>
        </p:spPr>
        <p:txBody>
          <a:bodyPr>
            <a:noAutofit/>
          </a:bodyPr>
          <a:lstStyle/>
          <a:p>
            <a:r>
              <a:rPr lang="fr-FR" sz="3600" b="1" dirty="0" smtClean="0">
                <a:latin typeface="Arial" panose="020B0604020202020204" pitchFamily="34" charset="0"/>
                <a:cs typeface="Arial" panose="020B0604020202020204" pitchFamily="34" charset="0"/>
              </a:rPr>
              <a:t>Niveau de maîtrise par département</a:t>
            </a:r>
            <a:endParaRPr lang="fr-FR" sz="3600" b="1"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340768"/>
            <a:ext cx="7512109" cy="4104456"/>
          </a:xfrm>
        </p:spPr>
      </p:pic>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10</a:t>
            </a:fld>
            <a:endParaRPr lang="fr-FR" dirty="0"/>
          </a:p>
        </p:txBody>
      </p:sp>
      <p:sp>
        <p:nvSpPr>
          <p:cNvPr id="13" name="Rectangle 12"/>
          <p:cNvSpPr/>
          <p:nvPr/>
        </p:nvSpPr>
        <p:spPr>
          <a:xfrm>
            <a:off x="6012160" y="3284984"/>
            <a:ext cx="864096" cy="1008112"/>
          </a:xfrm>
          <a:prstGeom prst="rect">
            <a:avLst/>
          </a:prstGeom>
          <a:solidFill>
            <a:srgbClr val="FFC000">
              <a:alpha val="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00000"/>
                </a:solidFill>
              </a:ln>
            </a:endParaRPr>
          </a:p>
        </p:txBody>
      </p:sp>
      <p:sp>
        <p:nvSpPr>
          <p:cNvPr id="14" name="Rectangle 13"/>
          <p:cNvSpPr/>
          <p:nvPr/>
        </p:nvSpPr>
        <p:spPr>
          <a:xfrm>
            <a:off x="8051661" y="3284984"/>
            <a:ext cx="864096" cy="1008112"/>
          </a:xfrm>
          <a:prstGeom prst="rect">
            <a:avLst/>
          </a:prstGeom>
          <a:solidFill>
            <a:srgbClr val="FFC000">
              <a:alpha val="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00000"/>
                </a:solidFill>
              </a:ln>
            </a:endParaRPr>
          </a:p>
        </p:txBody>
      </p:sp>
    </p:spTree>
    <p:extLst>
      <p:ext uri="{BB962C8B-B14F-4D97-AF65-F5344CB8AC3E}">
        <p14:creationId xmlns:p14="http://schemas.microsoft.com/office/powerpoint/2010/main" val="4127735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9036496" cy="576064"/>
          </a:xfrm>
        </p:spPr>
        <p:txBody>
          <a:bodyPr>
            <a:noAutofit/>
          </a:bodyPr>
          <a:lstStyle/>
          <a:p>
            <a:r>
              <a:rPr lang="fr-FR" sz="3400" b="1" dirty="0" smtClean="0">
                <a:latin typeface="Arial" panose="020B0604020202020204" pitchFamily="34" charset="0"/>
                <a:cs typeface="Arial" panose="020B0604020202020204" pitchFamily="34" charset="0"/>
              </a:rPr>
              <a:t>Profil social et scolaire à l’entrée en 6eme</a:t>
            </a:r>
            <a:endParaRPr lang="fr-FR" sz="34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11</a:t>
            </a:fld>
            <a:endParaRPr lang="fr-FR" dirty="0"/>
          </a:p>
        </p:txBody>
      </p:sp>
      <p:grpSp>
        <p:nvGrpSpPr>
          <p:cNvPr id="9" name="Groupe 8"/>
          <p:cNvGrpSpPr/>
          <p:nvPr/>
        </p:nvGrpSpPr>
        <p:grpSpPr>
          <a:xfrm>
            <a:off x="971600" y="760829"/>
            <a:ext cx="5794668" cy="2897334"/>
            <a:chOff x="395536" y="721936"/>
            <a:chExt cx="5794668" cy="2897334"/>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21936"/>
              <a:ext cx="5794668" cy="2897334"/>
            </a:xfrm>
            <a:prstGeom prst="rect">
              <a:avLst/>
            </a:prstGeom>
          </p:spPr>
        </p:pic>
        <p:sp>
          <p:nvSpPr>
            <p:cNvPr id="8" name="Rectangle 7"/>
            <p:cNvSpPr/>
            <p:nvPr/>
          </p:nvSpPr>
          <p:spPr>
            <a:xfrm>
              <a:off x="395536" y="1628800"/>
              <a:ext cx="144016"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p:cNvGrpSpPr/>
          <p:nvPr/>
        </p:nvGrpSpPr>
        <p:grpSpPr>
          <a:xfrm>
            <a:off x="2957540" y="3671302"/>
            <a:ext cx="6186460" cy="3124162"/>
            <a:chOff x="2957540" y="3671302"/>
            <a:chExt cx="6186460" cy="3124162"/>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40" y="3671302"/>
              <a:ext cx="6186460" cy="3124162"/>
            </a:xfrm>
            <a:prstGeom prst="rect">
              <a:avLst/>
            </a:prstGeom>
          </p:spPr>
        </p:pic>
        <p:sp>
          <p:nvSpPr>
            <p:cNvPr id="11" name="Rectangle 10"/>
            <p:cNvSpPr/>
            <p:nvPr/>
          </p:nvSpPr>
          <p:spPr>
            <a:xfrm>
              <a:off x="2959500" y="4509120"/>
              <a:ext cx="17234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a:xfrm>
            <a:off x="611560" y="987298"/>
            <a:ext cx="36004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smtClean="0"/>
              <a:t>Français</a:t>
            </a:r>
            <a:endParaRPr lang="fr-FR" b="1" dirty="0"/>
          </a:p>
        </p:txBody>
      </p:sp>
      <p:sp>
        <p:nvSpPr>
          <p:cNvPr id="15" name="Rectangle 14"/>
          <p:cNvSpPr/>
          <p:nvPr/>
        </p:nvSpPr>
        <p:spPr>
          <a:xfrm>
            <a:off x="2699792" y="3933056"/>
            <a:ext cx="360040" cy="215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smtClean="0"/>
              <a:t>Mathématiques</a:t>
            </a:r>
            <a:endParaRPr lang="fr-FR" b="1" dirty="0"/>
          </a:p>
        </p:txBody>
      </p:sp>
    </p:spTree>
    <p:extLst>
      <p:ext uri="{BB962C8B-B14F-4D97-AF65-F5344CB8AC3E}">
        <p14:creationId xmlns:p14="http://schemas.microsoft.com/office/powerpoint/2010/main" val="176987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484784"/>
            <a:ext cx="8258330" cy="2016224"/>
          </a:xfrm>
        </p:spPr>
        <p:txBody>
          <a:bodyPr>
            <a:noAutofit/>
          </a:bodyPr>
          <a:lstStyle/>
          <a:p>
            <a:r>
              <a:rPr lang="fr-FR" sz="4800" b="1" dirty="0" smtClean="0"/>
              <a:t>Résultats aux évaluations</a:t>
            </a:r>
            <a:r>
              <a:rPr lang="fr-FR" sz="4800" b="1" dirty="0"/>
              <a:t/>
            </a:r>
            <a:br>
              <a:rPr lang="fr-FR" sz="4800" b="1" dirty="0"/>
            </a:br>
            <a:r>
              <a:rPr lang="fr-FR" sz="4800" b="1" dirty="0" smtClean="0"/>
              <a:t>certificatives</a:t>
            </a:r>
            <a:endParaRPr lang="fr-FR" sz="4800" b="1"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12</a:t>
            </a:fld>
            <a:endParaRPr lang="fr-FR" dirty="0"/>
          </a:p>
        </p:txBody>
      </p:sp>
    </p:spTree>
    <p:extLst>
      <p:ext uri="{BB962C8B-B14F-4D97-AF65-F5344CB8AC3E}">
        <p14:creationId xmlns:p14="http://schemas.microsoft.com/office/powerpoint/2010/main" val="369448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6256" y="6165304"/>
            <a:ext cx="14401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9358" y="-2716"/>
            <a:ext cx="8229600" cy="490066"/>
          </a:xfrm>
        </p:spPr>
        <p:txBody>
          <a:bodyPr>
            <a:normAutofit fontScale="90000"/>
          </a:bodyPr>
          <a:lstStyle/>
          <a:p>
            <a:r>
              <a:rPr lang="fr-FR" dirty="0" smtClean="0"/>
              <a:t>DNB</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13</a:t>
            </a:fld>
            <a:endParaRPr lang="fr-FR" dirty="0"/>
          </a:p>
        </p:txBody>
      </p:sp>
      <p:graphicFrame>
        <p:nvGraphicFramePr>
          <p:cNvPr id="5" name="Graphique 4"/>
          <p:cNvGraphicFramePr>
            <a:graphicFrameLocks/>
          </p:cNvGraphicFramePr>
          <p:nvPr>
            <p:extLst/>
          </p:nvPr>
        </p:nvGraphicFramePr>
        <p:xfrm>
          <a:off x="107504" y="476672"/>
          <a:ext cx="54006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nvPr>
        </p:nvGraphicFramePr>
        <p:xfrm>
          <a:off x="1346994" y="3717032"/>
          <a:ext cx="5184576" cy="321297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084168" y="963315"/>
            <a:ext cx="2808312" cy="2376264"/>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LEVIERS</a:t>
            </a:r>
          </a:p>
          <a:p>
            <a:pPr algn="ctr"/>
            <a:endParaRPr lang="fr-FR" sz="1800" dirty="0" smtClean="0">
              <a:solidFill>
                <a:schemeClr val="tx1"/>
              </a:solidFill>
            </a:endParaRPr>
          </a:p>
          <a:p>
            <a:pPr marL="285750" indent="-285750">
              <a:buFont typeface="Arial" panose="020B0604020202020204" pitchFamily="34" charset="0"/>
              <a:buChar char="•"/>
            </a:pPr>
            <a:r>
              <a:rPr lang="fr-FR" sz="1800" dirty="0" smtClean="0">
                <a:solidFill>
                  <a:schemeClr val="tx1"/>
                </a:solidFill>
              </a:rPr>
              <a:t>Dialogues de pilotage</a:t>
            </a:r>
          </a:p>
          <a:p>
            <a:pPr marL="285750" indent="-285750">
              <a:buFont typeface="Arial" panose="020B0604020202020204" pitchFamily="34" charset="0"/>
              <a:buChar char="•"/>
            </a:pPr>
            <a:r>
              <a:rPr lang="fr-FR" sz="1800" dirty="0" smtClean="0">
                <a:solidFill>
                  <a:schemeClr val="tx1"/>
                </a:solidFill>
              </a:rPr>
              <a:t>Optimisation de la réforme du collège</a:t>
            </a:r>
          </a:p>
          <a:p>
            <a:pPr marL="285750" indent="-285750">
              <a:buFont typeface="Arial" panose="020B0604020202020204" pitchFamily="34" charset="0"/>
              <a:buChar char="•"/>
            </a:pPr>
            <a:r>
              <a:rPr lang="fr-FR" sz="1800" dirty="0" smtClean="0">
                <a:solidFill>
                  <a:schemeClr val="tx1"/>
                </a:solidFill>
              </a:rPr>
              <a:t>Devoirs faits</a:t>
            </a:r>
          </a:p>
          <a:p>
            <a:pPr marL="285750" indent="-285750">
              <a:buFont typeface="Arial" panose="020B0604020202020204" pitchFamily="34" charset="0"/>
              <a:buChar char="•"/>
            </a:pPr>
            <a:r>
              <a:rPr lang="fr-FR" sz="1800" dirty="0" smtClean="0">
                <a:solidFill>
                  <a:schemeClr val="tx1"/>
                </a:solidFill>
              </a:rPr>
              <a:t>Stages de réussite</a:t>
            </a:r>
          </a:p>
          <a:p>
            <a:pPr marL="285750" indent="-285750">
              <a:buFont typeface="Arial" panose="020B0604020202020204" pitchFamily="34" charset="0"/>
              <a:buChar char="•"/>
            </a:pPr>
            <a:endParaRPr lang="fr-FR" sz="1800" dirty="0">
              <a:solidFill>
                <a:schemeClr val="tx1"/>
              </a:solidFill>
            </a:endParaRPr>
          </a:p>
        </p:txBody>
      </p:sp>
    </p:spTree>
    <p:extLst>
      <p:ext uri="{BB962C8B-B14F-4D97-AF65-F5344CB8AC3E}">
        <p14:creationId xmlns:p14="http://schemas.microsoft.com/office/powerpoint/2010/main" val="351328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0972" y="0"/>
            <a:ext cx="7835450" cy="471176"/>
          </a:xfrm>
        </p:spPr>
        <p:txBody>
          <a:bodyPr>
            <a:noAutofit/>
          </a:bodyPr>
          <a:lstStyle/>
          <a:p>
            <a:r>
              <a:rPr lang="fr-FR" sz="3762" dirty="0" smtClean="0"/>
              <a:t>DNB </a:t>
            </a:r>
            <a:endParaRPr lang="fr-FR" sz="3762" dirty="0"/>
          </a:p>
        </p:txBody>
      </p:sp>
      <p:grpSp>
        <p:nvGrpSpPr>
          <p:cNvPr id="19" name="Groupe 18"/>
          <p:cNvGrpSpPr/>
          <p:nvPr/>
        </p:nvGrpSpPr>
        <p:grpSpPr>
          <a:xfrm>
            <a:off x="179512" y="575180"/>
            <a:ext cx="6544272" cy="3002949"/>
            <a:chOff x="305788" y="645764"/>
            <a:chExt cx="6613638" cy="2996022"/>
          </a:xfrm>
        </p:grpSpPr>
        <p:pic>
          <p:nvPicPr>
            <p:cNvPr id="6" name="Image 5"/>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48591" r="4595" b="10268"/>
            <a:stretch/>
          </p:blipFill>
          <p:spPr>
            <a:xfrm>
              <a:off x="610972" y="645764"/>
              <a:ext cx="5928965" cy="2918333"/>
            </a:xfrm>
            <a:prstGeom prst="rect">
              <a:avLst/>
            </a:prstGeom>
          </p:spPr>
        </p:pic>
        <p:sp>
          <p:nvSpPr>
            <p:cNvPr id="3" name="ZoneTexte 2"/>
            <p:cNvSpPr txBox="1"/>
            <p:nvPr/>
          </p:nvSpPr>
          <p:spPr>
            <a:xfrm>
              <a:off x="4048312" y="1398912"/>
              <a:ext cx="705163" cy="338554"/>
            </a:xfrm>
            <a:prstGeom prst="rect">
              <a:avLst/>
            </a:prstGeom>
            <a:solidFill>
              <a:srgbClr val="FFD347"/>
            </a:solidFill>
          </p:spPr>
          <p:txBody>
            <a:bodyPr wrap="square" rtlCol="0">
              <a:spAutoFit/>
            </a:bodyPr>
            <a:lstStyle/>
            <a:p>
              <a:r>
                <a:rPr lang="fr-FR" sz="1600" b="1" dirty="0">
                  <a:latin typeface="+mn-lt"/>
                </a:rPr>
                <a:t>87,5%</a:t>
              </a:r>
            </a:p>
          </p:txBody>
        </p:sp>
        <p:sp>
          <p:nvSpPr>
            <p:cNvPr id="9" name="ZoneTexte 8"/>
            <p:cNvSpPr txBox="1"/>
            <p:nvPr/>
          </p:nvSpPr>
          <p:spPr>
            <a:xfrm>
              <a:off x="4026826" y="2063447"/>
              <a:ext cx="726649" cy="338554"/>
            </a:xfrm>
            <a:prstGeom prst="rect">
              <a:avLst/>
            </a:prstGeom>
            <a:solidFill>
              <a:srgbClr val="FFD347"/>
            </a:solidFill>
          </p:spPr>
          <p:txBody>
            <a:bodyPr wrap="square" rtlCol="0">
              <a:spAutoFit/>
            </a:bodyPr>
            <a:lstStyle/>
            <a:p>
              <a:r>
                <a:rPr lang="fr-FR" sz="1600" b="1" dirty="0">
                  <a:latin typeface="+mn-lt"/>
                </a:rPr>
                <a:t>85,6%</a:t>
              </a:r>
            </a:p>
          </p:txBody>
        </p:sp>
        <p:sp>
          <p:nvSpPr>
            <p:cNvPr id="10" name="ZoneTexte 9"/>
            <p:cNvSpPr txBox="1"/>
            <p:nvPr/>
          </p:nvSpPr>
          <p:spPr>
            <a:xfrm>
              <a:off x="3242824" y="2558009"/>
              <a:ext cx="700987" cy="338554"/>
            </a:xfrm>
            <a:prstGeom prst="rect">
              <a:avLst/>
            </a:prstGeom>
            <a:solidFill>
              <a:srgbClr val="FFD347"/>
            </a:solidFill>
          </p:spPr>
          <p:txBody>
            <a:bodyPr wrap="square" rtlCol="0">
              <a:spAutoFit/>
            </a:bodyPr>
            <a:lstStyle/>
            <a:p>
              <a:r>
                <a:rPr lang="fr-FR" sz="1600" b="1" dirty="0">
                  <a:latin typeface="+mn-lt"/>
                </a:rPr>
                <a:t>86,8%</a:t>
              </a:r>
            </a:p>
          </p:txBody>
        </p:sp>
        <p:sp>
          <p:nvSpPr>
            <p:cNvPr id="11" name="ZoneTexte 10"/>
            <p:cNvSpPr txBox="1"/>
            <p:nvPr/>
          </p:nvSpPr>
          <p:spPr>
            <a:xfrm>
              <a:off x="3021361" y="1964288"/>
              <a:ext cx="766142" cy="338554"/>
            </a:xfrm>
            <a:prstGeom prst="rect">
              <a:avLst/>
            </a:prstGeom>
            <a:solidFill>
              <a:srgbClr val="FFD347"/>
            </a:solidFill>
          </p:spPr>
          <p:txBody>
            <a:bodyPr wrap="square" rtlCol="0">
              <a:spAutoFit/>
            </a:bodyPr>
            <a:lstStyle/>
            <a:p>
              <a:r>
                <a:rPr lang="fr-FR" sz="1600" b="1" dirty="0">
                  <a:latin typeface="+mn-lt"/>
                </a:rPr>
                <a:t>87,5%</a:t>
              </a:r>
            </a:p>
          </p:txBody>
        </p:sp>
        <p:sp>
          <p:nvSpPr>
            <p:cNvPr id="12" name="ZoneTexte 11"/>
            <p:cNvSpPr txBox="1"/>
            <p:nvPr/>
          </p:nvSpPr>
          <p:spPr>
            <a:xfrm>
              <a:off x="2240362" y="2056794"/>
              <a:ext cx="737148" cy="338554"/>
            </a:xfrm>
            <a:prstGeom prst="rect">
              <a:avLst/>
            </a:prstGeom>
            <a:solidFill>
              <a:srgbClr val="FFD347"/>
            </a:solidFill>
          </p:spPr>
          <p:txBody>
            <a:bodyPr wrap="square" rtlCol="0">
              <a:spAutoFit/>
            </a:bodyPr>
            <a:lstStyle/>
            <a:p>
              <a:r>
                <a:rPr lang="fr-FR" sz="1600" b="1" dirty="0">
                  <a:latin typeface="+mn-lt"/>
                </a:rPr>
                <a:t>90,5%</a:t>
              </a:r>
            </a:p>
          </p:txBody>
        </p:sp>
        <p:sp>
          <p:nvSpPr>
            <p:cNvPr id="5" name="ZoneTexte 4"/>
            <p:cNvSpPr txBox="1"/>
            <p:nvPr/>
          </p:nvSpPr>
          <p:spPr>
            <a:xfrm>
              <a:off x="5004048" y="1161115"/>
              <a:ext cx="1915378" cy="523220"/>
            </a:xfrm>
            <a:prstGeom prst="rect">
              <a:avLst/>
            </a:prstGeom>
            <a:solidFill>
              <a:schemeClr val="bg1"/>
            </a:solidFill>
            <a:ln w="19050">
              <a:solidFill>
                <a:srgbClr val="FFC000"/>
              </a:solidFill>
            </a:ln>
          </p:spPr>
          <p:txBody>
            <a:bodyPr wrap="square" rtlCol="0">
              <a:spAutoFit/>
            </a:bodyPr>
            <a:lstStyle/>
            <a:p>
              <a:r>
                <a:rPr lang="fr-FR" sz="1400" b="1" dirty="0" smtClean="0">
                  <a:latin typeface="+mn-lt"/>
                </a:rPr>
                <a:t>générale </a:t>
              </a:r>
              <a:r>
                <a:rPr lang="fr-FR" sz="1400" b="1" dirty="0">
                  <a:latin typeface="+mn-lt"/>
                </a:rPr>
                <a:t>: 87,9%</a:t>
              </a:r>
            </a:p>
            <a:p>
              <a:r>
                <a:rPr lang="fr-FR" sz="1400" b="1" dirty="0" smtClean="0">
                  <a:latin typeface="+mn-lt"/>
                </a:rPr>
                <a:t>professionnelle </a:t>
              </a:r>
              <a:r>
                <a:rPr lang="fr-FR" sz="1400" b="1" dirty="0">
                  <a:latin typeface="+mn-lt"/>
                </a:rPr>
                <a:t>: 82,7%</a:t>
              </a:r>
            </a:p>
          </p:txBody>
        </p:sp>
        <p:sp>
          <p:nvSpPr>
            <p:cNvPr id="13" name="ZoneTexte 12"/>
            <p:cNvSpPr txBox="1"/>
            <p:nvPr/>
          </p:nvSpPr>
          <p:spPr>
            <a:xfrm>
              <a:off x="2111939" y="887127"/>
              <a:ext cx="1918588" cy="523220"/>
            </a:xfrm>
            <a:prstGeom prst="rect">
              <a:avLst/>
            </a:prstGeom>
            <a:solidFill>
              <a:schemeClr val="bg1"/>
            </a:solidFill>
            <a:ln w="19050">
              <a:solidFill>
                <a:srgbClr val="FFC000"/>
              </a:solidFill>
            </a:ln>
          </p:spPr>
          <p:txBody>
            <a:bodyPr wrap="square" rtlCol="0">
              <a:spAutoFit/>
            </a:bodyPr>
            <a:lstStyle/>
            <a:p>
              <a:r>
                <a:rPr lang="fr-FR" sz="1400" b="1" dirty="0" smtClean="0">
                  <a:latin typeface="+mn-lt"/>
                </a:rPr>
                <a:t>générale </a:t>
              </a:r>
              <a:r>
                <a:rPr lang="fr-FR" sz="1400" b="1" dirty="0">
                  <a:latin typeface="+mn-lt"/>
                </a:rPr>
                <a:t>: 88%</a:t>
              </a:r>
            </a:p>
            <a:p>
              <a:r>
                <a:rPr lang="fr-FR" sz="1400" b="1" dirty="0" smtClean="0">
                  <a:latin typeface="+mn-lt"/>
                </a:rPr>
                <a:t>professionnelle </a:t>
              </a:r>
              <a:r>
                <a:rPr lang="fr-FR" sz="1400" b="1" dirty="0">
                  <a:latin typeface="+mn-lt"/>
                </a:rPr>
                <a:t>: 81,9%</a:t>
              </a:r>
            </a:p>
          </p:txBody>
        </p:sp>
        <p:sp>
          <p:nvSpPr>
            <p:cNvPr id="14" name="ZoneTexte 13"/>
            <p:cNvSpPr txBox="1"/>
            <p:nvPr/>
          </p:nvSpPr>
          <p:spPr>
            <a:xfrm>
              <a:off x="4871780" y="2232724"/>
              <a:ext cx="1933472" cy="523220"/>
            </a:xfrm>
            <a:prstGeom prst="rect">
              <a:avLst/>
            </a:prstGeom>
            <a:solidFill>
              <a:schemeClr val="bg1"/>
            </a:solidFill>
            <a:ln w="19050">
              <a:solidFill>
                <a:srgbClr val="FFC000"/>
              </a:solidFill>
            </a:ln>
          </p:spPr>
          <p:txBody>
            <a:bodyPr wrap="square" rtlCol="0">
              <a:spAutoFit/>
            </a:bodyPr>
            <a:lstStyle/>
            <a:p>
              <a:r>
                <a:rPr lang="fr-FR" sz="1400" b="1" dirty="0" smtClean="0">
                  <a:latin typeface="+mn-lt"/>
                </a:rPr>
                <a:t>générale </a:t>
              </a:r>
              <a:r>
                <a:rPr lang="fr-FR" sz="1400" b="1" dirty="0">
                  <a:latin typeface="+mn-lt"/>
                </a:rPr>
                <a:t>: 86,3%</a:t>
              </a:r>
            </a:p>
            <a:p>
              <a:r>
                <a:rPr lang="fr-FR" sz="1400" b="1" dirty="0" smtClean="0">
                  <a:latin typeface="+mn-lt"/>
                </a:rPr>
                <a:t>professionnelle </a:t>
              </a:r>
              <a:r>
                <a:rPr lang="fr-FR" sz="1400" b="1" dirty="0">
                  <a:latin typeface="+mn-lt"/>
                </a:rPr>
                <a:t>:76,4%</a:t>
              </a:r>
            </a:p>
          </p:txBody>
        </p:sp>
        <p:sp>
          <p:nvSpPr>
            <p:cNvPr id="15" name="ZoneTexte 14"/>
            <p:cNvSpPr txBox="1"/>
            <p:nvPr/>
          </p:nvSpPr>
          <p:spPr>
            <a:xfrm>
              <a:off x="1878201" y="3118566"/>
              <a:ext cx="1978676" cy="523220"/>
            </a:xfrm>
            <a:prstGeom prst="rect">
              <a:avLst/>
            </a:prstGeom>
            <a:solidFill>
              <a:schemeClr val="bg1"/>
            </a:solidFill>
            <a:ln w="19050">
              <a:solidFill>
                <a:srgbClr val="FFC000"/>
              </a:solidFill>
            </a:ln>
          </p:spPr>
          <p:txBody>
            <a:bodyPr wrap="square" rtlCol="0">
              <a:spAutoFit/>
            </a:bodyPr>
            <a:lstStyle/>
            <a:p>
              <a:r>
                <a:rPr lang="fr-FR" sz="1400" b="1" dirty="0" smtClean="0">
                  <a:latin typeface="+mn-lt"/>
                </a:rPr>
                <a:t>générale </a:t>
              </a:r>
              <a:r>
                <a:rPr lang="fr-FR" sz="1400" b="1" dirty="0">
                  <a:latin typeface="+mn-lt"/>
                </a:rPr>
                <a:t>: 87,7%</a:t>
              </a:r>
            </a:p>
            <a:p>
              <a:r>
                <a:rPr lang="fr-FR" sz="1400" b="1" dirty="0" smtClean="0">
                  <a:latin typeface="+mn-lt"/>
                </a:rPr>
                <a:t>professionnelle </a:t>
              </a:r>
              <a:r>
                <a:rPr lang="fr-FR" sz="1400" b="1" dirty="0">
                  <a:latin typeface="+mn-lt"/>
                </a:rPr>
                <a:t>: 80,8%</a:t>
              </a:r>
            </a:p>
          </p:txBody>
        </p:sp>
        <p:sp>
          <p:nvSpPr>
            <p:cNvPr id="16" name="ZoneTexte 15"/>
            <p:cNvSpPr txBox="1"/>
            <p:nvPr/>
          </p:nvSpPr>
          <p:spPr>
            <a:xfrm>
              <a:off x="305788" y="2104930"/>
              <a:ext cx="1918589" cy="523220"/>
            </a:xfrm>
            <a:prstGeom prst="rect">
              <a:avLst/>
            </a:prstGeom>
            <a:solidFill>
              <a:schemeClr val="bg1"/>
            </a:solidFill>
            <a:ln w="19050">
              <a:solidFill>
                <a:srgbClr val="FFC000"/>
              </a:solidFill>
            </a:ln>
          </p:spPr>
          <p:txBody>
            <a:bodyPr wrap="square" rtlCol="0">
              <a:spAutoFit/>
            </a:bodyPr>
            <a:lstStyle/>
            <a:p>
              <a:r>
                <a:rPr lang="fr-FR" sz="1400" b="1" dirty="0" smtClean="0">
                  <a:latin typeface="+mn-lt"/>
                </a:rPr>
                <a:t>générale </a:t>
              </a:r>
              <a:r>
                <a:rPr lang="fr-FR" sz="1400" b="1" dirty="0">
                  <a:latin typeface="+mn-lt"/>
                </a:rPr>
                <a:t>: 91,6%</a:t>
              </a:r>
            </a:p>
            <a:p>
              <a:r>
                <a:rPr lang="fr-FR" sz="1400" b="1" dirty="0" smtClean="0">
                  <a:latin typeface="+mn-lt"/>
                </a:rPr>
                <a:t>professionnelle </a:t>
              </a:r>
              <a:r>
                <a:rPr lang="fr-FR" sz="1400" b="1" dirty="0">
                  <a:latin typeface="+mn-lt"/>
                </a:rPr>
                <a:t>: 83%</a:t>
              </a:r>
            </a:p>
          </p:txBody>
        </p:sp>
      </p:grpSp>
      <p:sp>
        <p:nvSpPr>
          <p:cNvPr id="28" name="ZoneTexte 27"/>
          <p:cNvSpPr txBox="1"/>
          <p:nvPr/>
        </p:nvSpPr>
        <p:spPr>
          <a:xfrm>
            <a:off x="3878137" y="1993885"/>
            <a:ext cx="2923469" cy="794433"/>
          </a:xfrm>
          <a:prstGeom prst="rect">
            <a:avLst/>
          </a:prstGeom>
          <a:noFill/>
          <a:ln w="57150">
            <a:solidFill>
              <a:srgbClr val="FF0000"/>
            </a:solidFill>
          </a:ln>
        </p:spPr>
        <p:txBody>
          <a:bodyPr wrap="square" rtlCol="0">
            <a:spAutoFit/>
          </a:bodyPr>
          <a:lstStyle/>
          <a:p>
            <a:endParaRPr lang="fr-FR" sz="2052" dirty="0"/>
          </a:p>
        </p:txBody>
      </p:sp>
      <p:grpSp>
        <p:nvGrpSpPr>
          <p:cNvPr id="30" name="Groupe 29"/>
          <p:cNvGrpSpPr/>
          <p:nvPr/>
        </p:nvGrpSpPr>
        <p:grpSpPr>
          <a:xfrm>
            <a:off x="2195736" y="3783952"/>
            <a:ext cx="6613638" cy="2996022"/>
            <a:chOff x="305788" y="645764"/>
            <a:chExt cx="6613638" cy="2996022"/>
          </a:xfrm>
        </p:grpSpPr>
        <p:pic>
          <p:nvPicPr>
            <p:cNvPr id="31" name="Image 30"/>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48591" r="4595" b="10268"/>
            <a:stretch/>
          </p:blipFill>
          <p:spPr>
            <a:xfrm>
              <a:off x="610972" y="645764"/>
              <a:ext cx="5928965" cy="2918333"/>
            </a:xfrm>
            <a:prstGeom prst="rect">
              <a:avLst/>
            </a:prstGeom>
          </p:spPr>
        </p:pic>
        <p:sp>
          <p:nvSpPr>
            <p:cNvPr id="32" name="ZoneTexte 31"/>
            <p:cNvSpPr txBox="1"/>
            <p:nvPr/>
          </p:nvSpPr>
          <p:spPr>
            <a:xfrm>
              <a:off x="4048312" y="1398912"/>
              <a:ext cx="705163" cy="338554"/>
            </a:xfrm>
            <a:prstGeom prst="rect">
              <a:avLst/>
            </a:prstGeom>
            <a:solidFill>
              <a:srgbClr val="7BDFB2"/>
            </a:solidFill>
          </p:spPr>
          <p:txBody>
            <a:bodyPr wrap="square" rtlCol="0">
              <a:spAutoFit/>
            </a:bodyPr>
            <a:lstStyle/>
            <a:p>
              <a:r>
                <a:rPr lang="fr-FR" sz="1600" b="1" dirty="0" smtClean="0">
                  <a:latin typeface="+mn-lt"/>
                </a:rPr>
                <a:t>87,3%</a:t>
              </a:r>
              <a:endParaRPr lang="fr-FR" sz="1600" b="1" dirty="0">
                <a:latin typeface="+mn-lt"/>
              </a:endParaRPr>
            </a:p>
          </p:txBody>
        </p:sp>
        <p:sp>
          <p:nvSpPr>
            <p:cNvPr id="33" name="ZoneTexte 32"/>
            <p:cNvSpPr txBox="1"/>
            <p:nvPr/>
          </p:nvSpPr>
          <p:spPr>
            <a:xfrm>
              <a:off x="4026826" y="2063447"/>
              <a:ext cx="726649" cy="338554"/>
            </a:xfrm>
            <a:prstGeom prst="rect">
              <a:avLst/>
            </a:prstGeom>
            <a:solidFill>
              <a:srgbClr val="7BDFB2"/>
            </a:solidFill>
          </p:spPr>
          <p:txBody>
            <a:bodyPr wrap="square" rtlCol="0">
              <a:spAutoFit/>
            </a:bodyPr>
            <a:lstStyle/>
            <a:p>
              <a:r>
                <a:rPr lang="fr-FR" sz="1600" b="1" dirty="0" smtClean="0">
                  <a:latin typeface="+mn-lt"/>
                </a:rPr>
                <a:t>87,6</a:t>
              </a:r>
              <a:r>
                <a:rPr lang="fr-FR" sz="1600" b="1" dirty="0">
                  <a:latin typeface="+mn-lt"/>
                </a:rPr>
                <a:t>%</a:t>
              </a:r>
            </a:p>
          </p:txBody>
        </p:sp>
        <p:sp>
          <p:nvSpPr>
            <p:cNvPr id="34" name="ZoneTexte 33"/>
            <p:cNvSpPr txBox="1"/>
            <p:nvPr/>
          </p:nvSpPr>
          <p:spPr>
            <a:xfrm>
              <a:off x="3242824" y="2558009"/>
              <a:ext cx="700987" cy="338554"/>
            </a:xfrm>
            <a:prstGeom prst="rect">
              <a:avLst/>
            </a:prstGeom>
            <a:solidFill>
              <a:srgbClr val="7BDFB2"/>
            </a:solidFill>
          </p:spPr>
          <p:txBody>
            <a:bodyPr wrap="square" rtlCol="0">
              <a:spAutoFit/>
            </a:bodyPr>
            <a:lstStyle/>
            <a:p>
              <a:r>
                <a:rPr lang="fr-FR" sz="1600" b="1" dirty="0" smtClean="0">
                  <a:latin typeface="+mn-lt"/>
                </a:rPr>
                <a:t>87,6%</a:t>
              </a:r>
              <a:endParaRPr lang="fr-FR" sz="1600" b="1" dirty="0">
                <a:latin typeface="+mn-lt"/>
              </a:endParaRPr>
            </a:p>
          </p:txBody>
        </p:sp>
        <p:sp>
          <p:nvSpPr>
            <p:cNvPr id="35" name="ZoneTexte 34"/>
            <p:cNvSpPr txBox="1"/>
            <p:nvPr/>
          </p:nvSpPr>
          <p:spPr>
            <a:xfrm>
              <a:off x="3021361" y="1964288"/>
              <a:ext cx="766142" cy="338554"/>
            </a:xfrm>
            <a:prstGeom prst="rect">
              <a:avLst/>
            </a:prstGeom>
            <a:solidFill>
              <a:srgbClr val="7BDFB2"/>
            </a:solidFill>
          </p:spPr>
          <p:txBody>
            <a:bodyPr wrap="square" rtlCol="0">
              <a:spAutoFit/>
            </a:bodyPr>
            <a:lstStyle/>
            <a:p>
              <a:r>
                <a:rPr lang="fr-FR" sz="1600" b="1" dirty="0" smtClean="0">
                  <a:latin typeface="+mn-lt"/>
                </a:rPr>
                <a:t>86,9%</a:t>
              </a:r>
              <a:endParaRPr lang="fr-FR" sz="1600" b="1" dirty="0">
                <a:latin typeface="+mn-lt"/>
              </a:endParaRPr>
            </a:p>
          </p:txBody>
        </p:sp>
        <p:sp>
          <p:nvSpPr>
            <p:cNvPr id="36" name="ZoneTexte 35"/>
            <p:cNvSpPr txBox="1"/>
            <p:nvPr/>
          </p:nvSpPr>
          <p:spPr>
            <a:xfrm>
              <a:off x="2240362" y="2056794"/>
              <a:ext cx="737148" cy="338554"/>
            </a:xfrm>
            <a:prstGeom prst="rect">
              <a:avLst/>
            </a:prstGeom>
            <a:solidFill>
              <a:srgbClr val="7BDFB2"/>
            </a:solidFill>
          </p:spPr>
          <p:txBody>
            <a:bodyPr wrap="square" rtlCol="0">
              <a:spAutoFit/>
            </a:bodyPr>
            <a:lstStyle/>
            <a:p>
              <a:r>
                <a:rPr lang="fr-FR" sz="1600" b="1" dirty="0">
                  <a:latin typeface="+mn-lt"/>
                </a:rPr>
                <a:t>90,5%</a:t>
              </a:r>
            </a:p>
          </p:txBody>
        </p:sp>
        <p:sp>
          <p:nvSpPr>
            <p:cNvPr id="37" name="ZoneTexte 36"/>
            <p:cNvSpPr txBox="1"/>
            <p:nvPr/>
          </p:nvSpPr>
          <p:spPr>
            <a:xfrm>
              <a:off x="5004048" y="1161115"/>
              <a:ext cx="1915378" cy="523220"/>
            </a:xfrm>
            <a:prstGeom prst="rect">
              <a:avLst/>
            </a:prstGeom>
            <a:solidFill>
              <a:schemeClr val="bg1"/>
            </a:solidFill>
            <a:ln w="19050">
              <a:solidFill>
                <a:srgbClr val="00B050"/>
              </a:solidFill>
            </a:ln>
          </p:spPr>
          <p:txBody>
            <a:bodyPr wrap="square" rtlCol="0">
              <a:spAutoFit/>
            </a:bodyPr>
            <a:lstStyle/>
            <a:p>
              <a:r>
                <a:rPr lang="fr-FR" sz="1400" b="1" dirty="0" smtClean="0">
                  <a:latin typeface="+mn-lt"/>
                </a:rPr>
                <a:t>générale </a:t>
              </a:r>
              <a:r>
                <a:rPr lang="fr-FR" sz="1400" b="1" dirty="0">
                  <a:latin typeface="+mn-lt"/>
                </a:rPr>
                <a:t>: </a:t>
              </a:r>
              <a:r>
                <a:rPr lang="fr-FR" sz="1400" b="1" dirty="0" smtClean="0">
                  <a:latin typeface="+mn-lt"/>
                </a:rPr>
                <a:t>88,2%</a:t>
              </a:r>
              <a:endParaRPr lang="fr-FR" sz="1400" b="1" dirty="0">
                <a:latin typeface="+mn-lt"/>
              </a:endParaRPr>
            </a:p>
            <a:p>
              <a:r>
                <a:rPr lang="fr-FR" sz="1400" b="1" dirty="0" smtClean="0">
                  <a:latin typeface="+mn-lt"/>
                </a:rPr>
                <a:t>professionnelle </a:t>
              </a:r>
              <a:r>
                <a:rPr lang="fr-FR" sz="1400" b="1" dirty="0">
                  <a:latin typeface="+mn-lt"/>
                </a:rPr>
                <a:t>: </a:t>
              </a:r>
              <a:r>
                <a:rPr lang="fr-FR" sz="1400" b="1" dirty="0" smtClean="0">
                  <a:latin typeface="+mn-lt"/>
                </a:rPr>
                <a:t>78%</a:t>
              </a:r>
              <a:endParaRPr lang="fr-FR" sz="1400" b="1" dirty="0">
                <a:latin typeface="+mn-lt"/>
              </a:endParaRPr>
            </a:p>
          </p:txBody>
        </p:sp>
        <p:sp>
          <p:nvSpPr>
            <p:cNvPr id="38" name="ZoneTexte 37"/>
            <p:cNvSpPr txBox="1"/>
            <p:nvPr/>
          </p:nvSpPr>
          <p:spPr>
            <a:xfrm>
              <a:off x="2111939" y="887127"/>
              <a:ext cx="1918588" cy="523220"/>
            </a:xfrm>
            <a:prstGeom prst="rect">
              <a:avLst/>
            </a:prstGeom>
            <a:solidFill>
              <a:schemeClr val="bg1"/>
            </a:solidFill>
            <a:ln w="19050">
              <a:solidFill>
                <a:srgbClr val="00B050"/>
              </a:solidFill>
            </a:ln>
          </p:spPr>
          <p:txBody>
            <a:bodyPr wrap="square" rtlCol="0">
              <a:spAutoFit/>
            </a:bodyPr>
            <a:lstStyle/>
            <a:p>
              <a:r>
                <a:rPr lang="fr-FR" sz="1400" b="1" dirty="0" smtClean="0">
                  <a:latin typeface="+mn-lt"/>
                </a:rPr>
                <a:t>générale </a:t>
              </a:r>
              <a:r>
                <a:rPr lang="fr-FR" sz="1400" b="1" dirty="0">
                  <a:latin typeface="+mn-lt"/>
                </a:rPr>
                <a:t>: </a:t>
              </a:r>
              <a:r>
                <a:rPr lang="fr-FR" sz="1400" b="1" dirty="0" smtClean="0">
                  <a:latin typeface="+mn-lt"/>
                </a:rPr>
                <a:t>87,3%</a:t>
              </a:r>
              <a:endParaRPr lang="fr-FR" sz="1400" b="1" dirty="0">
                <a:latin typeface="+mn-lt"/>
              </a:endParaRPr>
            </a:p>
            <a:p>
              <a:r>
                <a:rPr lang="fr-FR" sz="1400" b="1" dirty="0" smtClean="0">
                  <a:latin typeface="+mn-lt"/>
                </a:rPr>
                <a:t>professionnelle </a:t>
              </a:r>
              <a:r>
                <a:rPr lang="fr-FR" sz="1400" b="1" dirty="0">
                  <a:latin typeface="+mn-lt"/>
                </a:rPr>
                <a:t>: </a:t>
              </a:r>
              <a:r>
                <a:rPr lang="fr-FR" sz="1400" b="1" dirty="0" smtClean="0">
                  <a:latin typeface="+mn-lt"/>
                </a:rPr>
                <a:t>82,6%</a:t>
              </a:r>
              <a:endParaRPr lang="fr-FR" sz="1400" b="1" dirty="0">
                <a:latin typeface="+mn-lt"/>
              </a:endParaRPr>
            </a:p>
          </p:txBody>
        </p:sp>
        <p:sp>
          <p:nvSpPr>
            <p:cNvPr id="39" name="ZoneTexte 38"/>
            <p:cNvSpPr txBox="1"/>
            <p:nvPr/>
          </p:nvSpPr>
          <p:spPr>
            <a:xfrm>
              <a:off x="4871780" y="2232724"/>
              <a:ext cx="1933472" cy="523220"/>
            </a:xfrm>
            <a:prstGeom prst="rect">
              <a:avLst/>
            </a:prstGeom>
            <a:solidFill>
              <a:schemeClr val="bg1"/>
            </a:solidFill>
            <a:ln w="19050">
              <a:solidFill>
                <a:srgbClr val="00B050"/>
              </a:solidFill>
            </a:ln>
          </p:spPr>
          <p:txBody>
            <a:bodyPr wrap="square" rtlCol="0">
              <a:spAutoFit/>
            </a:bodyPr>
            <a:lstStyle/>
            <a:p>
              <a:r>
                <a:rPr lang="fr-FR" sz="1400" b="1" dirty="0" smtClean="0">
                  <a:latin typeface="+mn-lt"/>
                </a:rPr>
                <a:t>générale </a:t>
              </a:r>
              <a:r>
                <a:rPr lang="fr-FR" sz="1400" b="1" dirty="0">
                  <a:latin typeface="+mn-lt"/>
                </a:rPr>
                <a:t>: </a:t>
              </a:r>
              <a:r>
                <a:rPr lang="fr-FR" sz="1400" b="1" dirty="0" smtClean="0">
                  <a:latin typeface="+mn-lt"/>
                </a:rPr>
                <a:t>88,5%</a:t>
              </a:r>
              <a:endParaRPr lang="fr-FR" sz="1400" b="1" dirty="0">
                <a:latin typeface="+mn-lt"/>
              </a:endParaRPr>
            </a:p>
            <a:p>
              <a:r>
                <a:rPr lang="fr-FR" sz="1400" b="1" dirty="0" smtClean="0">
                  <a:latin typeface="+mn-lt"/>
                </a:rPr>
                <a:t>professionnelle </a:t>
              </a:r>
              <a:r>
                <a:rPr lang="fr-FR" sz="1400" b="1" dirty="0">
                  <a:latin typeface="+mn-lt"/>
                </a:rPr>
                <a:t>:</a:t>
              </a:r>
              <a:r>
                <a:rPr lang="fr-FR" sz="1400" b="1" dirty="0" smtClean="0">
                  <a:latin typeface="+mn-lt"/>
                </a:rPr>
                <a:t>77,2%</a:t>
              </a:r>
              <a:endParaRPr lang="fr-FR" sz="1400" b="1" dirty="0">
                <a:latin typeface="+mn-lt"/>
              </a:endParaRPr>
            </a:p>
          </p:txBody>
        </p:sp>
        <p:sp>
          <p:nvSpPr>
            <p:cNvPr id="40" name="ZoneTexte 39"/>
            <p:cNvSpPr txBox="1"/>
            <p:nvPr/>
          </p:nvSpPr>
          <p:spPr>
            <a:xfrm>
              <a:off x="1878201" y="3118566"/>
              <a:ext cx="1978676" cy="523220"/>
            </a:xfrm>
            <a:prstGeom prst="rect">
              <a:avLst/>
            </a:prstGeom>
            <a:solidFill>
              <a:schemeClr val="bg1"/>
            </a:solidFill>
            <a:ln w="19050">
              <a:solidFill>
                <a:srgbClr val="00B050"/>
              </a:solidFill>
            </a:ln>
          </p:spPr>
          <p:txBody>
            <a:bodyPr wrap="square" rtlCol="0">
              <a:spAutoFit/>
            </a:bodyPr>
            <a:lstStyle/>
            <a:p>
              <a:r>
                <a:rPr lang="fr-FR" sz="1400" b="1" dirty="0" smtClean="0">
                  <a:latin typeface="+mn-lt"/>
                </a:rPr>
                <a:t>générale </a:t>
              </a:r>
              <a:r>
                <a:rPr lang="fr-FR" sz="1400" b="1" dirty="0">
                  <a:latin typeface="+mn-lt"/>
                </a:rPr>
                <a:t>: </a:t>
              </a:r>
              <a:r>
                <a:rPr lang="fr-FR" sz="1400" b="1" dirty="0" smtClean="0">
                  <a:latin typeface="+mn-lt"/>
                </a:rPr>
                <a:t>88%</a:t>
              </a:r>
              <a:endParaRPr lang="fr-FR" sz="1400" b="1" dirty="0">
                <a:latin typeface="+mn-lt"/>
              </a:endParaRPr>
            </a:p>
            <a:p>
              <a:r>
                <a:rPr lang="fr-FR" sz="1400" b="1" dirty="0" smtClean="0">
                  <a:latin typeface="+mn-lt"/>
                </a:rPr>
                <a:t>professionnelle </a:t>
              </a:r>
              <a:r>
                <a:rPr lang="fr-FR" sz="1400" b="1" dirty="0">
                  <a:latin typeface="+mn-lt"/>
                </a:rPr>
                <a:t>: </a:t>
              </a:r>
              <a:r>
                <a:rPr lang="fr-FR" sz="1400" b="1" dirty="0" smtClean="0">
                  <a:latin typeface="+mn-lt"/>
                </a:rPr>
                <a:t>85,3%</a:t>
              </a:r>
              <a:endParaRPr lang="fr-FR" sz="1400" b="1" dirty="0">
                <a:latin typeface="+mn-lt"/>
              </a:endParaRPr>
            </a:p>
          </p:txBody>
        </p:sp>
        <p:sp>
          <p:nvSpPr>
            <p:cNvPr id="41" name="ZoneTexte 40"/>
            <p:cNvSpPr txBox="1"/>
            <p:nvPr/>
          </p:nvSpPr>
          <p:spPr>
            <a:xfrm>
              <a:off x="305788" y="2104930"/>
              <a:ext cx="1918589" cy="523220"/>
            </a:xfrm>
            <a:prstGeom prst="rect">
              <a:avLst/>
            </a:prstGeom>
            <a:solidFill>
              <a:schemeClr val="bg1"/>
            </a:solidFill>
            <a:ln w="19050">
              <a:solidFill>
                <a:srgbClr val="00B050"/>
              </a:solidFill>
            </a:ln>
          </p:spPr>
          <p:txBody>
            <a:bodyPr wrap="square" rtlCol="0">
              <a:spAutoFit/>
            </a:bodyPr>
            <a:lstStyle/>
            <a:p>
              <a:r>
                <a:rPr lang="fr-FR" sz="1400" b="1" dirty="0" smtClean="0">
                  <a:latin typeface="+mn-lt"/>
                </a:rPr>
                <a:t>générale </a:t>
              </a:r>
              <a:r>
                <a:rPr lang="fr-FR" sz="1400" b="1" dirty="0">
                  <a:latin typeface="+mn-lt"/>
                </a:rPr>
                <a:t>: </a:t>
              </a:r>
              <a:r>
                <a:rPr lang="fr-FR" sz="1400" b="1" dirty="0" smtClean="0">
                  <a:latin typeface="+mn-lt"/>
                </a:rPr>
                <a:t>92%</a:t>
              </a:r>
              <a:endParaRPr lang="fr-FR" sz="1400" b="1" dirty="0">
                <a:latin typeface="+mn-lt"/>
              </a:endParaRPr>
            </a:p>
            <a:p>
              <a:r>
                <a:rPr lang="fr-FR" sz="1400" b="1" dirty="0" smtClean="0">
                  <a:latin typeface="+mn-lt"/>
                </a:rPr>
                <a:t>professionnelle </a:t>
              </a:r>
              <a:r>
                <a:rPr lang="fr-FR" sz="1400" b="1" dirty="0">
                  <a:latin typeface="+mn-lt"/>
                </a:rPr>
                <a:t>: </a:t>
              </a:r>
              <a:r>
                <a:rPr lang="fr-FR" sz="1400" b="1" dirty="0" smtClean="0">
                  <a:latin typeface="+mn-lt"/>
                </a:rPr>
                <a:t>79,8%</a:t>
              </a:r>
              <a:endParaRPr lang="fr-FR" sz="1400" b="1" dirty="0">
                <a:latin typeface="+mn-lt"/>
              </a:endParaRPr>
            </a:p>
          </p:txBody>
        </p:sp>
      </p:grpSp>
      <p:sp>
        <p:nvSpPr>
          <p:cNvPr id="42" name="ZoneTexte 41"/>
          <p:cNvSpPr txBox="1"/>
          <p:nvPr/>
        </p:nvSpPr>
        <p:spPr>
          <a:xfrm>
            <a:off x="5925758" y="5194299"/>
            <a:ext cx="2883616" cy="808716"/>
          </a:xfrm>
          <a:prstGeom prst="rect">
            <a:avLst/>
          </a:prstGeom>
          <a:noFill/>
          <a:ln w="57150">
            <a:solidFill>
              <a:srgbClr val="FF0000"/>
            </a:solidFill>
          </a:ln>
        </p:spPr>
        <p:txBody>
          <a:bodyPr wrap="square" rtlCol="0">
            <a:spAutoFit/>
          </a:bodyPr>
          <a:lstStyle/>
          <a:p>
            <a:endParaRPr lang="fr-FR" sz="2052" dirty="0"/>
          </a:p>
        </p:txBody>
      </p:sp>
      <p:sp>
        <p:nvSpPr>
          <p:cNvPr id="44" name="Ellipse 43"/>
          <p:cNvSpPr/>
          <p:nvPr/>
        </p:nvSpPr>
        <p:spPr>
          <a:xfrm>
            <a:off x="274132" y="297514"/>
            <a:ext cx="1129721" cy="6943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2018</a:t>
            </a:r>
            <a:endParaRPr lang="fr-FR" b="1" dirty="0">
              <a:solidFill>
                <a:schemeClr val="tx1"/>
              </a:solidFill>
            </a:endParaRPr>
          </a:p>
        </p:txBody>
      </p:sp>
      <p:sp>
        <p:nvSpPr>
          <p:cNvPr id="45" name="Ellipse 44"/>
          <p:cNvSpPr/>
          <p:nvPr/>
        </p:nvSpPr>
        <p:spPr>
          <a:xfrm>
            <a:off x="7313378" y="3249066"/>
            <a:ext cx="1129721" cy="694343"/>
          </a:xfrm>
          <a:prstGeom prst="ellipse">
            <a:avLst/>
          </a:prstGeom>
          <a:solidFill>
            <a:srgbClr val="7BDF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2019</a:t>
            </a:r>
            <a:endParaRPr lang="fr-FR" b="1" dirty="0">
              <a:solidFill>
                <a:schemeClr val="tx1"/>
              </a:solidFill>
            </a:endParaRPr>
          </a:p>
        </p:txBody>
      </p:sp>
    </p:spTree>
    <p:extLst>
      <p:ext uri="{BB962C8B-B14F-4D97-AF65-F5344CB8AC3E}">
        <p14:creationId xmlns:p14="http://schemas.microsoft.com/office/powerpoint/2010/main" val="6891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2)">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2)">
                                      <p:cBhvr>
                                        <p:cTn id="1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5126" y="51371"/>
            <a:ext cx="7835450" cy="405210"/>
          </a:xfrm>
        </p:spPr>
        <p:txBody>
          <a:bodyPr>
            <a:noAutofit/>
          </a:bodyPr>
          <a:lstStyle/>
          <a:p>
            <a:r>
              <a:rPr lang="fr-FR" sz="3762" dirty="0" smtClean="0"/>
              <a:t>BAC </a:t>
            </a:r>
            <a:endParaRPr lang="fr-FR" sz="3762" dirty="0"/>
          </a:p>
        </p:txBody>
      </p:sp>
      <p:grpSp>
        <p:nvGrpSpPr>
          <p:cNvPr id="3" name="Groupe 2"/>
          <p:cNvGrpSpPr/>
          <p:nvPr/>
        </p:nvGrpSpPr>
        <p:grpSpPr>
          <a:xfrm>
            <a:off x="226870" y="499314"/>
            <a:ext cx="6488214" cy="2986079"/>
            <a:chOff x="2524231" y="1984699"/>
            <a:chExt cx="7910297" cy="4048326"/>
          </a:xfrm>
        </p:grpSpPr>
        <p:pic>
          <p:nvPicPr>
            <p:cNvPr id="7" name="Image 6"/>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7256" t="65072" r="9963" b="7420"/>
            <a:stretch/>
          </p:blipFill>
          <p:spPr>
            <a:xfrm>
              <a:off x="4367049" y="1984699"/>
              <a:ext cx="5769566" cy="3870434"/>
            </a:xfrm>
            <a:prstGeom prst="rect">
              <a:avLst/>
            </a:prstGeom>
          </p:spPr>
        </p:pic>
        <p:sp>
          <p:nvSpPr>
            <p:cNvPr id="12" name="ZoneTexte 11"/>
            <p:cNvSpPr txBox="1"/>
            <p:nvPr/>
          </p:nvSpPr>
          <p:spPr>
            <a:xfrm>
              <a:off x="7006008" y="2808943"/>
              <a:ext cx="970607" cy="458989"/>
            </a:xfrm>
            <a:prstGeom prst="rect">
              <a:avLst/>
            </a:prstGeom>
            <a:solidFill>
              <a:srgbClr val="FFC000"/>
            </a:solidFill>
          </p:spPr>
          <p:txBody>
            <a:bodyPr wrap="square" rtlCol="0">
              <a:spAutoFit/>
            </a:bodyPr>
            <a:lstStyle/>
            <a:p>
              <a:r>
                <a:rPr lang="fr-FR" sz="1600" b="1" dirty="0">
                  <a:latin typeface="+mn-lt"/>
                </a:rPr>
                <a:t>87,2%</a:t>
              </a:r>
            </a:p>
          </p:txBody>
        </p:sp>
        <p:sp>
          <p:nvSpPr>
            <p:cNvPr id="18" name="ZoneTexte 17"/>
            <p:cNvSpPr txBox="1"/>
            <p:nvPr/>
          </p:nvSpPr>
          <p:spPr>
            <a:xfrm>
              <a:off x="6916777" y="3719861"/>
              <a:ext cx="970607" cy="458989"/>
            </a:xfrm>
            <a:prstGeom prst="rect">
              <a:avLst/>
            </a:prstGeom>
            <a:solidFill>
              <a:srgbClr val="FFC000"/>
            </a:solidFill>
          </p:spPr>
          <p:txBody>
            <a:bodyPr wrap="square" rtlCol="0">
              <a:spAutoFit/>
            </a:bodyPr>
            <a:lstStyle/>
            <a:p>
              <a:r>
                <a:rPr lang="fr-FR" sz="1600" b="1" dirty="0">
                  <a:latin typeface="+mn-lt"/>
                </a:rPr>
                <a:t>85,1%</a:t>
              </a:r>
            </a:p>
          </p:txBody>
        </p:sp>
        <p:sp>
          <p:nvSpPr>
            <p:cNvPr id="19" name="ZoneTexte 18"/>
            <p:cNvSpPr txBox="1"/>
            <p:nvPr/>
          </p:nvSpPr>
          <p:spPr>
            <a:xfrm>
              <a:off x="5883382" y="4322749"/>
              <a:ext cx="970607" cy="458989"/>
            </a:xfrm>
            <a:prstGeom prst="rect">
              <a:avLst/>
            </a:prstGeom>
            <a:solidFill>
              <a:srgbClr val="FFC000"/>
            </a:solidFill>
          </p:spPr>
          <p:txBody>
            <a:bodyPr wrap="square" rtlCol="0">
              <a:spAutoFit/>
            </a:bodyPr>
            <a:lstStyle/>
            <a:p>
              <a:pPr algn="ctr"/>
              <a:r>
                <a:rPr lang="fr-FR" sz="1600" b="1" dirty="0">
                  <a:latin typeface="+mn-lt"/>
                </a:rPr>
                <a:t>89%</a:t>
              </a:r>
            </a:p>
          </p:txBody>
        </p:sp>
        <p:sp>
          <p:nvSpPr>
            <p:cNvPr id="20" name="ZoneTexte 19"/>
            <p:cNvSpPr txBox="1"/>
            <p:nvPr/>
          </p:nvSpPr>
          <p:spPr>
            <a:xfrm>
              <a:off x="5592630" y="3704498"/>
              <a:ext cx="970661" cy="458989"/>
            </a:xfrm>
            <a:prstGeom prst="rect">
              <a:avLst/>
            </a:prstGeom>
            <a:solidFill>
              <a:srgbClr val="FFC000"/>
            </a:solidFill>
          </p:spPr>
          <p:txBody>
            <a:bodyPr wrap="square" rtlCol="0">
              <a:spAutoFit/>
            </a:bodyPr>
            <a:lstStyle/>
            <a:p>
              <a:pPr algn="ctr"/>
              <a:r>
                <a:rPr lang="fr-FR" sz="1600" b="1" dirty="0">
                  <a:latin typeface="+mn-lt"/>
                </a:rPr>
                <a:t>88,8%</a:t>
              </a:r>
            </a:p>
          </p:txBody>
        </p:sp>
        <p:sp>
          <p:nvSpPr>
            <p:cNvPr id="21" name="ZoneTexte 20"/>
            <p:cNvSpPr txBox="1"/>
            <p:nvPr/>
          </p:nvSpPr>
          <p:spPr>
            <a:xfrm>
              <a:off x="4746667" y="3648990"/>
              <a:ext cx="753720" cy="458989"/>
            </a:xfrm>
            <a:prstGeom prst="rect">
              <a:avLst/>
            </a:prstGeom>
            <a:solidFill>
              <a:srgbClr val="FFC000"/>
            </a:solidFill>
          </p:spPr>
          <p:txBody>
            <a:bodyPr wrap="square" rtlCol="0">
              <a:spAutoFit/>
            </a:bodyPr>
            <a:lstStyle/>
            <a:p>
              <a:pPr algn="ctr"/>
              <a:r>
                <a:rPr lang="fr-FR" sz="1600" b="1" dirty="0">
                  <a:latin typeface="+mn-lt"/>
                </a:rPr>
                <a:t>91%</a:t>
              </a:r>
            </a:p>
          </p:txBody>
        </p:sp>
        <p:sp>
          <p:nvSpPr>
            <p:cNvPr id="35" name="ZoneTexte 34"/>
            <p:cNvSpPr txBox="1"/>
            <p:nvPr/>
          </p:nvSpPr>
          <p:spPr>
            <a:xfrm>
              <a:off x="8274529" y="2474152"/>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91,1</a:t>
              </a:r>
              <a:r>
                <a:rPr lang="fr-FR" sz="1300" b="1" dirty="0" smtClean="0">
                  <a:latin typeface="+mn-lt"/>
                </a:rPr>
                <a:t>% </a:t>
              </a:r>
              <a:r>
                <a:rPr lang="fr-FR" sz="1300" b="1" dirty="0">
                  <a:latin typeface="+mn-lt"/>
                </a:rPr>
                <a:t>technologique : 85%</a:t>
              </a:r>
            </a:p>
            <a:p>
              <a:r>
                <a:rPr lang="fr-FR" sz="1300" b="1" dirty="0" smtClean="0">
                  <a:latin typeface="+mn-lt"/>
                </a:rPr>
                <a:t>professionnel </a:t>
              </a:r>
              <a:r>
                <a:rPr lang="fr-FR" sz="1300" b="1" dirty="0">
                  <a:latin typeface="+mn-lt"/>
                </a:rPr>
                <a:t>: 82%</a:t>
              </a:r>
            </a:p>
          </p:txBody>
        </p:sp>
        <p:sp>
          <p:nvSpPr>
            <p:cNvPr id="36" name="ZoneTexte 35"/>
            <p:cNvSpPr txBox="1"/>
            <p:nvPr/>
          </p:nvSpPr>
          <p:spPr>
            <a:xfrm>
              <a:off x="8071870" y="3880607"/>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89,4%</a:t>
              </a:r>
            </a:p>
            <a:p>
              <a:r>
                <a:rPr lang="fr-FR" sz="1300" b="1" dirty="0" smtClean="0">
                  <a:latin typeface="+mn-lt"/>
                </a:rPr>
                <a:t>technologique </a:t>
              </a:r>
              <a:r>
                <a:rPr lang="fr-FR" sz="1300" b="1" dirty="0">
                  <a:latin typeface="+mn-lt"/>
                </a:rPr>
                <a:t>: 81,8</a:t>
              </a:r>
              <a:r>
                <a:rPr lang="fr-FR" sz="1300" b="1" dirty="0" smtClean="0">
                  <a:latin typeface="+mn-lt"/>
                </a:rPr>
                <a:t>% </a:t>
              </a:r>
              <a:r>
                <a:rPr lang="fr-FR" sz="1300" b="1" dirty="0">
                  <a:latin typeface="+mn-lt"/>
                </a:rPr>
                <a:t>professionnel : 79,6%</a:t>
              </a:r>
            </a:p>
          </p:txBody>
        </p:sp>
        <p:sp>
          <p:nvSpPr>
            <p:cNvPr id="37" name="ZoneTexte 36"/>
            <p:cNvSpPr txBox="1"/>
            <p:nvPr/>
          </p:nvSpPr>
          <p:spPr>
            <a:xfrm>
              <a:off x="4493096" y="5094184"/>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90,6%</a:t>
              </a:r>
            </a:p>
            <a:p>
              <a:r>
                <a:rPr lang="fr-FR" sz="1300" b="1" dirty="0" smtClean="0">
                  <a:latin typeface="+mn-lt"/>
                </a:rPr>
                <a:t>technologique </a:t>
              </a:r>
              <a:r>
                <a:rPr lang="fr-FR" sz="1300" b="1" dirty="0">
                  <a:latin typeface="+mn-lt"/>
                </a:rPr>
                <a:t>: 89,7%</a:t>
              </a:r>
            </a:p>
            <a:p>
              <a:r>
                <a:rPr lang="fr-FR" sz="1300" b="1" dirty="0" smtClean="0">
                  <a:latin typeface="+mn-lt"/>
                </a:rPr>
                <a:t>professionnel </a:t>
              </a:r>
              <a:r>
                <a:rPr lang="fr-FR" sz="1300" b="1" dirty="0">
                  <a:latin typeface="+mn-lt"/>
                </a:rPr>
                <a:t>: 85,7%</a:t>
              </a:r>
            </a:p>
          </p:txBody>
        </p:sp>
        <p:sp>
          <p:nvSpPr>
            <p:cNvPr id="38" name="ZoneTexte 37"/>
            <p:cNvSpPr txBox="1"/>
            <p:nvPr/>
          </p:nvSpPr>
          <p:spPr>
            <a:xfrm>
              <a:off x="2524231" y="3677066"/>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93,6%</a:t>
              </a:r>
            </a:p>
            <a:p>
              <a:r>
                <a:rPr lang="fr-FR" sz="1300" b="1" dirty="0" smtClean="0">
                  <a:latin typeface="+mn-lt"/>
                </a:rPr>
                <a:t>technologique </a:t>
              </a:r>
              <a:r>
                <a:rPr lang="fr-FR" sz="1300" b="1" dirty="0">
                  <a:latin typeface="+mn-lt"/>
                </a:rPr>
                <a:t>: 89,9%</a:t>
              </a:r>
            </a:p>
            <a:p>
              <a:r>
                <a:rPr lang="fr-FR" sz="1300" b="1" dirty="0" smtClean="0">
                  <a:latin typeface="+mn-lt"/>
                </a:rPr>
                <a:t>professionnel </a:t>
              </a:r>
              <a:r>
                <a:rPr lang="fr-FR" sz="1300" b="1" dirty="0">
                  <a:latin typeface="+mn-lt"/>
                </a:rPr>
                <a:t>: 87,7%</a:t>
              </a:r>
            </a:p>
          </p:txBody>
        </p:sp>
        <p:sp>
          <p:nvSpPr>
            <p:cNvPr id="39" name="ZoneTexte 38"/>
            <p:cNvSpPr txBox="1"/>
            <p:nvPr/>
          </p:nvSpPr>
          <p:spPr>
            <a:xfrm>
              <a:off x="4617438" y="2008946"/>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90,4%</a:t>
              </a:r>
            </a:p>
            <a:p>
              <a:r>
                <a:rPr lang="fr-FR" sz="1300" b="1" dirty="0" smtClean="0">
                  <a:latin typeface="+mn-lt"/>
                </a:rPr>
                <a:t>technologique </a:t>
              </a:r>
              <a:r>
                <a:rPr lang="fr-FR" sz="1300" b="1" dirty="0">
                  <a:latin typeface="+mn-lt"/>
                </a:rPr>
                <a:t>: 87,7%</a:t>
              </a:r>
            </a:p>
            <a:p>
              <a:r>
                <a:rPr lang="fr-FR" sz="1300" b="1" dirty="0" smtClean="0">
                  <a:latin typeface="+mn-lt"/>
                </a:rPr>
                <a:t>professionnel </a:t>
              </a:r>
              <a:r>
                <a:rPr lang="fr-FR" sz="1300" b="1" dirty="0">
                  <a:latin typeface="+mn-lt"/>
                </a:rPr>
                <a:t>: 86,1 %</a:t>
              </a:r>
            </a:p>
          </p:txBody>
        </p:sp>
      </p:grpSp>
      <p:sp>
        <p:nvSpPr>
          <p:cNvPr id="5" name="ZoneTexte 4"/>
          <p:cNvSpPr txBox="1"/>
          <p:nvPr/>
        </p:nvSpPr>
        <p:spPr>
          <a:xfrm>
            <a:off x="94672" y="5772372"/>
            <a:ext cx="8944474" cy="408125"/>
          </a:xfrm>
          <a:prstGeom prst="rect">
            <a:avLst/>
          </a:prstGeom>
          <a:solidFill>
            <a:schemeClr val="bg1"/>
          </a:solidFill>
        </p:spPr>
        <p:txBody>
          <a:bodyPr wrap="square" rtlCol="0">
            <a:spAutoFit/>
          </a:bodyPr>
          <a:lstStyle/>
          <a:p>
            <a:endParaRPr lang="fr-FR" sz="2052" dirty="0"/>
          </a:p>
        </p:txBody>
      </p:sp>
      <p:sp>
        <p:nvSpPr>
          <p:cNvPr id="74" name="ZoneTexte 73"/>
          <p:cNvSpPr txBox="1"/>
          <p:nvPr/>
        </p:nvSpPr>
        <p:spPr>
          <a:xfrm>
            <a:off x="3840626" y="1762317"/>
            <a:ext cx="3106704" cy="905439"/>
          </a:xfrm>
          <a:prstGeom prst="rect">
            <a:avLst/>
          </a:prstGeom>
          <a:noFill/>
          <a:ln w="57150">
            <a:solidFill>
              <a:srgbClr val="FF0000"/>
            </a:solidFill>
          </a:ln>
        </p:spPr>
        <p:txBody>
          <a:bodyPr wrap="square" rtlCol="0">
            <a:spAutoFit/>
          </a:bodyPr>
          <a:lstStyle/>
          <a:p>
            <a:endParaRPr lang="fr-FR" sz="2052" dirty="0"/>
          </a:p>
        </p:txBody>
      </p:sp>
      <p:grpSp>
        <p:nvGrpSpPr>
          <p:cNvPr id="75" name="Groupe 74"/>
          <p:cNvGrpSpPr/>
          <p:nvPr/>
        </p:nvGrpSpPr>
        <p:grpSpPr>
          <a:xfrm>
            <a:off x="2123728" y="3738840"/>
            <a:ext cx="6488214" cy="2986079"/>
            <a:chOff x="2524231" y="1984699"/>
            <a:chExt cx="7910297" cy="4048326"/>
          </a:xfrm>
        </p:grpSpPr>
        <p:pic>
          <p:nvPicPr>
            <p:cNvPr id="76" name="Image 75"/>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7256" t="65072" r="9963" b="7420"/>
            <a:stretch/>
          </p:blipFill>
          <p:spPr>
            <a:xfrm>
              <a:off x="4367049" y="1984699"/>
              <a:ext cx="5769566" cy="3870434"/>
            </a:xfrm>
            <a:prstGeom prst="rect">
              <a:avLst/>
            </a:prstGeom>
          </p:spPr>
        </p:pic>
        <p:sp>
          <p:nvSpPr>
            <p:cNvPr id="77" name="ZoneTexte 76"/>
            <p:cNvSpPr txBox="1"/>
            <p:nvPr/>
          </p:nvSpPr>
          <p:spPr>
            <a:xfrm>
              <a:off x="7006008" y="2808943"/>
              <a:ext cx="970607" cy="458989"/>
            </a:xfrm>
            <a:prstGeom prst="rect">
              <a:avLst/>
            </a:prstGeom>
            <a:solidFill>
              <a:srgbClr val="7BDFB2"/>
            </a:solidFill>
          </p:spPr>
          <p:txBody>
            <a:bodyPr wrap="square" rtlCol="0">
              <a:spAutoFit/>
            </a:bodyPr>
            <a:lstStyle/>
            <a:p>
              <a:r>
                <a:rPr lang="fr-FR" sz="1600" b="1" dirty="0" smtClean="0">
                  <a:latin typeface="+mn-lt"/>
                </a:rPr>
                <a:t>87,9%</a:t>
              </a:r>
              <a:endParaRPr lang="fr-FR" sz="1600" b="1" dirty="0">
                <a:latin typeface="+mn-lt"/>
              </a:endParaRPr>
            </a:p>
          </p:txBody>
        </p:sp>
        <p:sp>
          <p:nvSpPr>
            <p:cNvPr id="78" name="ZoneTexte 77"/>
            <p:cNvSpPr txBox="1"/>
            <p:nvPr/>
          </p:nvSpPr>
          <p:spPr>
            <a:xfrm>
              <a:off x="6916777" y="3719861"/>
              <a:ext cx="970607" cy="458989"/>
            </a:xfrm>
            <a:prstGeom prst="rect">
              <a:avLst/>
            </a:prstGeom>
            <a:solidFill>
              <a:srgbClr val="7BDFB2"/>
            </a:solidFill>
          </p:spPr>
          <p:txBody>
            <a:bodyPr wrap="square" rtlCol="0">
              <a:spAutoFit/>
            </a:bodyPr>
            <a:lstStyle/>
            <a:p>
              <a:r>
                <a:rPr lang="fr-FR" sz="1600" b="1" dirty="0" smtClean="0">
                  <a:latin typeface="+mn-lt"/>
                </a:rPr>
                <a:t>85</a:t>
              </a:r>
              <a:r>
                <a:rPr lang="fr-FR" sz="1600" b="1" dirty="0">
                  <a:latin typeface="+mn-lt"/>
                </a:rPr>
                <a:t> </a:t>
              </a:r>
              <a:r>
                <a:rPr lang="fr-FR" sz="1600" b="1" dirty="0" smtClean="0">
                  <a:latin typeface="+mn-lt"/>
                </a:rPr>
                <a:t>%</a:t>
              </a:r>
              <a:endParaRPr lang="fr-FR" sz="1600" b="1" dirty="0">
                <a:latin typeface="+mn-lt"/>
              </a:endParaRPr>
            </a:p>
          </p:txBody>
        </p:sp>
        <p:sp>
          <p:nvSpPr>
            <p:cNvPr id="79" name="ZoneTexte 78"/>
            <p:cNvSpPr txBox="1"/>
            <p:nvPr/>
          </p:nvSpPr>
          <p:spPr>
            <a:xfrm>
              <a:off x="5883382" y="4322749"/>
              <a:ext cx="970607" cy="458989"/>
            </a:xfrm>
            <a:prstGeom prst="rect">
              <a:avLst/>
            </a:prstGeom>
            <a:solidFill>
              <a:srgbClr val="7BDFB2"/>
            </a:solidFill>
          </p:spPr>
          <p:txBody>
            <a:bodyPr wrap="square" rtlCol="0">
              <a:spAutoFit/>
            </a:bodyPr>
            <a:lstStyle/>
            <a:p>
              <a:pPr algn="ctr"/>
              <a:r>
                <a:rPr lang="fr-FR" sz="1600" b="1" dirty="0" smtClean="0">
                  <a:latin typeface="+mn-lt"/>
                </a:rPr>
                <a:t>88,3%</a:t>
              </a:r>
              <a:endParaRPr lang="fr-FR" sz="1600" b="1" dirty="0">
                <a:latin typeface="+mn-lt"/>
              </a:endParaRPr>
            </a:p>
          </p:txBody>
        </p:sp>
        <p:sp>
          <p:nvSpPr>
            <p:cNvPr id="80" name="ZoneTexte 79"/>
            <p:cNvSpPr txBox="1"/>
            <p:nvPr/>
          </p:nvSpPr>
          <p:spPr>
            <a:xfrm>
              <a:off x="5592630" y="3704498"/>
              <a:ext cx="970661" cy="458989"/>
            </a:xfrm>
            <a:prstGeom prst="rect">
              <a:avLst/>
            </a:prstGeom>
            <a:solidFill>
              <a:srgbClr val="7BDFB2"/>
            </a:solidFill>
          </p:spPr>
          <p:txBody>
            <a:bodyPr wrap="square" rtlCol="0">
              <a:spAutoFit/>
            </a:bodyPr>
            <a:lstStyle/>
            <a:p>
              <a:pPr algn="ctr"/>
              <a:r>
                <a:rPr lang="fr-FR" sz="1600" b="1" dirty="0" smtClean="0">
                  <a:latin typeface="+mn-lt"/>
                </a:rPr>
                <a:t>88 %</a:t>
              </a:r>
              <a:endParaRPr lang="fr-FR" sz="1600" b="1" dirty="0">
                <a:latin typeface="+mn-lt"/>
              </a:endParaRPr>
            </a:p>
          </p:txBody>
        </p:sp>
        <p:sp>
          <p:nvSpPr>
            <p:cNvPr id="81" name="ZoneTexte 80"/>
            <p:cNvSpPr txBox="1"/>
            <p:nvPr/>
          </p:nvSpPr>
          <p:spPr>
            <a:xfrm>
              <a:off x="4746667" y="3648990"/>
              <a:ext cx="753720" cy="458989"/>
            </a:xfrm>
            <a:prstGeom prst="rect">
              <a:avLst/>
            </a:prstGeom>
            <a:solidFill>
              <a:srgbClr val="7BDFB2"/>
            </a:solidFill>
          </p:spPr>
          <p:txBody>
            <a:bodyPr wrap="square" rtlCol="0">
              <a:spAutoFit/>
            </a:bodyPr>
            <a:lstStyle/>
            <a:p>
              <a:pPr algn="ctr"/>
              <a:r>
                <a:rPr lang="fr-FR" sz="1600" b="1" dirty="0" smtClean="0">
                  <a:latin typeface="+mn-lt"/>
                </a:rPr>
                <a:t>90 %</a:t>
              </a:r>
              <a:endParaRPr lang="fr-FR" sz="1600" b="1" dirty="0">
                <a:latin typeface="+mn-lt"/>
              </a:endParaRPr>
            </a:p>
          </p:txBody>
        </p:sp>
        <p:sp>
          <p:nvSpPr>
            <p:cNvPr id="82" name="ZoneTexte 81"/>
            <p:cNvSpPr txBox="1"/>
            <p:nvPr/>
          </p:nvSpPr>
          <p:spPr>
            <a:xfrm>
              <a:off x="8274529" y="2474152"/>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a:t>
              </a:r>
              <a:r>
                <a:rPr lang="fr-FR" sz="1300" b="1" dirty="0" smtClean="0">
                  <a:latin typeface="+mn-lt"/>
                </a:rPr>
                <a:t>90,6% </a:t>
              </a:r>
              <a:r>
                <a:rPr lang="fr-FR" sz="1300" b="1" dirty="0">
                  <a:latin typeface="+mn-lt"/>
                </a:rPr>
                <a:t>technologique : </a:t>
              </a:r>
              <a:r>
                <a:rPr lang="fr-FR" sz="1300" b="1" dirty="0" smtClean="0">
                  <a:latin typeface="+mn-lt"/>
                </a:rPr>
                <a:t>86,7%</a:t>
              </a:r>
              <a:endParaRPr lang="fr-FR" sz="1300" b="1" dirty="0">
                <a:latin typeface="+mn-lt"/>
              </a:endParaRPr>
            </a:p>
            <a:p>
              <a:r>
                <a:rPr lang="fr-FR" sz="1300" b="1" dirty="0" smtClean="0">
                  <a:latin typeface="+mn-lt"/>
                </a:rPr>
                <a:t>professionnel </a:t>
              </a:r>
              <a:r>
                <a:rPr lang="fr-FR" sz="1300" b="1" dirty="0">
                  <a:latin typeface="+mn-lt"/>
                </a:rPr>
                <a:t>: </a:t>
              </a:r>
              <a:r>
                <a:rPr lang="fr-FR" sz="1300" b="1" dirty="0" smtClean="0">
                  <a:latin typeface="+mn-lt"/>
                </a:rPr>
                <a:t>83,7%</a:t>
              </a:r>
              <a:endParaRPr lang="fr-FR" sz="1300" b="1" dirty="0">
                <a:latin typeface="+mn-lt"/>
              </a:endParaRPr>
            </a:p>
          </p:txBody>
        </p:sp>
        <p:sp>
          <p:nvSpPr>
            <p:cNvPr id="83" name="ZoneTexte 82"/>
            <p:cNvSpPr txBox="1"/>
            <p:nvPr/>
          </p:nvSpPr>
          <p:spPr>
            <a:xfrm>
              <a:off x="8071870" y="3880607"/>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89,4%</a:t>
              </a:r>
            </a:p>
            <a:p>
              <a:r>
                <a:rPr lang="fr-FR" sz="1300" b="1" dirty="0" smtClean="0">
                  <a:latin typeface="+mn-lt"/>
                </a:rPr>
                <a:t>technologique </a:t>
              </a:r>
              <a:r>
                <a:rPr lang="fr-FR" sz="1300" b="1" dirty="0">
                  <a:latin typeface="+mn-lt"/>
                </a:rPr>
                <a:t>: </a:t>
              </a:r>
              <a:r>
                <a:rPr lang="fr-FR" sz="1300" b="1" dirty="0" smtClean="0">
                  <a:latin typeface="+mn-lt"/>
                </a:rPr>
                <a:t>84,4% </a:t>
              </a:r>
              <a:r>
                <a:rPr lang="fr-FR" sz="1300" b="1" dirty="0">
                  <a:latin typeface="+mn-lt"/>
                </a:rPr>
                <a:t>professionnel : </a:t>
              </a:r>
              <a:r>
                <a:rPr lang="fr-FR" sz="1300" b="1" dirty="0" smtClean="0">
                  <a:latin typeface="+mn-lt"/>
                </a:rPr>
                <a:t>77%</a:t>
              </a:r>
              <a:endParaRPr lang="fr-FR" sz="1300" b="1" dirty="0">
                <a:latin typeface="+mn-lt"/>
              </a:endParaRPr>
            </a:p>
          </p:txBody>
        </p:sp>
        <p:sp>
          <p:nvSpPr>
            <p:cNvPr id="84" name="ZoneTexte 83"/>
            <p:cNvSpPr txBox="1"/>
            <p:nvPr/>
          </p:nvSpPr>
          <p:spPr>
            <a:xfrm>
              <a:off x="4493096" y="5094184"/>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a:t>
              </a:r>
              <a:r>
                <a:rPr lang="fr-FR" sz="1300" b="1" dirty="0" smtClean="0">
                  <a:latin typeface="+mn-lt"/>
                </a:rPr>
                <a:t>89,8%</a:t>
              </a:r>
              <a:endParaRPr lang="fr-FR" sz="1300" b="1" dirty="0">
                <a:latin typeface="+mn-lt"/>
              </a:endParaRPr>
            </a:p>
            <a:p>
              <a:r>
                <a:rPr lang="fr-FR" sz="1300" b="1" dirty="0" smtClean="0">
                  <a:latin typeface="+mn-lt"/>
                </a:rPr>
                <a:t>technologique </a:t>
              </a:r>
              <a:r>
                <a:rPr lang="fr-FR" sz="1300" b="1" dirty="0">
                  <a:latin typeface="+mn-lt"/>
                </a:rPr>
                <a:t>: </a:t>
              </a:r>
              <a:r>
                <a:rPr lang="fr-FR" sz="1300" b="1" dirty="0" smtClean="0">
                  <a:latin typeface="+mn-lt"/>
                </a:rPr>
                <a:t>89,1%</a:t>
              </a:r>
              <a:endParaRPr lang="fr-FR" sz="1300" b="1" dirty="0">
                <a:latin typeface="+mn-lt"/>
              </a:endParaRPr>
            </a:p>
            <a:p>
              <a:r>
                <a:rPr lang="fr-FR" sz="1300" b="1" dirty="0" smtClean="0">
                  <a:latin typeface="+mn-lt"/>
                </a:rPr>
                <a:t>professionnel </a:t>
              </a:r>
              <a:r>
                <a:rPr lang="fr-FR" sz="1300" b="1" dirty="0">
                  <a:latin typeface="+mn-lt"/>
                </a:rPr>
                <a:t>: </a:t>
              </a:r>
              <a:r>
                <a:rPr lang="fr-FR" sz="1300" b="1" dirty="0" smtClean="0">
                  <a:latin typeface="+mn-lt"/>
                </a:rPr>
                <a:t>84,6%</a:t>
              </a:r>
              <a:endParaRPr lang="fr-FR" sz="1300" b="1" dirty="0">
                <a:latin typeface="+mn-lt"/>
              </a:endParaRPr>
            </a:p>
          </p:txBody>
        </p:sp>
        <p:sp>
          <p:nvSpPr>
            <p:cNvPr id="85" name="ZoneTexte 84"/>
            <p:cNvSpPr txBox="1"/>
            <p:nvPr/>
          </p:nvSpPr>
          <p:spPr>
            <a:xfrm>
              <a:off x="2524231" y="3677066"/>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a:t>
              </a:r>
              <a:r>
                <a:rPr lang="fr-FR" sz="1300" b="1" dirty="0" smtClean="0">
                  <a:latin typeface="+mn-lt"/>
                </a:rPr>
                <a:t>91,6</a:t>
              </a:r>
              <a:r>
                <a:rPr lang="fr-FR" sz="1300" b="1" dirty="0">
                  <a:latin typeface="+mn-lt"/>
                </a:rPr>
                <a:t>%</a:t>
              </a:r>
            </a:p>
            <a:p>
              <a:r>
                <a:rPr lang="fr-FR" sz="1300" b="1" dirty="0" smtClean="0">
                  <a:latin typeface="+mn-lt"/>
                </a:rPr>
                <a:t>technologique </a:t>
              </a:r>
              <a:r>
                <a:rPr lang="fr-FR" sz="1300" b="1" dirty="0">
                  <a:latin typeface="+mn-lt"/>
                </a:rPr>
                <a:t>: </a:t>
              </a:r>
              <a:r>
                <a:rPr lang="fr-FR" sz="1300" b="1" dirty="0" smtClean="0">
                  <a:latin typeface="+mn-lt"/>
                </a:rPr>
                <a:t>88,1%</a:t>
              </a:r>
              <a:endParaRPr lang="fr-FR" sz="1300" b="1" dirty="0">
                <a:latin typeface="+mn-lt"/>
              </a:endParaRPr>
            </a:p>
            <a:p>
              <a:r>
                <a:rPr lang="fr-FR" sz="1300" b="1" dirty="0" smtClean="0">
                  <a:latin typeface="+mn-lt"/>
                </a:rPr>
                <a:t>professionnel </a:t>
              </a:r>
              <a:r>
                <a:rPr lang="fr-FR" sz="1300" b="1" dirty="0">
                  <a:latin typeface="+mn-lt"/>
                </a:rPr>
                <a:t>: </a:t>
              </a:r>
              <a:r>
                <a:rPr lang="fr-FR" sz="1300" b="1" dirty="0" smtClean="0">
                  <a:latin typeface="+mn-lt"/>
                </a:rPr>
                <a:t>88,1%</a:t>
              </a:r>
              <a:endParaRPr lang="fr-FR" sz="1300" b="1" dirty="0">
                <a:latin typeface="+mn-lt"/>
              </a:endParaRPr>
            </a:p>
          </p:txBody>
        </p:sp>
        <p:sp>
          <p:nvSpPr>
            <p:cNvPr id="86" name="ZoneTexte 85"/>
            <p:cNvSpPr txBox="1"/>
            <p:nvPr/>
          </p:nvSpPr>
          <p:spPr>
            <a:xfrm>
              <a:off x="4617438" y="2008946"/>
              <a:ext cx="2159999" cy="938841"/>
            </a:xfrm>
            <a:prstGeom prst="rect">
              <a:avLst/>
            </a:prstGeom>
            <a:solidFill>
              <a:schemeClr val="bg1"/>
            </a:solidFill>
            <a:ln w="19050">
              <a:solidFill>
                <a:schemeClr val="accent5">
                  <a:lumMod val="75000"/>
                </a:schemeClr>
              </a:solidFill>
            </a:ln>
          </p:spPr>
          <p:txBody>
            <a:bodyPr wrap="square" rtlCol="0">
              <a:spAutoFit/>
            </a:bodyPr>
            <a:lstStyle/>
            <a:p>
              <a:r>
                <a:rPr lang="fr-FR" sz="1300" b="1" dirty="0" smtClean="0">
                  <a:latin typeface="+mn-lt"/>
                </a:rPr>
                <a:t>général </a:t>
              </a:r>
              <a:r>
                <a:rPr lang="fr-FR" sz="1300" b="1" dirty="0">
                  <a:latin typeface="+mn-lt"/>
                </a:rPr>
                <a:t>: </a:t>
              </a:r>
              <a:r>
                <a:rPr lang="fr-FR" sz="1300" b="1" dirty="0" smtClean="0">
                  <a:latin typeface="+mn-lt"/>
                </a:rPr>
                <a:t>91%</a:t>
              </a:r>
              <a:endParaRPr lang="fr-FR" sz="1300" b="1" dirty="0">
                <a:latin typeface="+mn-lt"/>
              </a:endParaRPr>
            </a:p>
            <a:p>
              <a:r>
                <a:rPr lang="fr-FR" sz="1300" b="1" dirty="0" smtClean="0">
                  <a:latin typeface="+mn-lt"/>
                </a:rPr>
                <a:t>technologique </a:t>
              </a:r>
              <a:r>
                <a:rPr lang="fr-FR" sz="1300" b="1" dirty="0">
                  <a:latin typeface="+mn-lt"/>
                </a:rPr>
                <a:t>: </a:t>
              </a:r>
              <a:r>
                <a:rPr lang="fr-FR" sz="1300" b="1" dirty="0" smtClean="0">
                  <a:latin typeface="+mn-lt"/>
                </a:rPr>
                <a:t>84,9%</a:t>
              </a:r>
              <a:endParaRPr lang="fr-FR" sz="1300" b="1" dirty="0">
                <a:latin typeface="+mn-lt"/>
              </a:endParaRPr>
            </a:p>
            <a:p>
              <a:r>
                <a:rPr lang="fr-FR" sz="1300" b="1" dirty="0" smtClean="0">
                  <a:latin typeface="+mn-lt"/>
                </a:rPr>
                <a:t>professionnel </a:t>
              </a:r>
              <a:r>
                <a:rPr lang="fr-FR" sz="1300" b="1" dirty="0">
                  <a:latin typeface="+mn-lt"/>
                </a:rPr>
                <a:t>: </a:t>
              </a:r>
              <a:r>
                <a:rPr lang="fr-FR" sz="1300" b="1" dirty="0" smtClean="0">
                  <a:latin typeface="+mn-lt"/>
                </a:rPr>
                <a:t>83,1 </a:t>
              </a:r>
              <a:r>
                <a:rPr lang="fr-FR" sz="1300" b="1" dirty="0">
                  <a:latin typeface="+mn-lt"/>
                </a:rPr>
                <a:t>%</a:t>
              </a:r>
            </a:p>
          </p:txBody>
        </p:sp>
      </p:grpSp>
      <p:sp>
        <p:nvSpPr>
          <p:cNvPr id="87" name="ZoneTexte 86"/>
          <p:cNvSpPr txBox="1"/>
          <p:nvPr/>
        </p:nvSpPr>
        <p:spPr>
          <a:xfrm>
            <a:off x="5751007" y="4983188"/>
            <a:ext cx="2952359" cy="905439"/>
          </a:xfrm>
          <a:prstGeom prst="rect">
            <a:avLst/>
          </a:prstGeom>
          <a:noFill/>
          <a:ln w="57150">
            <a:solidFill>
              <a:srgbClr val="FF0000"/>
            </a:solidFill>
          </a:ln>
        </p:spPr>
        <p:txBody>
          <a:bodyPr wrap="square" rtlCol="0">
            <a:spAutoFit/>
          </a:bodyPr>
          <a:lstStyle/>
          <a:p>
            <a:endParaRPr lang="fr-FR" sz="2052" dirty="0"/>
          </a:p>
        </p:txBody>
      </p:sp>
      <p:sp>
        <p:nvSpPr>
          <p:cNvPr id="88" name="Ellipse 87"/>
          <p:cNvSpPr/>
          <p:nvPr/>
        </p:nvSpPr>
        <p:spPr>
          <a:xfrm>
            <a:off x="274132" y="297514"/>
            <a:ext cx="1129721" cy="6943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2018</a:t>
            </a:r>
            <a:endParaRPr lang="fr-FR" b="1" dirty="0">
              <a:solidFill>
                <a:schemeClr val="tx1"/>
              </a:solidFill>
            </a:endParaRPr>
          </a:p>
        </p:txBody>
      </p:sp>
      <p:sp>
        <p:nvSpPr>
          <p:cNvPr id="89" name="Ellipse 88"/>
          <p:cNvSpPr/>
          <p:nvPr/>
        </p:nvSpPr>
        <p:spPr>
          <a:xfrm>
            <a:off x="7654108" y="3124903"/>
            <a:ext cx="1129721" cy="694343"/>
          </a:xfrm>
          <a:prstGeom prst="ellipse">
            <a:avLst/>
          </a:prstGeom>
          <a:solidFill>
            <a:srgbClr val="7BDF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2019</a:t>
            </a:r>
            <a:endParaRPr lang="fr-FR" b="1" dirty="0">
              <a:solidFill>
                <a:schemeClr val="tx1"/>
              </a:solidFill>
            </a:endParaRPr>
          </a:p>
        </p:txBody>
      </p:sp>
    </p:spTree>
    <p:extLst>
      <p:ext uri="{BB962C8B-B14F-4D97-AF65-F5344CB8AC3E}">
        <p14:creationId xmlns:p14="http://schemas.microsoft.com/office/powerpoint/2010/main" val="33128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heel(2)">
                                      <p:cBhvr>
                                        <p:cTn id="14" dur="20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anim calcmode="lin" valueType="num">
                                      <p:cBhvr>
                                        <p:cTn id="20" dur="1000" fill="hold"/>
                                        <p:tgtEl>
                                          <p:spTgt spid="75"/>
                                        </p:tgtEl>
                                        <p:attrNameLst>
                                          <p:attrName>ppt_x</p:attrName>
                                        </p:attrNameLst>
                                      </p:cBhvr>
                                      <p:tavLst>
                                        <p:tav tm="0">
                                          <p:val>
                                            <p:strVal val="#ppt_x"/>
                                          </p:val>
                                        </p:tav>
                                        <p:tav tm="100000">
                                          <p:val>
                                            <p:strVal val="#ppt_x"/>
                                          </p:val>
                                        </p:tav>
                                      </p:tavLst>
                                    </p:anim>
                                    <p:anim calcmode="lin" valueType="num">
                                      <p:cBhvr>
                                        <p:cTn id="2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2"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heel(2)">
                                      <p:cBhvr>
                                        <p:cTn id="26"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90066"/>
          </a:xfrm>
        </p:spPr>
        <p:txBody>
          <a:bodyPr>
            <a:normAutofit fontScale="90000"/>
          </a:bodyPr>
          <a:lstStyle/>
          <a:p>
            <a:r>
              <a:rPr lang="fr-FR" dirty="0" smtClean="0"/>
              <a:t>BAC</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16</a:t>
            </a:fld>
            <a:endParaRPr lang="fr-FR" dirty="0"/>
          </a:p>
        </p:txBody>
      </p:sp>
      <p:graphicFrame>
        <p:nvGraphicFramePr>
          <p:cNvPr id="7" name="Graphique 6"/>
          <p:cNvGraphicFramePr>
            <a:graphicFrameLocks/>
          </p:cNvGraphicFramePr>
          <p:nvPr>
            <p:extLst/>
          </p:nvPr>
        </p:nvGraphicFramePr>
        <p:xfrm>
          <a:off x="1331640" y="8367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nvPr>
        </p:nvGraphicFramePr>
        <p:xfrm>
          <a:off x="1403648" y="386104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36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550" y="405302"/>
            <a:ext cx="7835450" cy="923968"/>
          </a:xfrm>
        </p:spPr>
        <p:txBody>
          <a:bodyPr>
            <a:noAutofit/>
          </a:bodyPr>
          <a:lstStyle/>
          <a:p>
            <a:r>
              <a:rPr lang="fr-FR" sz="3762" dirty="0"/>
              <a:t>Décisions d’orientation post 2</a:t>
            </a:r>
            <a:r>
              <a:rPr lang="fr-FR" sz="3762" baseline="30000" dirty="0"/>
              <a:t>d</a:t>
            </a:r>
            <a:r>
              <a:rPr lang="fr-FR" sz="3762" dirty="0"/>
              <a:t> GT 2018</a:t>
            </a:r>
            <a:endParaRPr lang="fr-FR" sz="3848" dirty="0"/>
          </a:p>
        </p:txBody>
      </p:sp>
      <p:graphicFrame>
        <p:nvGraphicFramePr>
          <p:cNvPr id="7" name="Graphique 6"/>
          <p:cNvGraphicFramePr>
            <a:graphicFrameLocks/>
          </p:cNvGraphicFramePr>
          <p:nvPr>
            <p:extLst/>
          </p:nvPr>
        </p:nvGraphicFramePr>
        <p:xfrm>
          <a:off x="1328592" y="1484784"/>
          <a:ext cx="7722027" cy="4694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31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18</a:t>
            </a:fld>
            <a:endParaRPr lang="fr-FR" dirty="0"/>
          </a:p>
        </p:txBody>
      </p:sp>
      <p:graphicFrame>
        <p:nvGraphicFramePr>
          <p:cNvPr id="9" name="Graphique 8"/>
          <p:cNvGraphicFramePr>
            <a:graphicFrameLocks/>
          </p:cNvGraphicFramePr>
          <p:nvPr>
            <p:extLst/>
          </p:nvPr>
        </p:nvGraphicFramePr>
        <p:xfrm>
          <a:off x="1259632" y="1700808"/>
          <a:ext cx="662473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012160" y="253976"/>
            <a:ext cx="2880320" cy="2024695"/>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800" dirty="0" err="1" smtClean="0">
                <a:solidFill>
                  <a:schemeClr val="tx1"/>
                </a:solidFill>
              </a:rPr>
              <a:t>Surcalibrage</a:t>
            </a:r>
            <a:r>
              <a:rPr lang="fr-FR" sz="1800" dirty="0" smtClean="0">
                <a:solidFill>
                  <a:schemeClr val="tx1"/>
                </a:solidFill>
              </a:rPr>
              <a:t> de la GA</a:t>
            </a:r>
          </a:p>
          <a:p>
            <a:pPr marL="285750" indent="-285750">
              <a:buFont typeface="Arial" panose="020B0604020202020204" pitchFamily="34" charset="0"/>
              <a:buChar char="•"/>
            </a:pPr>
            <a:r>
              <a:rPr lang="fr-FR" sz="1800" dirty="0" smtClean="0">
                <a:solidFill>
                  <a:schemeClr val="tx1"/>
                </a:solidFill>
              </a:rPr>
              <a:t>Taux de pression par rapport à l’offre de formation</a:t>
            </a:r>
          </a:p>
          <a:p>
            <a:pPr marL="285750" indent="-285750">
              <a:buFont typeface="Arial" panose="020B0604020202020204" pitchFamily="34" charset="0"/>
              <a:buChar char="•"/>
            </a:pPr>
            <a:r>
              <a:rPr lang="fr-FR" sz="1800" dirty="0" smtClean="0">
                <a:solidFill>
                  <a:schemeClr val="tx1"/>
                </a:solidFill>
              </a:rPr>
              <a:t>Taux de satisfaction sur le vœux 1</a:t>
            </a:r>
          </a:p>
          <a:p>
            <a:pPr marL="285750" indent="-285750">
              <a:buFont typeface="Arial" panose="020B0604020202020204" pitchFamily="34" charset="0"/>
              <a:buChar char="•"/>
            </a:pPr>
            <a:r>
              <a:rPr lang="fr-FR" sz="1800" dirty="0" smtClean="0">
                <a:solidFill>
                  <a:schemeClr val="tx1"/>
                </a:solidFill>
              </a:rPr>
              <a:t>Mobilité et internat</a:t>
            </a:r>
            <a:endParaRPr lang="fr-FR" sz="1800" dirty="0">
              <a:solidFill>
                <a:schemeClr val="tx1"/>
              </a:solidFill>
            </a:endParaRPr>
          </a:p>
        </p:txBody>
      </p:sp>
      <p:sp>
        <p:nvSpPr>
          <p:cNvPr id="6" name="Titre 1"/>
          <p:cNvSpPr>
            <a:spLocks noGrp="1"/>
          </p:cNvSpPr>
          <p:nvPr>
            <p:ph type="title"/>
          </p:nvPr>
        </p:nvSpPr>
        <p:spPr>
          <a:xfrm>
            <a:off x="467544" y="253976"/>
            <a:ext cx="7835450" cy="405210"/>
          </a:xfrm>
        </p:spPr>
        <p:txBody>
          <a:bodyPr>
            <a:noAutofit/>
          </a:bodyPr>
          <a:lstStyle/>
          <a:p>
            <a:r>
              <a:rPr lang="fr-FR" sz="3762" dirty="0" smtClean="0"/>
              <a:t>BAC </a:t>
            </a:r>
            <a:endParaRPr lang="fr-FR" sz="3762" dirty="0"/>
          </a:p>
        </p:txBody>
      </p:sp>
    </p:spTree>
    <p:extLst>
      <p:ext uri="{BB962C8B-B14F-4D97-AF65-F5344CB8AC3E}">
        <p14:creationId xmlns:p14="http://schemas.microsoft.com/office/powerpoint/2010/main" val="107237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8352928" cy="3240360"/>
          </a:xfrm>
        </p:spPr>
        <p:txBody>
          <a:bodyPr>
            <a:normAutofit/>
          </a:bodyPr>
          <a:lstStyle/>
          <a:p>
            <a:r>
              <a:rPr lang="fr-FR" sz="6000" b="1" dirty="0"/>
              <a:t/>
            </a:r>
            <a:br>
              <a:rPr lang="fr-FR" sz="6000" b="1" dirty="0"/>
            </a:br>
            <a:r>
              <a:rPr lang="fr-FR" dirty="0"/>
              <a:t/>
            </a:r>
            <a:br>
              <a:rPr lang="fr-FR" dirty="0"/>
            </a:br>
            <a:r>
              <a:rPr lang="fr-FR" dirty="0" smtClean="0"/>
              <a:t>Françoise MONCADA</a:t>
            </a:r>
            <a:r>
              <a:rPr lang="fr-FR" dirty="0"/>
              <a:t/>
            </a:r>
            <a:br>
              <a:rPr lang="fr-FR" dirty="0"/>
            </a:br>
            <a:r>
              <a:rPr lang="fr-FR" sz="2700" dirty="0"/>
              <a:t>Inspecteur d’académie-directeur des services départementaux de l’éducation nationale</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19</a:t>
            </a:fld>
            <a:endParaRPr lang="fr-FR" dirty="0"/>
          </a:p>
        </p:txBody>
      </p:sp>
    </p:spTree>
    <p:extLst>
      <p:ext uri="{BB962C8B-B14F-4D97-AF65-F5344CB8AC3E}">
        <p14:creationId xmlns:p14="http://schemas.microsoft.com/office/powerpoint/2010/main" val="156522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des matières</a:t>
            </a:r>
            <a:endParaRPr lang="fr-FR" dirty="0"/>
          </a:p>
        </p:txBody>
      </p:sp>
      <p:sp>
        <p:nvSpPr>
          <p:cNvPr id="3" name="Espace réservé du contenu 2"/>
          <p:cNvSpPr>
            <a:spLocks noGrp="1"/>
          </p:cNvSpPr>
          <p:nvPr>
            <p:ph idx="1"/>
          </p:nvPr>
        </p:nvSpPr>
        <p:spPr>
          <a:xfrm>
            <a:off x="1187624" y="1268760"/>
            <a:ext cx="7283151" cy="4824536"/>
          </a:xfrm>
        </p:spPr>
        <p:txBody>
          <a:bodyPr>
            <a:normAutofit/>
          </a:bodyPr>
          <a:lstStyle/>
          <a:p>
            <a:r>
              <a:rPr lang="fr-FR" sz="2600" dirty="0" smtClean="0"/>
              <a:t>Enjeux et priorités de la rentrée scolaire</a:t>
            </a:r>
          </a:p>
          <a:p>
            <a:r>
              <a:rPr lang="fr-FR" sz="2600" dirty="0" smtClean="0"/>
              <a:t>Focus départementaux Eure et Orne</a:t>
            </a:r>
          </a:p>
          <a:p>
            <a:r>
              <a:rPr lang="fr-FR" sz="2600" dirty="0" smtClean="0"/>
              <a:t>Ecole inclusive</a:t>
            </a:r>
          </a:p>
          <a:p>
            <a:r>
              <a:rPr lang="fr-FR" sz="2400" dirty="0" smtClean="0"/>
              <a:t>Formation professionnelle initiale et continue</a:t>
            </a:r>
          </a:p>
          <a:p>
            <a:r>
              <a:rPr lang="fr-FR" sz="2400" dirty="0" smtClean="0"/>
              <a:t>Orientation</a:t>
            </a:r>
          </a:p>
          <a:p>
            <a:r>
              <a:rPr lang="fr-FR" sz="2400" dirty="0" smtClean="0"/>
              <a:t>Les cordées de la réussite</a:t>
            </a:r>
          </a:p>
          <a:p>
            <a:r>
              <a:rPr lang="fr-FR" sz="2400" dirty="0" smtClean="0"/>
              <a:t>Présentation du dispositif GRH de Proximité</a:t>
            </a:r>
          </a:p>
          <a:p>
            <a:r>
              <a:rPr lang="fr-FR" sz="2400" dirty="0" smtClean="0"/>
              <a:t>Plan de formation</a:t>
            </a:r>
          </a:p>
          <a:p>
            <a:r>
              <a:rPr lang="fr-FR" sz="2600" dirty="0" smtClean="0"/>
              <a:t>Conclusion</a:t>
            </a:r>
          </a:p>
          <a:p>
            <a:endParaRPr lang="fr-FR" sz="28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a:t>
            </a:fld>
            <a:endParaRPr lang="fr-FR" dirty="0"/>
          </a:p>
        </p:txBody>
      </p:sp>
    </p:spTree>
    <p:extLst>
      <p:ext uri="{BB962C8B-B14F-4D97-AF65-F5344CB8AC3E}">
        <p14:creationId xmlns:p14="http://schemas.microsoft.com/office/powerpoint/2010/main" val="350441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a:bodyPr>
          <a:lstStyle/>
          <a:p>
            <a:r>
              <a:rPr lang="fr-FR" sz="2100" b="1" dirty="0"/>
              <a:t>Les mesures de la rentrée </a:t>
            </a:r>
            <a:r>
              <a:rPr lang="fr-FR" sz="2100" b="1" dirty="0" smtClean="0"/>
              <a:t>2019 dans le 1</a:t>
            </a:r>
            <a:r>
              <a:rPr lang="fr-FR" sz="2100" b="1" baseline="30000" dirty="0" smtClean="0"/>
              <a:t>er</a:t>
            </a:r>
            <a:r>
              <a:rPr lang="fr-FR" sz="2100" b="1" dirty="0" smtClean="0"/>
              <a:t> degré</a:t>
            </a:r>
            <a:endParaRPr lang="fr-FR" sz="2100" b="1" dirty="0"/>
          </a:p>
        </p:txBody>
      </p:sp>
      <p:sp>
        <p:nvSpPr>
          <p:cNvPr id="3" name="Espace réservé du contenu 2"/>
          <p:cNvSpPr>
            <a:spLocks noGrp="1"/>
          </p:cNvSpPr>
          <p:nvPr>
            <p:ph idx="1"/>
          </p:nvPr>
        </p:nvSpPr>
        <p:spPr>
          <a:xfrm>
            <a:off x="1259632" y="846138"/>
            <a:ext cx="7690758" cy="4248472"/>
          </a:xfrm>
        </p:spPr>
        <p:txBody>
          <a:bodyPr>
            <a:noAutofit/>
          </a:bodyPr>
          <a:lstStyle/>
          <a:p>
            <a:pPr marL="0" indent="0">
              <a:spcBef>
                <a:spcPts val="0"/>
              </a:spcBef>
              <a:buNone/>
            </a:pPr>
            <a:endParaRPr lang="fr-FR" sz="1500" dirty="0"/>
          </a:p>
          <a:p>
            <a:pPr marL="0" indent="0">
              <a:spcBef>
                <a:spcPts val="0"/>
              </a:spcBef>
              <a:buNone/>
            </a:pPr>
            <a:r>
              <a:rPr lang="fr-FR" sz="1800" b="1" dirty="0"/>
              <a:t>Des mesures </a:t>
            </a:r>
            <a:r>
              <a:rPr lang="fr-FR" sz="1800" b="1" dirty="0" smtClean="0"/>
              <a:t>nouvelles:</a:t>
            </a:r>
          </a:p>
          <a:p>
            <a:pPr marL="0" indent="0">
              <a:spcBef>
                <a:spcPts val="0"/>
              </a:spcBef>
              <a:buNone/>
            </a:pPr>
            <a:endParaRPr lang="fr-FR" sz="1800" b="1" dirty="0" smtClean="0"/>
          </a:p>
          <a:p>
            <a:pPr>
              <a:spcBef>
                <a:spcPts val="0"/>
              </a:spcBef>
              <a:buFont typeface="Wingdings" panose="05000000000000000000" pitchFamily="2" charset="2"/>
              <a:buChar char="Ø"/>
            </a:pPr>
            <a:r>
              <a:rPr lang="fr-FR" sz="2000" dirty="0"/>
              <a:t>Abaissement de l'âge du début de l’instruction obligatoire à 3 </a:t>
            </a:r>
            <a:r>
              <a:rPr lang="fr-FR" sz="2000" dirty="0" smtClean="0"/>
              <a:t>ans</a:t>
            </a:r>
          </a:p>
          <a:p>
            <a:pPr algn="just">
              <a:spcBef>
                <a:spcPts val="0"/>
              </a:spcBef>
              <a:spcAft>
                <a:spcPts val="1200"/>
              </a:spcAft>
              <a:buFont typeface="Wingdings" panose="05000000000000000000" pitchFamily="2" charset="2"/>
              <a:buChar char="§"/>
            </a:pPr>
            <a:r>
              <a:rPr lang="fr-FR" sz="2000" dirty="0"/>
              <a:t>Possibilité d’aménagement du temps de présence à l’école des élèves de petite section </a:t>
            </a:r>
          </a:p>
          <a:p>
            <a:pPr lvl="2" algn="just"/>
            <a:r>
              <a:rPr lang="fr-FR" sz="2000" dirty="0"/>
              <a:t>Demande d’aménagement par la famille soumise à l’avis du directeur et à la décision de l’IEN</a:t>
            </a:r>
          </a:p>
          <a:p>
            <a:pPr>
              <a:spcBef>
                <a:spcPts val="0"/>
              </a:spcBef>
              <a:buFont typeface="Wingdings" panose="05000000000000000000" pitchFamily="2" charset="2"/>
              <a:buChar char="Ø"/>
            </a:pPr>
            <a:endParaRPr lang="fr-FR" sz="2000" dirty="0"/>
          </a:p>
          <a:p>
            <a:pPr marL="267891" indent="0" algn="just">
              <a:spcBef>
                <a:spcPts val="750"/>
              </a:spcBef>
              <a:buNone/>
            </a:pPr>
            <a:r>
              <a:rPr lang="fr-FR" sz="2000" b="1" dirty="0"/>
              <a:t>Des mesures </a:t>
            </a:r>
            <a:r>
              <a:rPr lang="fr-FR" sz="2000" b="1" dirty="0" smtClean="0"/>
              <a:t>a poursuivre:</a:t>
            </a:r>
            <a:endParaRPr lang="fr-FR" sz="2000" b="1" dirty="0"/>
          </a:p>
          <a:p>
            <a:pPr marL="472679" indent="-204788" algn="just">
              <a:spcBef>
                <a:spcPts val="750"/>
              </a:spcBef>
              <a:buFont typeface="Wingdings" panose="05000000000000000000" pitchFamily="2" charset="2"/>
              <a:buChar char="§"/>
            </a:pPr>
            <a:r>
              <a:rPr lang="fr-FR" sz="2000" dirty="0" smtClean="0"/>
              <a:t>Dédoublement </a:t>
            </a:r>
            <a:r>
              <a:rPr lang="fr-FR" sz="2000" dirty="0"/>
              <a:t>des classes de grande section de maternelle en éducation prioritaire rentrée 2020</a:t>
            </a:r>
          </a:p>
          <a:p>
            <a:pPr marL="472679" indent="-204788" algn="just">
              <a:spcBef>
                <a:spcPts val="750"/>
              </a:spcBef>
              <a:buFont typeface="Wingdings" panose="05000000000000000000" pitchFamily="2" charset="2"/>
              <a:buChar char="§"/>
            </a:pPr>
            <a:r>
              <a:rPr lang="fr-FR" sz="2000" dirty="0"/>
              <a:t>Classes de </a:t>
            </a:r>
            <a:r>
              <a:rPr lang="fr-FR" sz="2000" dirty="0" smtClean="0"/>
              <a:t>GS, </a:t>
            </a:r>
            <a:r>
              <a:rPr lang="fr-FR" sz="2000" dirty="0"/>
              <a:t>de CP et de CE1 hors éducation prioritaire au maximum à 24 élèves </a:t>
            </a:r>
          </a:p>
          <a:p>
            <a:pPr marL="472679" indent="-204788" algn="just">
              <a:spcBef>
                <a:spcPts val="750"/>
              </a:spcBef>
              <a:buFont typeface="Wingdings" panose="05000000000000000000" pitchFamily="2" charset="2"/>
              <a:buChar char="§"/>
            </a:pPr>
            <a:r>
              <a:rPr lang="fr-FR" sz="2000" dirty="0"/>
              <a:t>Poursuivre la mise en œuvre de la mesure « 100 % réussite »  des classes de CP et CE1 en REP et en REP+</a:t>
            </a:r>
          </a:p>
          <a:p>
            <a:pPr marL="0" indent="0">
              <a:buNone/>
            </a:pPr>
            <a:endParaRPr lang="fr-FR" sz="1500" dirty="0"/>
          </a:p>
          <a:p>
            <a:pPr marL="0" indent="0" algn="just">
              <a:buNone/>
            </a:pPr>
            <a:endParaRPr lang="fr-FR" sz="13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20</a:t>
            </a:fld>
            <a:endParaRPr lang="fr-FR" dirty="0"/>
          </a:p>
        </p:txBody>
      </p:sp>
    </p:spTree>
    <p:extLst>
      <p:ext uri="{BB962C8B-B14F-4D97-AF65-F5344CB8AC3E}">
        <p14:creationId xmlns:p14="http://schemas.microsoft.com/office/powerpoint/2010/main" val="225332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803" y="1117854"/>
            <a:ext cx="8376557" cy="822960"/>
          </a:xfrm>
        </p:spPr>
        <p:txBody>
          <a:bodyPr anchor="t">
            <a:noAutofit/>
          </a:bodyPr>
          <a:lstStyle/>
          <a:p>
            <a:r>
              <a:rPr lang="fr-FR" sz="2100" b="1" dirty="0"/>
              <a:t>L'acquisition des savoirs fondamentaux par tous les élèves : </a:t>
            </a:r>
            <a:br>
              <a:rPr lang="fr-FR" sz="2100" b="1" dirty="0"/>
            </a:br>
            <a:r>
              <a:rPr lang="fr-FR" sz="2100" b="1" dirty="0"/>
              <a:t>une priorité nationale</a:t>
            </a:r>
          </a:p>
        </p:txBody>
      </p:sp>
      <p:sp>
        <p:nvSpPr>
          <p:cNvPr id="3" name="Espace réservé du contenu 2"/>
          <p:cNvSpPr>
            <a:spLocks noGrp="1"/>
          </p:cNvSpPr>
          <p:nvPr>
            <p:ph idx="1"/>
          </p:nvPr>
        </p:nvSpPr>
        <p:spPr>
          <a:xfrm>
            <a:off x="1403649" y="2366963"/>
            <a:ext cx="7283151" cy="3394472"/>
          </a:xfrm>
        </p:spPr>
        <p:txBody>
          <a:bodyPr/>
          <a:lstStyle/>
          <a:p>
            <a:pPr algn="just">
              <a:buFont typeface="Wingdings" panose="05000000000000000000" pitchFamily="2" charset="2"/>
              <a:buChar char="§"/>
            </a:pPr>
            <a:r>
              <a:rPr lang="fr-FR" sz="2100" dirty="0"/>
              <a:t>Des évaluations pour faire réussir les élèves</a:t>
            </a:r>
          </a:p>
          <a:p>
            <a:pPr algn="just">
              <a:spcBef>
                <a:spcPts val="750"/>
              </a:spcBef>
              <a:buFont typeface="Wingdings" panose="05000000000000000000" pitchFamily="2" charset="2"/>
              <a:buChar char="§"/>
            </a:pPr>
            <a:r>
              <a:rPr lang="fr-FR" sz="2100" dirty="0"/>
              <a:t>Cibler des priorités stratégiques du CP au CM2</a:t>
            </a:r>
          </a:p>
          <a:p>
            <a:pPr algn="just">
              <a:spcBef>
                <a:spcPts val="750"/>
              </a:spcBef>
              <a:buFont typeface="Wingdings" panose="05000000000000000000" pitchFamily="2" charset="2"/>
              <a:buChar char="§"/>
            </a:pPr>
            <a:r>
              <a:rPr lang="fr-FR" sz="2100" dirty="0"/>
              <a:t>Le dédoublement des classes </a:t>
            </a:r>
            <a:r>
              <a:rPr lang="fr-FR" sz="2100" dirty="0" smtClean="0"/>
              <a:t>GS, de </a:t>
            </a:r>
            <a:r>
              <a:rPr lang="fr-FR" sz="2100" dirty="0"/>
              <a:t>CP et de CE1 : un levier pour la réussite de tous les élèves</a:t>
            </a:r>
          </a:p>
          <a:p>
            <a:pPr algn="just"/>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21</a:t>
            </a:fld>
            <a:endParaRPr lang="fr-FR" dirty="0"/>
          </a:p>
        </p:txBody>
      </p:sp>
    </p:spTree>
    <p:extLst>
      <p:ext uri="{BB962C8B-B14F-4D97-AF65-F5344CB8AC3E}">
        <p14:creationId xmlns:p14="http://schemas.microsoft.com/office/powerpoint/2010/main" val="1427109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305" y="998730"/>
            <a:ext cx="8523515" cy="691586"/>
          </a:xfrm>
        </p:spPr>
        <p:txBody>
          <a:bodyPr>
            <a:noAutofit/>
          </a:bodyPr>
          <a:lstStyle/>
          <a:p>
            <a:r>
              <a:rPr lang="fr-FR" sz="2100" b="1" dirty="0"/>
              <a:t>L'acquisition des savoirs fondamentaux par tous les élèves </a:t>
            </a:r>
            <a:br>
              <a:rPr lang="fr-FR" sz="2100" b="1" dirty="0"/>
            </a:br>
            <a:r>
              <a:rPr lang="fr-FR" sz="2100" b="1" dirty="0"/>
              <a:t>une priorité nationale : lire, écrire  </a:t>
            </a:r>
            <a:endParaRPr lang="fr-FR" sz="2100" b="1" i="1" dirty="0"/>
          </a:p>
        </p:txBody>
      </p:sp>
      <p:sp>
        <p:nvSpPr>
          <p:cNvPr id="3" name="Espace réservé du contenu 2"/>
          <p:cNvSpPr>
            <a:spLocks noGrp="1"/>
          </p:cNvSpPr>
          <p:nvPr>
            <p:ph idx="1"/>
          </p:nvPr>
        </p:nvSpPr>
        <p:spPr>
          <a:xfrm>
            <a:off x="960120" y="1981805"/>
            <a:ext cx="7582989" cy="3672408"/>
          </a:xfrm>
        </p:spPr>
        <p:txBody>
          <a:bodyPr>
            <a:noAutofit/>
          </a:bodyPr>
          <a:lstStyle/>
          <a:p>
            <a:pPr marL="603647" indent="-260747" algn="just">
              <a:buFont typeface="Wingdings" panose="05000000000000000000" pitchFamily="2" charset="2"/>
              <a:buChar char="§"/>
            </a:pPr>
            <a:r>
              <a:rPr lang="fr-FR" sz="2000" dirty="0"/>
              <a:t>Priorité nationale pour permettre aux élèves d’accéder à une pleine maîtrise de la langue, laquelle est au fondement de tous les apprentissages</a:t>
            </a:r>
          </a:p>
          <a:p>
            <a:pPr marL="603647" indent="-260747" algn="just">
              <a:buFont typeface="Wingdings" panose="05000000000000000000" pitchFamily="2" charset="2"/>
              <a:buChar char="§"/>
            </a:pPr>
            <a:r>
              <a:rPr lang="fr-FR" sz="2000" dirty="0"/>
              <a:t>Volontarisme pédagogique affirmé </a:t>
            </a:r>
          </a:p>
          <a:p>
            <a:pPr marL="603647" lvl="1" indent="-260747" algn="just">
              <a:spcBef>
                <a:spcPts val="750"/>
              </a:spcBef>
              <a:buFont typeface="Wingdings" panose="05000000000000000000" pitchFamily="2" charset="2"/>
              <a:buChar char="§"/>
            </a:pPr>
            <a:r>
              <a:rPr lang="fr-FR" sz="2000" dirty="0"/>
              <a:t>Devenir lecteur dès le CP</a:t>
            </a:r>
          </a:p>
          <a:p>
            <a:pPr marL="603647" lvl="1" indent="-260747" algn="just">
              <a:spcBef>
                <a:spcPts val="750"/>
              </a:spcBef>
              <a:buFont typeface="Wingdings" panose="05000000000000000000" pitchFamily="2" charset="2"/>
              <a:buChar char="§"/>
            </a:pPr>
            <a:r>
              <a:rPr lang="fr-FR" sz="2000" dirty="0"/>
              <a:t>Ecrire au quotidien</a:t>
            </a:r>
          </a:p>
          <a:p>
            <a:pPr marL="603647" lvl="1" indent="-260747" algn="just">
              <a:spcBef>
                <a:spcPts val="750"/>
              </a:spcBef>
              <a:buFont typeface="Wingdings" panose="05000000000000000000" pitchFamily="2" charset="2"/>
              <a:buChar char="§"/>
            </a:pPr>
            <a:r>
              <a:rPr lang="fr-FR" sz="2000" dirty="0" smtClean="0"/>
              <a:t>Comprendre</a:t>
            </a:r>
          </a:p>
          <a:p>
            <a:pPr marL="603647" lvl="1" indent="-260747" algn="just">
              <a:spcBef>
                <a:spcPts val="750"/>
              </a:spcBef>
              <a:buFont typeface="Wingdings" panose="05000000000000000000" pitchFamily="2" charset="2"/>
              <a:buChar char="§"/>
            </a:pPr>
            <a:r>
              <a:rPr lang="fr-FR" sz="2000" dirty="0" smtClean="0"/>
              <a:t>Le quart d’heure lecture…</a:t>
            </a:r>
            <a:endParaRPr lang="fr-FR" sz="2000" dirty="0"/>
          </a:p>
          <a:p>
            <a:pPr marL="342900" lvl="1" indent="0" algn="just">
              <a:buNone/>
            </a:pPr>
            <a:r>
              <a:rPr lang="fr-FR" sz="2250" dirty="0"/>
              <a:t> </a:t>
            </a:r>
          </a:p>
        </p:txBody>
      </p:sp>
      <p:sp>
        <p:nvSpPr>
          <p:cNvPr id="6" name="Espace réservé du numéro de diapositive 5"/>
          <p:cNvSpPr>
            <a:spLocks noGrp="1"/>
          </p:cNvSpPr>
          <p:nvPr>
            <p:ph type="sldNum" sz="quarter" idx="12"/>
          </p:nvPr>
        </p:nvSpPr>
        <p:spPr/>
        <p:txBody>
          <a:bodyPr/>
          <a:lstStyle/>
          <a:p>
            <a:pPr fontAlgn="base">
              <a:spcBef>
                <a:spcPct val="0"/>
              </a:spcBef>
              <a:spcAft>
                <a:spcPct val="0"/>
              </a:spcAft>
              <a:defRPr/>
            </a:pPr>
            <a:fld id="{EC40D736-344C-4D96-AA65-D0B2AB3C626F}" type="slidenum">
              <a:rPr lang="fr-FR">
                <a:solidFill>
                  <a:prstClr val="black">
                    <a:tint val="75000"/>
                  </a:prstClr>
                </a:solidFill>
                <a:latin typeface="Times New Roman" pitchFamily="18" charset="0"/>
              </a:rPr>
              <a:pPr fontAlgn="base">
                <a:spcBef>
                  <a:spcPct val="0"/>
                </a:spcBef>
                <a:spcAft>
                  <a:spcPct val="0"/>
                </a:spcAft>
                <a:defRPr/>
              </a:pPr>
              <a:t>22</a:t>
            </a:fld>
            <a:endParaRPr lang="fr-FR"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4935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23</a:t>
            </a:fld>
            <a:endParaRPr lang="fr-FR" dirty="0"/>
          </a:p>
        </p:txBody>
      </p:sp>
      <p:sp>
        <p:nvSpPr>
          <p:cNvPr id="5" name="Titre 1"/>
          <p:cNvSpPr>
            <a:spLocks noGrp="1"/>
          </p:cNvSpPr>
          <p:nvPr>
            <p:ph type="title"/>
          </p:nvPr>
        </p:nvSpPr>
        <p:spPr/>
        <p:txBody>
          <a:bodyPr>
            <a:normAutofit/>
          </a:bodyPr>
          <a:lstStyle/>
          <a:p>
            <a:r>
              <a:rPr lang="fr-FR" sz="2325" b="1" dirty="0"/>
              <a:t>Les évaluations nationales</a:t>
            </a:r>
            <a:r>
              <a:rPr lang="fr-FR" sz="3000" dirty="0"/>
              <a:t/>
            </a:r>
            <a:br>
              <a:rPr lang="fr-FR" sz="3000" dirty="0"/>
            </a:br>
            <a:r>
              <a:rPr lang="fr-FR" sz="2175" dirty="0" err="1"/>
              <a:t>Mi-CP</a:t>
            </a:r>
            <a:r>
              <a:rPr lang="fr-FR" sz="2175" dirty="0"/>
              <a:t> : </a:t>
            </a:r>
            <a:r>
              <a:rPr lang="fr-FR" sz="1600" b="1" dirty="0" smtClean="0">
                <a:latin typeface="Calibri" panose="020F0502020204030204" pitchFamily="34" charset="0"/>
              </a:rPr>
              <a:t>% </a:t>
            </a:r>
            <a:r>
              <a:rPr lang="fr-FR" sz="1600" b="1" dirty="0">
                <a:latin typeface="Calibri" panose="020F0502020204030204" pitchFamily="34" charset="0"/>
              </a:rPr>
              <a:t>d'élèves de CP à besoins selon les compétences évaluées en Français</a:t>
            </a:r>
            <a:r>
              <a:rPr lang="fr-FR" sz="1600" dirty="0"/>
              <a:t> </a:t>
            </a:r>
            <a:endParaRPr lang="fr-FR" sz="1500" i="1" dirty="0"/>
          </a:p>
        </p:txBody>
      </p:sp>
      <p:graphicFrame>
        <p:nvGraphicFramePr>
          <p:cNvPr id="8" name="Graphique 7"/>
          <p:cNvGraphicFramePr>
            <a:graphicFrameLocks/>
          </p:cNvGraphicFramePr>
          <p:nvPr>
            <p:extLst/>
          </p:nvPr>
        </p:nvGraphicFramePr>
        <p:xfrm>
          <a:off x="827584" y="1340768"/>
          <a:ext cx="7992888"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248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24</a:t>
            </a:fld>
            <a:endParaRPr lang="fr-FR" dirty="0"/>
          </a:p>
        </p:txBody>
      </p:sp>
      <p:sp>
        <p:nvSpPr>
          <p:cNvPr id="10" name="Titre 1"/>
          <p:cNvSpPr>
            <a:spLocks noGrp="1"/>
          </p:cNvSpPr>
          <p:nvPr>
            <p:ph type="title"/>
          </p:nvPr>
        </p:nvSpPr>
        <p:spPr/>
        <p:txBody>
          <a:bodyPr>
            <a:normAutofit/>
          </a:bodyPr>
          <a:lstStyle/>
          <a:p>
            <a:r>
              <a:rPr lang="fr-FR" sz="2325" b="1" dirty="0"/>
              <a:t>Les évaluations nationales</a:t>
            </a:r>
            <a:r>
              <a:rPr lang="fr-FR" sz="3000" b="1" dirty="0"/>
              <a:t/>
            </a:r>
            <a:br>
              <a:rPr lang="fr-FR" sz="3000" b="1" dirty="0"/>
            </a:br>
            <a:r>
              <a:rPr lang="fr-FR" sz="2175" dirty="0" err="1"/>
              <a:t>Mi-CP</a:t>
            </a:r>
            <a:r>
              <a:rPr lang="fr-FR" sz="2175" dirty="0"/>
              <a:t> : </a:t>
            </a:r>
            <a:r>
              <a:rPr lang="fr-FR" sz="1500" i="1" dirty="0" smtClean="0"/>
              <a:t>% </a:t>
            </a:r>
            <a:r>
              <a:rPr lang="fr-FR" sz="1500" i="1" dirty="0"/>
              <a:t>d'élèves de CP à besoins selon les compétences évaluées en Mathématiques</a:t>
            </a:r>
          </a:p>
        </p:txBody>
      </p:sp>
      <p:graphicFrame>
        <p:nvGraphicFramePr>
          <p:cNvPr id="8" name="Graphique 7"/>
          <p:cNvGraphicFramePr>
            <a:graphicFrameLocks/>
          </p:cNvGraphicFramePr>
          <p:nvPr>
            <p:extLst/>
          </p:nvPr>
        </p:nvGraphicFramePr>
        <p:xfrm>
          <a:off x="683568" y="1417638"/>
          <a:ext cx="8003232" cy="5035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9590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268760"/>
            <a:ext cx="8229600" cy="3096344"/>
          </a:xfrm>
        </p:spPr>
        <p:txBody>
          <a:bodyPr>
            <a:noAutofit/>
          </a:bodyPr>
          <a:lstStyle/>
          <a:p>
            <a:r>
              <a:rPr lang="fr-FR" dirty="0" smtClean="0"/>
              <a:t>Pour </a:t>
            </a:r>
            <a:r>
              <a:rPr lang="fr-FR" dirty="0"/>
              <a:t>une école pleinement </a:t>
            </a:r>
            <a:r>
              <a:rPr lang="fr-FR" dirty="0" smtClean="0"/>
              <a:t>inclusive</a:t>
            </a:r>
            <a:br>
              <a:rPr lang="fr-FR" dirty="0" smtClean="0"/>
            </a:br>
            <a:r>
              <a:rPr lang="fr-FR" dirty="0" smtClean="0"/>
              <a:t> </a:t>
            </a:r>
            <a:br>
              <a:rPr lang="fr-FR" dirty="0" smtClean="0"/>
            </a:br>
            <a:r>
              <a:rPr lang="fr-FR" sz="3200" dirty="0" smtClean="0"/>
              <a:t>Laurent Maire, C.T. ASH </a:t>
            </a:r>
            <a:endParaRPr lang="fr-FR" sz="32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25</a:t>
            </a:fld>
            <a:endParaRPr lang="fr-FR" dirty="0"/>
          </a:p>
        </p:txBody>
      </p:sp>
    </p:spTree>
    <p:extLst>
      <p:ext uri="{BB962C8B-B14F-4D97-AF65-F5344CB8AC3E}">
        <p14:creationId xmlns:p14="http://schemas.microsoft.com/office/powerpoint/2010/main" val="4178359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smtClean="0">
                <a:solidFill>
                  <a:schemeClr val="accent1"/>
                </a:solidFill>
              </a:rPr>
              <a:t>Pour une école pleinement inclusive </a:t>
            </a:r>
            <a:endParaRPr lang="fr-FR" i="1" dirty="0"/>
          </a:p>
        </p:txBody>
      </p:sp>
      <p:sp>
        <p:nvSpPr>
          <p:cNvPr id="3" name="Espace réservé du contenu 2"/>
          <p:cNvSpPr>
            <a:spLocks noGrp="1"/>
          </p:cNvSpPr>
          <p:nvPr>
            <p:ph idx="1"/>
          </p:nvPr>
        </p:nvSpPr>
        <p:spPr>
          <a:xfrm>
            <a:off x="2051720" y="1556792"/>
            <a:ext cx="5300346" cy="3996444"/>
          </a:xfrm>
        </p:spPr>
        <p:txBody>
          <a:bodyPr>
            <a:noAutofit/>
          </a:bodyPr>
          <a:lstStyle/>
          <a:p>
            <a:pPr marL="342900" lvl="1" indent="0">
              <a:buNone/>
            </a:pPr>
            <a:endParaRPr lang="fr-FR" sz="675" dirty="0"/>
          </a:p>
          <a:p>
            <a:r>
              <a:rPr lang="fr-FR" sz="2200" dirty="0"/>
              <a:t>Données </a:t>
            </a:r>
            <a:r>
              <a:rPr lang="fr-FR" sz="2200" dirty="0" smtClean="0"/>
              <a:t>générales:</a:t>
            </a:r>
            <a:endParaRPr lang="fr-FR" sz="2200" dirty="0"/>
          </a:p>
          <a:p>
            <a:pPr marL="0" indent="0">
              <a:buNone/>
            </a:pPr>
            <a:r>
              <a:rPr lang="fr-FR" sz="1600" dirty="0" smtClean="0"/>
              <a:t>         Evolution </a:t>
            </a:r>
            <a:r>
              <a:rPr lang="fr-FR" sz="1600" dirty="0"/>
              <a:t>des effectifs d’élèves en situation de </a:t>
            </a:r>
            <a:r>
              <a:rPr lang="fr-FR" sz="1600" dirty="0" smtClean="0"/>
              <a:t>   handicap </a:t>
            </a:r>
            <a:r>
              <a:rPr lang="fr-FR" sz="1600" dirty="0"/>
              <a:t>en milieu </a:t>
            </a:r>
            <a:r>
              <a:rPr lang="fr-FR" sz="1600" dirty="0" smtClean="0"/>
              <a:t>ordinaire RS </a:t>
            </a:r>
            <a:r>
              <a:rPr lang="fr-FR" sz="1600" dirty="0"/>
              <a:t>2017/RS </a:t>
            </a:r>
            <a:r>
              <a:rPr lang="fr-FR" sz="1600" dirty="0" smtClean="0"/>
              <a:t>2018: </a:t>
            </a:r>
            <a:r>
              <a:rPr lang="fr-FR" sz="1600" b="1" dirty="0"/>
              <a:t>+ 2,1% </a:t>
            </a:r>
            <a:r>
              <a:rPr lang="fr-FR" sz="1600" dirty="0"/>
              <a:t>dans le premier degré</a:t>
            </a:r>
            <a:r>
              <a:rPr lang="fr-FR" sz="1600" dirty="0" smtClean="0"/>
              <a:t>,</a:t>
            </a:r>
            <a:r>
              <a:rPr lang="fr-FR" sz="1600" b="1" dirty="0" smtClean="0"/>
              <a:t>+</a:t>
            </a:r>
            <a:r>
              <a:rPr lang="fr-FR" sz="1600" b="1" dirty="0"/>
              <a:t>7,3% </a:t>
            </a:r>
            <a:r>
              <a:rPr lang="fr-FR" sz="1600" dirty="0"/>
              <a:t>dans le </a:t>
            </a:r>
            <a:r>
              <a:rPr lang="fr-FR" sz="1600" dirty="0" smtClean="0"/>
              <a:t>second degré  </a:t>
            </a:r>
            <a:r>
              <a:rPr lang="fr-FR" sz="800" dirty="0" smtClean="0"/>
              <a:t>(</a:t>
            </a:r>
            <a:r>
              <a:rPr lang="fr-FR" sz="800" i="1" dirty="0"/>
              <a:t>source </a:t>
            </a:r>
            <a:r>
              <a:rPr lang="fr-FR" sz="800" i="1" dirty="0" err="1"/>
              <a:t>Dgesco</a:t>
            </a:r>
            <a:r>
              <a:rPr lang="fr-FR" sz="800" i="1" dirty="0"/>
              <a:t> janvier 2019</a:t>
            </a:r>
            <a:r>
              <a:rPr lang="fr-FR" sz="800" dirty="0" smtClean="0"/>
              <a:t>)</a:t>
            </a:r>
            <a:endParaRPr lang="fr-FR" sz="800" dirty="0"/>
          </a:p>
          <a:p>
            <a:pPr marL="0" indent="0">
              <a:buNone/>
            </a:pPr>
            <a:r>
              <a:rPr lang="fr-FR" sz="1600" u="sng" dirty="0"/>
              <a:t>RS 2019</a:t>
            </a:r>
            <a:r>
              <a:rPr lang="fr-FR" sz="1600" dirty="0" smtClean="0"/>
              <a:t>: </a:t>
            </a:r>
          </a:p>
          <a:p>
            <a:r>
              <a:rPr lang="fr-FR" sz="1200" dirty="0" smtClean="0"/>
              <a:t>plus </a:t>
            </a:r>
            <a:r>
              <a:rPr lang="fr-FR" sz="1200" dirty="0"/>
              <a:t>de </a:t>
            </a:r>
            <a:r>
              <a:rPr lang="fr-FR" sz="1200" b="1" dirty="0"/>
              <a:t>14500 élèves </a:t>
            </a:r>
            <a:r>
              <a:rPr lang="fr-FR" sz="1200" dirty="0"/>
              <a:t>avec droits ouverts à la MDPH bénéficiant d’une scolarisation en milieu </a:t>
            </a:r>
            <a:r>
              <a:rPr lang="fr-FR" sz="1200" dirty="0" smtClean="0"/>
              <a:t>ordinaire</a:t>
            </a:r>
          </a:p>
          <a:p>
            <a:r>
              <a:rPr lang="fr-FR" sz="1200" dirty="0"/>
              <a:t> 31% des élèves en situation de handicap bénéficient au titre de la compensation </a:t>
            </a:r>
            <a:r>
              <a:rPr lang="fr-FR" sz="1200" dirty="0" smtClean="0"/>
              <a:t>d’un dispositif collectif </a:t>
            </a:r>
            <a:r>
              <a:rPr lang="fr-FR" sz="1200" dirty="0"/>
              <a:t>d’aide à la scolarisation (Ulis) au sein </a:t>
            </a:r>
            <a:r>
              <a:rPr lang="fr-FR" sz="1200" dirty="0" smtClean="0"/>
              <a:t>de</a:t>
            </a:r>
            <a:r>
              <a:rPr lang="fr-FR" sz="1200" b="1" dirty="0" smtClean="0"/>
              <a:t> </a:t>
            </a:r>
            <a:r>
              <a:rPr lang="fr-FR" sz="1200" b="1" dirty="0"/>
              <a:t>230 </a:t>
            </a:r>
            <a:r>
              <a:rPr lang="fr-FR" sz="1200" dirty="0"/>
              <a:t>Ulis école, </a:t>
            </a:r>
            <a:r>
              <a:rPr lang="fr-FR" sz="1200" b="1" dirty="0"/>
              <a:t>143</a:t>
            </a:r>
            <a:r>
              <a:rPr lang="fr-FR" sz="1200" dirty="0"/>
              <a:t> Ulis Collège</a:t>
            </a:r>
            <a:r>
              <a:rPr lang="fr-FR" sz="1200"/>
              <a:t>, </a:t>
            </a:r>
            <a:r>
              <a:rPr lang="fr-FR" sz="1200" b="1" smtClean="0"/>
              <a:t>29</a:t>
            </a:r>
            <a:r>
              <a:rPr lang="fr-FR" sz="1200" smtClean="0"/>
              <a:t> </a:t>
            </a:r>
            <a:r>
              <a:rPr lang="fr-FR" sz="1200" dirty="0"/>
              <a:t>Ulis Lycée</a:t>
            </a:r>
            <a:r>
              <a:rPr lang="fr-FR" sz="1200" dirty="0" smtClean="0"/>
              <a:t>.</a:t>
            </a:r>
          </a:p>
          <a:p>
            <a:r>
              <a:rPr lang="fr-FR" sz="1200" dirty="0"/>
              <a:t>Déploiement de la stratégie nationale pour l’autisme:</a:t>
            </a:r>
          </a:p>
          <a:p>
            <a:pPr marL="0" indent="0">
              <a:buNone/>
            </a:pPr>
            <a:r>
              <a:rPr lang="fr-FR" sz="1200" dirty="0" smtClean="0"/>
              <a:t>          </a:t>
            </a:r>
            <a:r>
              <a:rPr lang="fr-FR" sz="1200" b="1" dirty="0" smtClean="0"/>
              <a:t>13 </a:t>
            </a:r>
            <a:r>
              <a:rPr lang="fr-FR" sz="1200" dirty="0" smtClean="0"/>
              <a:t>dispositifs d’unité d’enseignement pour enfants autistes </a:t>
            </a:r>
            <a:r>
              <a:rPr lang="fr-FR" sz="1200" dirty="0"/>
              <a:t>sur la Normandie </a:t>
            </a:r>
            <a:r>
              <a:rPr lang="fr-FR" sz="1200" dirty="0" smtClean="0"/>
              <a:t>    dont</a:t>
            </a:r>
            <a:r>
              <a:rPr lang="fr-FR" sz="1200" b="1" dirty="0" smtClean="0"/>
              <a:t> 2 </a:t>
            </a:r>
            <a:r>
              <a:rPr lang="fr-FR" sz="1200" dirty="0" smtClean="0"/>
              <a:t>en  élémentaire.</a:t>
            </a:r>
          </a:p>
          <a:p>
            <a:pPr marL="0" indent="0">
              <a:buNone/>
            </a:pPr>
            <a:endParaRPr lang="fr-FR" sz="1000" dirty="0" smtClean="0"/>
          </a:p>
          <a:p>
            <a:r>
              <a:rPr lang="fr-FR" sz="1200" dirty="0" smtClean="0"/>
              <a:t>Des conventions de partenariat engagent différents acteurs institutionnels au côté de l’Education nationale  pour répondre au plus près des besoins des élèves en situation de handicap et à leur parcours de vie.</a:t>
            </a:r>
            <a:endParaRPr lang="fr-FR" sz="12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750" dirty="0"/>
          </a:p>
          <a:p>
            <a:endParaRPr lang="fr-FR" sz="750" dirty="0"/>
          </a:p>
          <a:p>
            <a:endParaRPr lang="fr-FR" sz="750" dirty="0"/>
          </a:p>
          <a:p>
            <a:endParaRPr lang="fr-FR" sz="750" dirty="0"/>
          </a:p>
          <a:p>
            <a:endParaRPr lang="fr-FR" sz="750" dirty="0"/>
          </a:p>
          <a:p>
            <a:pPr marL="0" indent="0">
              <a:buNone/>
            </a:pPr>
            <a:endParaRPr lang="fr-FR" sz="750" dirty="0"/>
          </a:p>
          <a:p>
            <a:endParaRPr lang="fr-FR" sz="7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26</a:t>
            </a:fld>
            <a:endParaRPr lang="fr-FR" dirty="0"/>
          </a:p>
        </p:txBody>
      </p:sp>
    </p:spTree>
    <p:extLst>
      <p:ext uri="{BB962C8B-B14F-4D97-AF65-F5344CB8AC3E}">
        <p14:creationId xmlns:p14="http://schemas.microsoft.com/office/powerpoint/2010/main" val="26081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Pour une école pleinement inclusive </a:t>
            </a:r>
          </a:p>
        </p:txBody>
      </p:sp>
      <p:sp>
        <p:nvSpPr>
          <p:cNvPr id="3" name="Espace réservé du contenu 2"/>
          <p:cNvSpPr>
            <a:spLocks noGrp="1"/>
          </p:cNvSpPr>
          <p:nvPr>
            <p:ph idx="1"/>
          </p:nvPr>
        </p:nvSpPr>
        <p:spPr/>
        <p:txBody>
          <a:bodyPr>
            <a:normAutofit lnSpcReduction="10000"/>
          </a:bodyPr>
          <a:lstStyle/>
          <a:p>
            <a:r>
              <a:rPr lang="fr-FR" sz="1800" b="1" dirty="0" smtClean="0"/>
              <a:t>63</a:t>
            </a:r>
            <a:r>
              <a:rPr lang="fr-FR" sz="1800" dirty="0" smtClean="0"/>
              <a:t> dispositifs </a:t>
            </a:r>
            <a:r>
              <a:rPr lang="fr-FR" sz="1800" dirty="0" err="1" smtClean="0"/>
              <a:t>Pial</a:t>
            </a:r>
            <a:r>
              <a:rPr lang="fr-FR" sz="1800" dirty="0" smtClean="0"/>
              <a:t>  sur la Normandie qui permettent de mieux répondre aux besoins d’accompagnement .</a:t>
            </a:r>
          </a:p>
          <a:p>
            <a:r>
              <a:rPr lang="fr-FR" sz="1600" dirty="0" smtClean="0"/>
              <a:t>Une plus grande réactivité grâce à l’anticipation des moyens</a:t>
            </a:r>
          </a:p>
          <a:p>
            <a:r>
              <a:rPr lang="fr-FR" sz="1600" dirty="0" smtClean="0"/>
              <a:t>Une pertinence accrue grâce à la proximité avec les élèves</a:t>
            </a:r>
          </a:p>
          <a:p>
            <a:r>
              <a:rPr lang="fr-FR" sz="1600" dirty="0" smtClean="0"/>
              <a:t>Une plus grande capacité d’adaptation à l’évolution des besoins</a:t>
            </a:r>
          </a:p>
          <a:p>
            <a:pPr marL="0" indent="0" algn="ctr">
              <a:buNone/>
            </a:pPr>
            <a:r>
              <a:rPr lang="fr-FR" sz="2200" u="sng" dirty="0" smtClean="0"/>
              <a:t>Passer </a:t>
            </a:r>
            <a:r>
              <a:rPr lang="fr-FR" sz="2200" u="sng" dirty="0"/>
              <a:t>d’une logique de compensation à une logique d’accessibilité</a:t>
            </a:r>
            <a:r>
              <a:rPr lang="fr-FR" sz="2200" u="sng" dirty="0" smtClean="0"/>
              <a:t>.</a:t>
            </a:r>
            <a:endParaRPr lang="fr-FR" sz="2200" dirty="0" smtClean="0"/>
          </a:p>
          <a:p>
            <a:r>
              <a:rPr lang="fr-FR" sz="2100" dirty="0" smtClean="0"/>
              <a:t>L’amélioration de la communication avec les familles est notre priorité.</a:t>
            </a:r>
          </a:p>
          <a:p>
            <a:r>
              <a:rPr lang="fr-FR" sz="1600" dirty="0" smtClean="0"/>
              <a:t>Une cellule d’écoute et de réponse aux parents et responsables légaux au sein des DSDEN</a:t>
            </a:r>
          </a:p>
          <a:p>
            <a:r>
              <a:rPr lang="fr-FR" sz="1600" dirty="0" smtClean="0"/>
              <a:t>Un entretien de rentrée au sein des établissements avec la famille afin de renforcer la qualité de l’accueil des élèves et de rassurer la famille sur la prise en compte des besoins de son enfant.</a:t>
            </a:r>
          </a:p>
          <a:p>
            <a:pPr marL="0" indent="0" algn="ctr">
              <a:buNone/>
            </a:pPr>
            <a:r>
              <a:rPr lang="fr-FR" sz="2200" u="sng" dirty="0" smtClean="0"/>
              <a:t>Renouer la confiance avec les usagers</a:t>
            </a:r>
          </a:p>
          <a:p>
            <a:endParaRPr lang="fr-FR" sz="1700" dirty="0" smtClean="0"/>
          </a:p>
          <a:p>
            <a:endParaRPr lang="fr-FR" sz="1700" dirty="0" smtClean="0"/>
          </a:p>
          <a:p>
            <a:pPr marL="0" indent="0">
              <a:buNone/>
            </a:pPr>
            <a:endParaRPr lang="fr-FR" sz="2000" dirty="0" smtClean="0"/>
          </a:p>
          <a:p>
            <a:endParaRPr lang="fr-FR" sz="1800" dirty="0" smtClean="0"/>
          </a:p>
          <a:p>
            <a:pPr marL="0" indent="0">
              <a:buNone/>
            </a:pPr>
            <a:endParaRPr lang="fr-FR" sz="1800" dirty="0" smtClean="0"/>
          </a:p>
          <a:p>
            <a:endParaRPr lang="fr-FR" sz="22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27</a:t>
            </a:fld>
            <a:endParaRPr lang="fr-FR" dirty="0"/>
          </a:p>
        </p:txBody>
      </p:sp>
    </p:spTree>
    <p:extLst>
      <p:ext uri="{BB962C8B-B14F-4D97-AF65-F5344CB8AC3E}">
        <p14:creationId xmlns:p14="http://schemas.microsoft.com/office/powerpoint/2010/main" val="4241971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268760"/>
            <a:ext cx="8229600" cy="3096344"/>
          </a:xfrm>
        </p:spPr>
        <p:txBody>
          <a:bodyPr>
            <a:noAutofit/>
          </a:bodyPr>
          <a:lstStyle/>
          <a:p>
            <a:r>
              <a:rPr lang="fr-FR" dirty="0" smtClean="0"/>
              <a:t>Pour </a:t>
            </a:r>
            <a:r>
              <a:rPr lang="fr-FR" dirty="0"/>
              <a:t>une école pleinement </a:t>
            </a:r>
            <a:r>
              <a:rPr lang="fr-FR" dirty="0" smtClean="0"/>
              <a:t>inclusive</a:t>
            </a:r>
            <a:br>
              <a:rPr lang="fr-FR" dirty="0" smtClean="0"/>
            </a:br>
            <a:r>
              <a:rPr lang="fr-FR" dirty="0" smtClean="0"/>
              <a:t> </a:t>
            </a:r>
            <a:br>
              <a:rPr lang="fr-FR" dirty="0" smtClean="0"/>
            </a:br>
            <a:r>
              <a:rPr lang="fr-FR" sz="3200" dirty="0" smtClean="0"/>
              <a:t>Laurent Maire, C.T. ASH </a:t>
            </a:r>
            <a:endParaRPr lang="fr-FR" sz="32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28</a:t>
            </a:fld>
            <a:endParaRPr lang="fr-FR" dirty="0"/>
          </a:p>
        </p:txBody>
      </p:sp>
    </p:spTree>
    <p:extLst>
      <p:ext uri="{BB962C8B-B14F-4D97-AF65-F5344CB8AC3E}">
        <p14:creationId xmlns:p14="http://schemas.microsoft.com/office/powerpoint/2010/main" val="1520134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smtClean="0">
                <a:solidFill>
                  <a:schemeClr val="accent1"/>
                </a:solidFill>
              </a:rPr>
              <a:t>Pour une école pleinement inclusive </a:t>
            </a:r>
            <a:endParaRPr lang="fr-FR" i="1" dirty="0"/>
          </a:p>
        </p:txBody>
      </p:sp>
      <p:sp>
        <p:nvSpPr>
          <p:cNvPr id="3" name="Espace réservé du contenu 2"/>
          <p:cNvSpPr>
            <a:spLocks noGrp="1"/>
          </p:cNvSpPr>
          <p:nvPr>
            <p:ph idx="1"/>
          </p:nvPr>
        </p:nvSpPr>
        <p:spPr>
          <a:xfrm>
            <a:off x="2051720" y="1556792"/>
            <a:ext cx="5300346" cy="3996444"/>
          </a:xfrm>
        </p:spPr>
        <p:txBody>
          <a:bodyPr>
            <a:noAutofit/>
          </a:bodyPr>
          <a:lstStyle/>
          <a:p>
            <a:pPr marL="342900" lvl="1" indent="0">
              <a:buNone/>
            </a:pPr>
            <a:endParaRPr lang="fr-FR" sz="675" dirty="0"/>
          </a:p>
          <a:p>
            <a:r>
              <a:rPr lang="fr-FR" sz="2200" dirty="0"/>
              <a:t>Données </a:t>
            </a:r>
            <a:r>
              <a:rPr lang="fr-FR" sz="2200" dirty="0" smtClean="0"/>
              <a:t>générales:</a:t>
            </a:r>
            <a:endParaRPr lang="fr-FR" sz="2200" dirty="0"/>
          </a:p>
          <a:p>
            <a:pPr marL="0" indent="0">
              <a:buNone/>
            </a:pPr>
            <a:r>
              <a:rPr lang="fr-FR" sz="1600" dirty="0" smtClean="0"/>
              <a:t>         Evolution </a:t>
            </a:r>
            <a:r>
              <a:rPr lang="fr-FR" sz="1600" dirty="0"/>
              <a:t>des effectifs d’élèves en situation de </a:t>
            </a:r>
            <a:r>
              <a:rPr lang="fr-FR" sz="1600" dirty="0" smtClean="0"/>
              <a:t>   handicap </a:t>
            </a:r>
            <a:r>
              <a:rPr lang="fr-FR" sz="1600" dirty="0"/>
              <a:t>en milieu </a:t>
            </a:r>
            <a:r>
              <a:rPr lang="fr-FR" sz="1600" dirty="0" smtClean="0"/>
              <a:t>ordinaire RS </a:t>
            </a:r>
            <a:r>
              <a:rPr lang="fr-FR" sz="1600" dirty="0"/>
              <a:t>2017/RS </a:t>
            </a:r>
            <a:r>
              <a:rPr lang="fr-FR" sz="1600" dirty="0" smtClean="0"/>
              <a:t>2018: </a:t>
            </a:r>
            <a:r>
              <a:rPr lang="fr-FR" sz="1600" b="1" dirty="0"/>
              <a:t>+ 2,1% </a:t>
            </a:r>
            <a:r>
              <a:rPr lang="fr-FR" sz="1600" dirty="0"/>
              <a:t>dans le premier degré</a:t>
            </a:r>
            <a:r>
              <a:rPr lang="fr-FR" sz="1600" dirty="0" smtClean="0"/>
              <a:t>,</a:t>
            </a:r>
            <a:r>
              <a:rPr lang="fr-FR" sz="1600" b="1" dirty="0" smtClean="0"/>
              <a:t>+</a:t>
            </a:r>
            <a:r>
              <a:rPr lang="fr-FR" sz="1600" b="1" dirty="0"/>
              <a:t>7,3% </a:t>
            </a:r>
            <a:r>
              <a:rPr lang="fr-FR" sz="1600" dirty="0"/>
              <a:t>dans le </a:t>
            </a:r>
            <a:r>
              <a:rPr lang="fr-FR" sz="1600" dirty="0" smtClean="0"/>
              <a:t>second degré  </a:t>
            </a:r>
            <a:r>
              <a:rPr lang="fr-FR" sz="800" dirty="0" smtClean="0"/>
              <a:t>(</a:t>
            </a:r>
            <a:r>
              <a:rPr lang="fr-FR" sz="800" i="1" dirty="0"/>
              <a:t>source </a:t>
            </a:r>
            <a:r>
              <a:rPr lang="fr-FR" sz="800" i="1" dirty="0" err="1"/>
              <a:t>Dgesco</a:t>
            </a:r>
            <a:r>
              <a:rPr lang="fr-FR" sz="800" i="1" dirty="0"/>
              <a:t> janvier 2019</a:t>
            </a:r>
            <a:r>
              <a:rPr lang="fr-FR" sz="800" dirty="0" smtClean="0"/>
              <a:t>)</a:t>
            </a:r>
            <a:endParaRPr lang="fr-FR" sz="800" dirty="0"/>
          </a:p>
          <a:p>
            <a:pPr marL="0" indent="0">
              <a:buNone/>
            </a:pPr>
            <a:r>
              <a:rPr lang="fr-FR" sz="1600" u="sng" dirty="0"/>
              <a:t>RS 2019</a:t>
            </a:r>
            <a:r>
              <a:rPr lang="fr-FR" sz="1600" dirty="0" smtClean="0"/>
              <a:t>: </a:t>
            </a:r>
          </a:p>
          <a:p>
            <a:r>
              <a:rPr lang="fr-FR" sz="1200" dirty="0" smtClean="0"/>
              <a:t>plus </a:t>
            </a:r>
            <a:r>
              <a:rPr lang="fr-FR" sz="1200" dirty="0"/>
              <a:t>de </a:t>
            </a:r>
            <a:r>
              <a:rPr lang="fr-FR" sz="1200" b="1" dirty="0"/>
              <a:t>14500 élèves </a:t>
            </a:r>
            <a:r>
              <a:rPr lang="fr-FR" sz="1200" dirty="0"/>
              <a:t>avec droits ouverts à la MDPH bénéficiant d’une scolarisation en milieu </a:t>
            </a:r>
            <a:r>
              <a:rPr lang="fr-FR" sz="1200" dirty="0" smtClean="0"/>
              <a:t>ordinaire</a:t>
            </a:r>
          </a:p>
          <a:p>
            <a:r>
              <a:rPr lang="fr-FR" sz="1200" dirty="0"/>
              <a:t> 31% des élèves en situation de handicap bénéficient au titre de la compensation </a:t>
            </a:r>
            <a:r>
              <a:rPr lang="fr-FR" sz="1200" dirty="0" smtClean="0"/>
              <a:t>d’un dispositif collectif </a:t>
            </a:r>
            <a:r>
              <a:rPr lang="fr-FR" sz="1200" dirty="0"/>
              <a:t>d’aide à la scolarisation (Ulis) au sein </a:t>
            </a:r>
            <a:r>
              <a:rPr lang="fr-FR" sz="1200" dirty="0" smtClean="0"/>
              <a:t>de</a:t>
            </a:r>
            <a:r>
              <a:rPr lang="fr-FR" sz="1200" b="1" dirty="0" smtClean="0"/>
              <a:t> </a:t>
            </a:r>
            <a:r>
              <a:rPr lang="fr-FR" sz="1200" b="1" dirty="0"/>
              <a:t>230 </a:t>
            </a:r>
            <a:r>
              <a:rPr lang="fr-FR" sz="1200" dirty="0"/>
              <a:t>Ulis école, </a:t>
            </a:r>
            <a:r>
              <a:rPr lang="fr-FR" sz="1200" b="1" dirty="0"/>
              <a:t>143</a:t>
            </a:r>
            <a:r>
              <a:rPr lang="fr-FR" sz="1200" dirty="0"/>
              <a:t> Ulis Collège</a:t>
            </a:r>
            <a:r>
              <a:rPr lang="fr-FR" sz="1200"/>
              <a:t>, </a:t>
            </a:r>
            <a:r>
              <a:rPr lang="fr-FR" sz="1200" b="1" smtClean="0"/>
              <a:t>29</a:t>
            </a:r>
            <a:r>
              <a:rPr lang="fr-FR" sz="1200" smtClean="0"/>
              <a:t> </a:t>
            </a:r>
            <a:r>
              <a:rPr lang="fr-FR" sz="1200" dirty="0"/>
              <a:t>Ulis Lycée</a:t>
            </a:r>
            <a:r>
              <a:rPr lang="fr-FR" sz="1200" dirty="0" smtClean="0"/>
              <a:t>.</a:t>
            </a:r>
          </a:p>
          <a:p>
            <a:r>
              <a:rPr lang="fr-FR" sz="1200" dirty="0"/>
              <a:t>Déploiement de la stratégie nationale pour l’autisme:</a:t>
            </a:r>
          </a:p>
          <a:p>
            <a:pPr marL="0" indent="0">
              <a:buNone/>
            </a:pPr>
            <a:r>
              <a:rPr lang="fr-FR" sz="1200" dirty="0" smtClean="0"/>
              <a:t>          </a:t>
            </a:r>
            <a:r>
              <a:rPr lang="fr-FR" sz="1200" b="1" dirty="0" smtClean="0"/>
              <a:t>13 </a:t>
            </a:r>
            <a:r>
              <a:rPr lang="fr-FR" sz="1200" dirty="0" smtClean="0"/>
              <a:t>dispositifs d’unité d’enseignement pour enfants autistes </a:t>
            </a:r>
            <a:r>
              <a:rPr lang="fr-FR" sz="1200" dirty="0"/>
              <a:t>sur la Normandie </a:t>
            </a:r>
            <a:r>
              <a:rPr lang="fr-FR" sz="1200" dirty="0" smtClean="0"/>
              <a:t>    dont</a:t>
            </a:r>
            <a:r>
              <a:rPr lang="fr-FR" sz="1200" b="1" dirty="0" smtClean="0"/>
              <a:t> 2 </a:t>
            </a:r>
            <a:r>
              <a:rPr lang="fr-FR" sz="1200" dirty="0" smtClean="0"/>
              <a:t>en  élémentaire.</a:t>
            </a:r>
          </a:p>
          <a:p>
            <a:pPr marL="0" indent="0">
              <a:buNone/>
            </a:pPr>
            <a:endParaRPr lang="fr-FR" sz="1000" dirty="0" smtClean="0"/>
          </a:p>
          <a:p>
            <a:r>
              <a:rPr lang="fr-FR" sz="1200" dirty="0" smtClean="0"/>
              <a:t>Des conventions de partenariat engagent différents acteurs institutionnels au côté de l’Education nationale  pour répondre au plus près des besoins des élèves en situation de handicap et à leur parcours de vie.</a:t>
            </a:r>
            <a:endParaRPr lang="fr-FR" sz="12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750" dirty="0"/>
          </a:p>
          <a:p>
            <a:endParaRPr lang="fr-FR" sz="750" dirty="0"/>
          </a:p>
          <a:p>
            <a:endParaRPr lang="fr-FR" sz="750" dirty="0"/>
          </a:p>
          <a:p>
            <a:endParaRPr lang="fr-FR" sz="750" dirty="0"/>
          </a:p>
          <a:p>
            <a:endParaRPr lang="fr-FR" sz="750" dirty="0"/>
          </a:p>
          <a:p>
            <a:pPr marL="0" indent="0">
              <a:buNone/>
            </a:pPr>
            <a:endParaRPr lang="fr-FR" sz="750" dirty="0"/>
          </a:p>
          <a:p>
            <a:endParaRPr lang="fr-FR" sz="7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29</a:t>
            </a:fld>
            <a:endParaRPr lang="fr-FR" dirty="0"/>
          </a:p>
        </p:txBody>
      </p:sp>
    </p:spTree>
    <p:extLst>
      <p:ext uri="{BB962C8B-B14F-4D97-AF65-F5344CB8AC3E}">
        <p14:creationId xmlns:p14="http://schemas.microsoft.com/office/powerpoint/2010/main" val="330152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000" b="1" dirty="0"/>
              <a:t>Introduction</a:t>
            </a:r>
            <a:br>
              <a:rPr lang="fr-FR" sz="6000" b="1" dirty="0"/>
            </a:br>
            <a:r>
              <a:rPr lang="fr-FR" dirty="0"/>
              <a:t/>
            </a:r>
            <a:br>
              <a:rPr lang="fr-FR" dirty="0"/>
            </a:br>
            <a:r>
              <a:rPr lang="fr-FR" sz="6000" b="1" dirty="0"/>
              <a:t>Christine GAVINI-CHEVET</a:t>
            </a:r>
            <a:r>
              <a:rPr lang="fr-FR" dirty="0"/>
              <a:t/>
            </a:r>
            <a:br>
              <a:rPr lang="fr-FR" dirty="0"/>
            </a:br>
            <a:r>
              <a:rPr lang="fr-FR" sz="3600" dirty="0"/>
              <a:t>Rectrice de la région académique Normandie</a:t>
            </a:r>
            <a:br>
              <a:rPr lang="fr-FR" sz="3600" dirty="0"/>
            </a:br>
            <a:r>
              <a:rPr lang="fr-FR" sz="3600" dirty="0"/>
              <a:t>Rectrice des académies de Caen et de Rouen</a:t>
            </a:r>
            <a:br>
              <a:rPr lang="fr-FR" sz="3600" dirty="0"/>
            </a:br>
            <a:r>
              <a:rPr lang="fr-FR" sz="3600" dirty="0"/>
              <a:t>Chancelière des universités</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a:t>
            </a:fld>
            <a:endParaRPr lang="fr-FR" dirty="0"/>
          </a:p>
        </p:txBody>
      </p:sp>
    </p:spTree>
    <p:extLst>
      <p:ext uri="{BB962C8B-B14F-4D97-AF65-F5344CB8AC3E}">
        <p14:creationId xmlns:p14="http://schemas.microsoft.com/office/powerpoint/2010/main" val="3059118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Pour une école pleinement inclusive </a:t>
            </a:r>
          </a:p>
        </p:txBody>
      </p:sp>
      <p:sp>
        <p:nvSpPr>
          <p:cNvPr id="3" name="Espace réservé du contenu 2"/>
          <p:cNvSpPr>
            <a:spLocks noGrp="1"/>
          </p:cNvSpPr>
          <p:nvPr>
            <p:ph idx="1"/>
          </p:nvPr>
        </p:nvSpPr>
        <p:spPr/>
        <p:txBody>
          <a:bodyPr>
            <a:normAutofit lnSpcReduction="10000"/>
          </a:bodyPr>
          <a:lstStyle/>
          <a:p>
            <a:r>
              <a:rPr lang="fr-FR" sz="1800" b="1" dirty="0" smtClean="0"/>
              <a:t>63</a:t>
            </a:r>
            <a:r>
              <a:rPr lang="fr-FR" sz="1800" dirty="0" smtClean="0"/>
              <a:t> dispositifs </a:t>
            </a:r>
            <a:r>
              <a:rPr lang="fr-FR" sz="1800" dirty="0" err="1" smtClean="0"/>
              <a:t>Pial</a:t>
            </a:r>
            <a:r>
              <a:rPr lang="fr-FR" sz="1800" dirty="0" smtClean="0"/>
              <a:t>  sur la Normandie qui permettent de mieux répondre aux besoins d’accompagnement .</a:t>
            </a:r>
          </a:p>
          <a:p>
            <a:r>
              <a:rPr lang="fr-FR" sz="1600" dirty="0" smtClean="0"/>
              <a:t>Une plus grande réactivité grâce à l’anticipation des moyens</a:t>
            </a:r>
          </a:p>
          <a:p>
            <a:r>
              <a:rPr lang="fr-FR" sz="1600" dirty="0" smtClean="0"/>
              <a:t>Une pertinence accrue grâce à la proximité avec les élèves</a:t>
            </a:r>
          </a:p>
          <a:p>
            <a:r>
              <a:rPr lang="fr-FR" sz="1600" dirty="0" smtClean="0"/>
              <a:t>Une plus grande capacité d’adaptation à l’évolution des besoins</a:t>
            </a:r>
          </a:p>
          <a:p>
            <a:pPr marL="0" indent="0" algn="ctr">
              <a:buNone/>
            </a:pPr>
            <a:r>
              <a:rPr lang="fr-FR" sz="2200" u="sng" dirty="0" smtClean="0"/>
              <a:t>Passer </a:t>
            </a:r>
            <a:r>
              <a:rPr lang="fr-FR" sz="2200" u="sng" dirty="0"/>
              <a:t>d’une logique de compensation à une logique d’accessibilité</a:t>
            </a:r>
            <a:r>
              <a:rPr lang="fr-FR" sz="2200" u="sng" dirty="0" smtClean="0"/>
              <a:t>.</a:t>
            </a:r>
            <a:endParaRPr lang="fr-FR" sz="2200" dirty="0" smtClean="0"/>
          </a:p>
          <a:p>
            <a:r>
              <a:rPr lang="fr-FR" sz="2100" dirty="0" smtClean="0"/>
              <a:t>L’amélioration de la communication avec les familles est notre priorité.</a:t>
            </a:r>
          </a:p>
          <a:p>
            <a:r>
              <a:rPr lang="fr-FR" sz="1600" dirty="0" smtClean="0"/>
              <a:t>Une cellule d’écoute et de réponse aux parents et responsables légaux au sein des DSDEN</a:t>
            </a:r>
          </a:p>
          <a:p>
            <a:r>
              <a:rPr lang="fr-FR" sz="1600" dirty="0" smtClean="0"/>
              <a:t>Un entretien de rentrée au sein des établissements avec la famille afin de renforcer la qualité de l’accueil des élèves et de rassurer la famille sur la prise en compte des besoins de son enfant.</a:t>
            </a:r>
          </a:p>
          <a:p>
            <a:pPr marL="0" indent="0" algn="ctr">
              <a:buNone/>
            </a:pPr>
            <a:r>
              <a:rPr lang="fr-FR" sz="2200" u="sng" dirty="0" smtClean="0"/>
              <a:t>Renouer la confiance avec les usagers</a:t>
            </a:r>
          </a:p>
          <a:p>
            <a:endParaRPr lang="fr-FR" sz="1700" dirty="0" smtClean="0"/>
          </a:p>
          <a:p>
            <a:endParaRPr lang="fr-FR" sz="1700" dirty="0" smtClean="0"/>
          </a:p>
          <a:p>
            <a:pPr marL="0" indent="0">
              <a:buNone/>
            </a:pPr>
            <a:endParaRPr lang="fr-FR" sz="2000" dirty="0" smtClean="0"/>
          </a:p>
          <a:p>
            <a:endParaRPr lang="fr-FR" sz="1800" dirty="0" smtClean="0"/>
          </a:p>
          <a:p>
            <a:pPr marL="0" indent="0">
              <a:buNone/>
            </a:pPr>
            <a:endParaRPr lang="fr-FR" sz="1800" dirty="0" smtClean="0"/>
          </a:p>
          <a:p>
            <a:endParaRPr lang="fr-FR" sz="22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30</a:t>
            </a:fld>
            <a:endParaRPr lang="fr-FR" dirty="0"/>
          </a:p>
        </p:txBody>
      </p:sp>
    </p:spTree>
    <p:extLst>
      <p:ext uri="{BB962C8B-B14F-4D97-AF65-F5344CB8AC3E}">
        <p14:creationId xmlns:p14="http://schemas.microsoft.com/office/powerpoint/2010/main" val="865761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2204864"/>
            <a:ext cx="8229600" cy="2088232"/>
          </a:xfrm>
        </p:spPr>
        <p:txBody>
          <a:bodyPr>
            <a:normAutofit fontScale="90000"/>
          </a:bodyPr>
          <a:lstStyle/>
          <a:p>
            <a:r>
              <a:rPr lang="fr-FR" dirty="0"/>
              <a:t>La formation professionnelle dans la région </a:t>
            </a:r>
            <a:r>
              <a:rPr lang="fr-FR" dirty="0" smtClean="0"/>
              <a:t>académique Normandie</a:t>
            </a:r>
            <a:br>
              <a:rPr lang="fr-FR" dirty="0" smtClean="0"/>
            </a:br>
            <a:r>
              <a:rPr lang="fr-FR" dirty="0" err="1" smtClean="0"/>
              <a:t>Eric</a:t>
            </a:r>
            <a:r>
              <a:rPr lang="fr-FR" dirty="0" smtClean="0"/>
              <a:t> GARNIER, DAFPIC</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31</a:t>
            </a:fld>
            <a:endParaRPr lang="fr-FR" dirty="0"/>
          </a:p>
        </p:txBody>
      </p:sp>
    </p:spTree>
    <p:extLst>
      <p:ext uri="{BB962C8B-B14F-4D97-AF65-F5344CB8AC3E}">
        <p14:creationId xmlns:p14="http://schemas.microsoft.com/office/powerpoint/2010/main" val="2079726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L’organisation académique</a:t>
            </a:r>
            <a:endParaRPr lang="fr-FR" sz="1300" i="1" dirty="0"/>
          </a:p>
        </p:txBody>
      </p:sp>
      <p:sp>
        <p:nvSpPr>
          <p:cNvPr id="3" name="Espace réservé du contenu 2"/>
          <p:cNvSpPr>
            <a:spLocks noGrp="1"/>
          </p:cNvSpPr>
          <p:nvPr>
            <p:ph idx="1"/>
          </p:nvPr>
        </p:nvSpPr>
        <p:spPr>
          <a:xfrm>
            <a:off x="1187624" y="1210320"/>
            <a:ext cx="7929053" cy="5328592"/>
          </a:xfrm>
        </p:spPr>
        <p:txBody>
          <a:bodyPr>
            <a:noAutofit/>
          </a:bodyPr>
          <a:lstStyle/>
          <a:p>
            <a:pPr marL="457200" lvl="1" indent="0">
              <a:buNone/>
            </a:pPr>
            <a:endParaRPr lang="fr-FR" sz="900" dirty="0"/>
          </a:p>
          <a:p>
            <a:r>
              <a:rPr lang="fr-FR" sz="2200" dirty="0"/>
              <a:t>À compter du 1</a:t>
            </a:r>
            <a:r>
              <a:rPr lang="fr-FR" sz="2200" baseline="30000" dirty="0"/>
              <a:t>er</a:t>
            </a:r>
            <a:r>
              <a:rPr lang="fr-FR" sz="2200" dirty="0"/>
              <a:t> septembre 2019 la DIAFPIC devient </a:t>
            </a:r>
            <a:r>
              <a:rPr lang="fr-FR" sz="2200" b="1" dirty="0"/>
              <a:t>DRFPIC </a:t>
            </a:r>
            <a:r>
              <a:rPr lang="fr-FR" sz="2200" dirty="0"/>
              <a:t>(Délégation Régionale à la Formation Professionnelle Initiale et Continue)</a:t>
            </a:r>
          </a:p>
          <a:p>
            <a:pPr marL="0" indent="0">
              <a:buNone/>
            </a:pPr>
            <a:endParaRPr lang="fr-FR" sz="2200" dirty="0"/>
          </a:p>
          <a:p>
            <a:r>
              <a:rPr lang="fr-FR" sz="2200" b="1" dirty="0"/>
              <a:t>Délégation répartie sur 2 sites</a:t>
            </a:r>
            <a:endParaRPr lang="fr-FR" sz="1600" b="1" dirty="0"/>
          </a:p>
          <a:p>
            <a:pPr lvl="2"/>
            <a:endParaRPr lang="fr-FR" sz="800" dirty="0"/>
          </a:p>
          <a:p>
            <a:pPr lvl="2"/>
            <a:r>
              <a:rPr lang="fr-FR" sz="1600" b="1" dirty="0"/>
              <a:t>Rouen : </a:t>
            </a:r>
            <a:r>
              <a:rPr lang="fr-FR" sz="1600" dirty="0"/>
              <a:t>Éric GARNIER, DAFPIC, Directeur</a:t>
            </a:r>
          </a:p>
          <a:p>
            <a:pPr lvl="2"/>
            <a:r>
              <a:rPr lang="fr-FR" sz="1600" dirty="0"/>
              <a:t>Secrétariat particulier du DAFPIC : Claire DELECROIX - DELVILLE</a:t>
            </a:r>
          </a:p>
          <a:p>
            <a:pPr lvl="2"/>
            <a:endParaRPr lang="fr-FR" sz="800" dirty="0"/>
          </a:p>
          <a:p>
            <a:pPr lvl="2"/>
            <a:r>
              <a:rPr lang="fr-FR" sz="1600" b="1" dirty="0"/>
              <a:t>Caen : </a:t>
            </a:r>
            <a:r>
              <a:rPr lang="fr-FR" sz="1600" dirty="0"/>
              <a:t>Isabelle HERGAULT, Directrice adjointe - Formation Continue des Adultes</a:t>
            </a:r>
            <a:endParaRPr lang="fr-FR" sz="1200" dirty="0"/>
          </a:p>
          <a:p>
            <a:pPr marL="914400" lvl="2" indent="0">
              <a:buNone/>
            </a:pPr>
            <a:r>
              <a:rPr lang="fr-FR" sz="1200" dirty="0"/>
              <a:t>                       </a:t>
            </a:r>
            <a:r>
              <a:rPr lang="fr-FR" sz="1600" dirty="0"/>
              <a:t>Xavier FONTAINE, Directeur adjoint - Formation Initiale</a:t>
            </a:r>
          </a:p>
          <a:p>
            <a:pPr lvl="2"/>
            <a:r>
              <a:rPr lang="fr-FR" sz="1600" dirty="0"/>
              <a:t>Secrétariat particulier des adjoints : Corinne DUHAMEL</a:t>
            </a:r>
          </a:p>
          <a:p>
            <a:pPr lvl="2"/>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32</a:t>
            </a:fld>
            <a:endParaRPr lang="fr-FR" dirty="0"/>
          </a:p>
        </p:txBody>
      </p:sp>
    </p:spTree>
    <p:extLst>
      <p:ext uri="{BB962C8B-B14F-4D97-AF65-F5344CB8AC3E}">
        <p14:creationId xmlns:p14="http://schemas.microsoft.com/office/powerpoint/2010/main" val="3796682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1"/>
                </a:solidFill>
              </a:rPr>
              <a:t>Le développement de l’apprentissage</a:t>
            </a:r>
            <a:endParaRPr lang="fr-FR" sz="1300" i="1" dirty="0"/>
          </a:p>
        </p:txBody>
      </p:sp>
      <p:sp>
        <p:nvSpPr>
          <p:cNvPr id="3" name="Espace réservé du contenu 2"/>
          <p:cNvSpPr>
            <a:spLocks noGrp="1"/>
          </p:cNvSpPr>
          <p:nvPr>
            <p:ph idx="1"/>
          </p:nvPr>
        </p:nvSpPr>
        <p:spPr>
          <a:xfrm>
            <a:off x="1475656" y="1196752"/>
            <a:ext cx="7560840" cy="5328592"/>
          </a:xfrm>
        </p:spPr>
        <p:txBody>
          <a:bodyPr>
            <a:noAutofit/>
          </a:bodyPr>
          <a:lstStyle/>
          <a:p>
            <a:r>
              <a:rPr lang="fr-FR" sz="2200" dirty="0"/>
              <a:t>Un CFA académique unique au 1</a:t>
            </a:r>
            <a:r>
              <a:rPr lang="fr-FR" sz="2200" baseline="30000" dirty="0"/>
              <a:t>er</a:t>
            </a:r>
            <a:r>
              <a:rPr lang="fr-FR" sz="2200" dirty="0"/>
              <a:t> janvier 2020</a:t>
            </a:r>
          </a:p>
          <a:p>
            <a:pPr lvl="1"/>
            <a:r>
              <a:rPr lang="fr-FR" sz="1800" dirty="0"/>
              <a:t>Chaque EPLE support d’un GRETA intègrera une UFA du CFA académique de Normandie.</a:t>
            </a:r>
          </a:p>
          <a:p>
            <a:pPr lvl="1"/>
            <a:r>
              <a:rPr lang="fr-FR" sz="1800" dirty="0"/>
              <a:t>Un GT sera mis en place après la rentrée, </a:t>
            </a:r>
            <a:r>
              <a:rPr lang="fr-FR" sz="1800" dirty="0" err="1"/>
              <a:t>co-piloté</a:t>
            </a:r>
            <a:r>
              <a:rPr lang="fr-FR" sz="1800" dirty="0"/>
              <a:t> par le DAFPIC et les SGA, pour finaliser la fusion des 2 CFA académiques actuels et définir la cartographie des UFA.</a:t>
            </a:r>
          </a:p>
          <a:p>
            <a:pPr lvl="1"/>
            <a:r>
              <a:rPr lang="fr-FR" sz="1800" dirty="0"/>
              <a:t>Installation d’un Comité Stratégique de Développement de l’apprentissage par Madame la Rectrice après les congés de Toussaint :</a:t>
            </a:r>
          </a:p>
          <a:p>
            <a:pPr lvl="2"/>
            <a:r>
              <a:rPr lang="fr-FR" sz="1600" dirty="0"/>
              <a:t>présidé par le DAFPIC ;</a:t>
            </a:r>
          </a:p>
          <a:p>
            <a:pPr lvl="2"/>
            <a:r>
              <a:rPr lang="fr-FR" sz="1600" dirty="0"/>
              <a:t>Les directions des GRETA y auront toute leur place aux côtés du CFAA ;</a:t>
            </a:r>
          </a:p>
          <a:p>
            <a:pPr lvl="2"/>
            <a:r>
              <a:rPr lang="fr-FR" sz="1600" dirty="0"/>
              <a:t>les corps d’inspection et les services (DOS, DEC,…) y seront représentés ;</a:t>
            </a:r>
          </a:p>
          <a:p>
            <a:pPr lvl="2"/>
            <a:r>
              <a:rPr lang="fr-FR" sz="1600" dirty="0"/>
              <a:t>Les enjeux :</a:t>
            </a:r>
          </a:p>
          <a:p>
            <a:pPr lvl="3"/>
            <a:r>
              <a:rPr lang="fr-FR" sz="1400" dirty="0"/>
              <a:t>coordonner le développement de l’apprentissage sur la région académique ;</a:t>
            </a:r>
          </a:p>
          <a:p>
            <a:pPr lvl="3"/>
            <a:r>
              <a:rPr lang="fr-FR" sz="1400" dirty="0"/>
              <a:t>rendre chaque territoire agile en lui permettant d’adapter rapidement son offre en alternance au plus près des demandes des jeunes et des besoins des entreprises ;</a:t>
            </a:r>
          </a:p>
          <a:p>
            <a:pPr lvl="3"/>
            <a:r>
              <a:rPr lang="fr-FR" sz="1400" dirty="0"/>
              <a:t>fluidifier les interactions et la circulation de l’information entre les différents services et structures (DRFPIC, CFAA, GRETA, Corps d’inspection, DOS, DEC,…).</a:t>
            </a:r>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33</a:t>
            </a:fld>
            <a:endParaRPr lang="fr-FR" dirty="0"/>
          </a:p>
        </p:txBody>
      </p:sp>
    </p:spTree>
    <p:extLst>
      <p:ext uri="{BB962C8B-B14F-4D97-AF65-F5344CB8AC3E}">
        <p14:creationId xmlns:p14="http://schemas.microsoft.com/office/powerpoint/2010/main" val="2970687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Réactivation des neuf réseaux mis en place dans l’académie de Rouen en 2013 et étendus à l’académie de Caen en 2018</a:t>
            </a:r>
          </a:p>
          <a:p>
            <a:endParaRPr lang="fr-FR" sz="400" dirty="0"/>
          </a:p>
          <a:p>
            <a:pPr lvl="1"/>
            <a:r>
              <a:rPr lang="fr-FR" sz="1800" b="1" dirty="0"/>
              <a:t>L’objectif premier des réseaux réaffirmé et complété :</a:t>
            </a:r>
          </a:p>
          <a:p>
            <a:pPr lvl="1"/>
            <a:endParaRPr lang="fr-FR" sz="1800" b="1" dirty="0"/>
          </a:p>
          <a:p>
            <a:pPr lvl="1"/>
            <a:endParaRPr lang="fr-FR" sz="400" dirty="0"/>
          </a:p>
          <a:p>
            <a:pPr lvl="2"/>
            <a:r>
              <a:rPr lang="fr-FR" sz="1600" dirty="0"/>
              <a:t>anticiper les évolutions technologiques et du monde du travail, et répondre aux besoins en compétences des </a:t>
            </a:r>
            <a:r>
              <a:rPr lang="fr-FR" sz="1600" dirty="0" smtClean="0"/>
              <a:t>entreprises </a:t>
            </a:r>
            <a:r>
              <a:rPr lang="fr-FR" sz="1600" dirty="0"/>
              <a:t>;</a:t>
            </a:r>
          </a:p>
          <a:p>
            <a:pPr lvl="2"/>
            <a:endParaRPr lang="fr-FR" sz="1600" dirty="0" smtClean="0"/>
          </a:p>
          <a:p>
            <a:pPr lvl="2"/>
            <a:r>
              <a:rPr lang="fr-FR" sz="1600" dirty="0" smtClean="0"/>
              <a:t>renforcer </a:t>
            </a:r>
            <a:r>
              <a:rPr lang="fr-FR" sz="1600" dirty="0"/>
              <a:t>la lisibilité́ de l’offre de formation, sécuriser les parcours et favoriser la mobilité́ des jeunes ;</a:t>
            </a:r>
          </a:p>
          <a:p>
            <a:pPr lvl="2"/>
            <a:endParaRPr lang="fr-FR" sz="1600" dirty="0"/>
          </a:p>
          <a:p>
            <a:pPr lvl="2"/>
            <a:r>
              <a:rPr lang="fr-FR" sz="1600" dirty="0"/>
              <a:t>élever le niveau de qualification, en passant d’une offre de formation par établissement à une offre de formation en réseau ;</a:t>
            </a:r>
          </a:p>
          <a:p>
            <a:pPr lvl="2"/>
            <a:endParaRPr lang="fr-FR" sz="1600" dirty="0"/>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34</a:t>
            </a:fld>
            <a:endParaRPr lang="fr-FR" dirty="0"/>
          </a:p>
        </p:txBody>
      </p:sp>
    </p:spTree>
    <p:extLst>
      <p:ext uri="{BB962C8B-B14F-4D97-AF65-F5344CB8AC3E}">
        <p14:creationId xmlns:p14="http://schemas.microsoft.com/office/powerpoint/2010/main" val="1643752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0" indent="0">
              <a:buNone/>
            </a:pPr>
            <a:endParaRPr lang="fr-FR" sz="2200" dirty="0"/>
          </a:p>
          <a:p>
            <a:endParaRPr lang="fr-FR" sz="400" dirty="0"/>
          </a:p>
          <a:p>
            <a:pPr lvl="1"/>
            <a:r>
              <a:rPr lang="fr-FR" sz="1800" b="1" dirty="0"/>
              <a:t>L’objectif premier des réseaux réaffirmé et complété  (suite) :</a:t>
            </a:r>
          </a:p>
          <a:p>
            <a:pPr lvl="1"/>
            <a:endParaRPr lang="fr-FR" sz="400" b="1" dirty="0"/>
          </a:p>
          <a:p>
            <a:pPr lvl="2"/>
            <a:endParaRPr lang="fr-FR" sz="1600" dirty="0"/>
          </a:p>
          <a:p>
            <a:pPr lvl="2"/>
            <a:r>
              <a:rPr lang="fr-FR" sz="1600" dirty="0"/>
              <a:t>décloisonner les établissements et les voies de formation (scolaire, par apprentissage et formation continue des adultes) en réaffirmant :</a:t>
            </a:r>
          </a:p>
          <a:p>
            <a:pPr lvl="3"/>
            <a:r>
              <a:rPr lang="fr-FR" sz="1400" dirty="0"/>
              <a:t>la nécessité de répondre aux demandes croissantes des jeunes de pouvoir changer de statut au cours de leur cursus de formation ;</a:t>
            </a:r>
          </a:p>
          <a:p>
            <a:pPr lvl="3"/>
            <a:r>
              <a:rPr lang="fr-FR" sz="1400" dirty="0"/>
              <a:t>la mission opérationnelle de formation continue d’adultes de l’Éducation nationale, mission de service public assurée par les GRETA ;</a:t>
            </a:r>
          </a:p>
          <a:p>
            <a:pPr lvl="3"/>
            <a:r>
              <a:rPr lang="fr-FR" sz="1400" dirty="0"/>
              <a:t>la nécessité de faciliter les activités de formation continue au profit des adultes en permettant l’accès aux plateaux techniques des établissements.</a:t>
            </a:r>
          </a:p>
          <a:p>
            <a:pPr lvl="3"/>
            <a:endParaRPr lang="fr-FR" sz="1400" dirty="0"/>
          </a:p>
          <a:p>
            <a:pPr lvl="2"/>
            <a:r>
              <a:rPr lang="fr-FR" sz="1400" dirty="0"/>
              <a:t>Travailler en lien étroit avec les CMQ avec les synergies nécessaires.</a:t>
            </a:r>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35</a:t>
            </a:fld>
            <a:endParaRPr lang="fr-FR" dirty="0"/>
          </a:p>
        </p:txBody>
      </p:sp>
    </p:spTree>
    <p:extLst>
      <p:ext uri="{BB962C8B-B14F-4D97-AF65-F5344CB8AC3E}">
        <p14:creationId xmlns:p14="http://schemas.microsoft.com/office/powerpoint/2010/main" val="3125218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Le pilotage et le fonctionnent des réseaux et des campus rénovés.</a:t>
            </a:r>
          </a:p>
          <a:p>
            <a:endParaRPr lang="fr-FR" sz="600" dirty="0"/>
          </a:p>
          <a:p>
            <a:pPr lvl="1"/>
            <a:r>
              <a:rPr lang="fr-FR" sz="1800" dirty="0"/>
              <a:t>Un </a:t>
            </a:r>
            <a:r>
              <a:rPr lang="fr-FR" sz="1800" b="1" dirty="0"/>
              <a:t>pilotage Rectrice/SGA/DAFPIC renforcé </a:t>
            </a:r>
            <a:r>
              <a:rPr lang="fr-FR" sz="1800" dirty="0"/>
              <a:t>par l’installation d’un COPIL dès l’automne par Madame la Rectrice, avec trois niveaux décisionnels :</a:t>
            </a:r>
          </a:p>
          <a:p>
            <a:pPr lvl="2"/>
            <a:r>
              <a:rPr lang="fr-FR" sz="1600" b="1" dirty="0"/>
              <a:t>Rectrice : </a:t>
            </a:r>
            <a:r>
              <a:rPr lang="fr-FR" sz="1600" dirty="0"/>
              <a:t>arrêt des décisions de transformation de la carte des formations en pleine concertation avec le Président de Région ;</a:t>
            </a:r>
          </a:p>
          <a:p>
            <a:pPr lvl="2"/>
            <a:r>
              <a:rPr lang="fr-FR" sz="1600" b="1" dirty="0"/>
              <a:t>SGA/DAFPIC : </a:t>
            </a:r>
            <a:r>
              <a:rPr lang="fr-FR" sz="1600" dirty="0"/>
              <a:t>synthèse et proposition des évolutions de carte à Madame la Rectrice et aux membres du COPIL, en pleine concertation avec les services de la Région ;</a:t>
            </a:r>
          </a:p>
          <a:p>
            <a:pPr lvl="2"/>
            <a:r>
              <a:rPr lang="fr-FR" sz="1600" b="1" dirty="0"/>
              <a:t>Animateurs et pilotes des réseaux, direction et directeurs opérationnels des CMQ : </a:t>
            </a:r>
            <a:r>
              <a:rPr lang="fr-FR" sz="1600" dirty="0"/>
              <a:t>travail sur la définition et la sécurisation des parcours avec une triple entrée : pédagogie, orientation et information des jeunes et des familles.</a:t>
            </a:r>
          </a:p>
          <a:p>
            <a:pPr lvl="1"/>
            <a:endParaRPr lang="fr-FR" sz="800" dirty="0"/>
          </a:p>
          <a:p>
            <a:pPr lvl="1"/>
            <a:r>
              <a:rPr lang="fr-FR" sz="1800" dirty="0"/>
              <a:t>Le COPIL travaillera sur les propositions d’évolutions de carte des EPLE et des établissements privés sous contrat.</a:t>
            </a:r>
          </a:p>
          <a:p>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36</a:t>
            </a:fld>
            <a:endParaRPr lang="fr-FR" dirty="0"/>
          </a:p>
        </p:txBody>
      </p:sp>
    </p:spTree>
    <p:extLst>
      <p:ext uri="{BB962C8B-B14F-4D97-AF65-F5344CB8AC3E}">
        <p14:creationId xmlns:p14="http://schemas.microsoft.com/office/powerpoint/2010/main" val="3078262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La formation continue des adultes</a:t>
            </a:r>
            <a:endParaRPr lang="fr-FR" sz="1300" i="1" dirty="0"/>
          </a:p>
        </p:txBody>
      </p:sp>
      <p:sp>
        <p:nvSpPr>
          <p:cNvPr id="3" name="Espace réservé du contenu 2"/>
          <p:cNvSpPr>
            <a:spLocks noGrp="1"/>
          </p:cNvSpPr>
          <p:nvPr>
            <p:ph idx="1"/>
          </p:nvPr>
        </p:nvSpPr>
        <p:spPr>
          <a:xfrm>
            <a:off x="1619672" y="1196752"/>
            <a:ext cx="7067128" cy="5328592"/>
          </a:xfrm>
        </p:spPr>
        <p:txBody>
          <a:bodyPr>
            <a:noAutofit/>
          </a:bodyPr>
          <a:lstStyle/>
          <a:p>
            <a:pPr marL="457200" lvl="1" indent="0">
              <a:buNone/>
            </a:pPr>
            <a:endParaRPr lang="fr-FR" sz="900" dirty="0"/>
          </a:p>
          <a:p>
            <a:r>
              <a:rPr lang="fr-FR" sz="2200" dirty="0"/>
              <a:t>Un travail réflexif sur la carte des GRETA mis en place au printemps 2020</a:t>
            </a:r>
          </a:p>
          <a:p>
            <a:pPr marL="0" indent="0">
              <a:buNone/>
            </a:pPr>
            <a:endParaRPr lang="fr-FR" sz="1200" dirty="0"/>
          </a:p>
          <a:p>
            <a:pPr lvl="1"/>
            <a:r>
              <a:rPr lang="fr-FR" sz="1800" dirty="0"/>
              <a:t>Installation d’un COPIL par Madame la Rectrice entre les congés d'hiver et de printemps. </a:t>
            </a:r>
          </a:p>
          <a:p>
            <a:pPr lvl="1"/>
            <a:r>
              <a:rPr lang="fr-FR" sz="1800" dirty="0"/>
              <a:t>Objectifs et enjeux à horizon 2021 :</a:t>
            </a:r>
          </a:p>
          <a:p>
            <a:pPr marL="457200" lvl="1" indent="0">
              <a:buNone/>
            </a:pPr>
            <a:endParaRPr lang="fr-FR" sz="400" dirty="0"/>
          </a:p>
          <a:p>
            <a:pPr lvl="2"/>
            <a:r>
              <a:rPr lang="fr-FR" sz="1600" dirty="0"/>
              <a:t>sécuriser l’offre de formation continue des adultes au niveau de l’académie de Normandie dans un secteur qui va devenir de plus en plus concurrentiel avec la « libéralisation » de l’apprentissage ;</a:t>
            </a:r>
          </a:p>
          <a:p>
            <a:pPr lvl="2"/>
            <a:r>
              <a:rPr lang="fr-FR" sz="1600" dirty="0"/>
              <a:t>sécuriser le financement des structures et les emplois des acteurs de l’apprentissage et de la formation continue des adultes ;</a:t>
            </a:r>
          </a:p>
          <a:p>
            <a:pPr lvl="2"/>
            <a:r>
              <a:rPr lang="fr-FR" sz="1600" dirty="0"/>
              <a:t>renforcer le soutien de la politique de développement de la formation professionnelle continue des adultes par la mise en place d’une gouvernance académique rénovée dans laquelle les directions des GRETA auront toute leur place aux côtés du DAFPIC, directeur du GIP de Normandie.</a:t>
            </a:r>
          </a:p>
          <a:p>
            <a:pPr lvl="2"/>
            <a:endParaRPr lang="fr-FR" sz="16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37</a:t>
            </a:fld>
            <a:endParaRPr lang="fr-FR" dirty="0"/>
          </a:p>
        </p:txBody>
      </p:sp>
    </p:spTree>
    <p:extLst>
      <p:ext uri="{BB962C8B-B14F-4D97-AF65-F5344CB8AC3E}">
        <p14:creationId xmlns:p14="http://schemas.microsoft.com/office/powerpoint/2010/main" val="726424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628800"/>
            <a:ext cx="8229600" cy="1719064"/>
          </a:xfrm>
        </p:spPr>
        <p:txBody>
          <a:bodyPr>
            <a:normAutofit/>
          </a:bodyPr>
          <a:lstStyle/>
          <a:p>
            <a:r>
              <a:rPr lang="fr-FR" dirty="0" smtClean="0"/>
              <a:t>Bilan </a:t>
            </a:r>
            <a:r>
              <a:rPr lang="fr-FR" dirty="0"/>
              <a:t>de l’orientation et de l’affectation </a:t>
            </a:r>
            <a:r>
              <a:rPr lang="fr-FR" dirty="0" smtClean="0"/>
              <a:t>juin 2019 </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38</a:t>
            </a:fld>
            <a:endParaRPr lang="fr-FR" dirty="0"/>
          </a:p>
        </p:txBody>
      </p:sp>
    </p:spTree>
    <p:extLst>
      <p:ext uri="{BB962C8B-B14F-4D97-AF65-F5344CB8AC3E}">
        <p14:creationId xmlns:p14="http://schemas.microsoft.com/office/powerpoint/2010/main" val="2427514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39</a:t>
            </a:fld>
            <a:endParaRPr lang="fr-FR" dirty="0"/>
          </a:p>
        </p:txBody>
      </p:sp>
      <p:graphicFrame>
        <p:nvGraphicFramePr>
          <p:cNvPr id="5" name="Espace réservé du contenu 4"/>
          <p:cNvGraphicFramePr>
            <a:graphicFrameLocks noGrp="1"/>
          </p:cNvGraphicFramePr>
          <p:nvPr>
            <p:ph idx="1"/>
            <p:extLst/>
          </p:nvPr>
        </p:nvGraphicFramePr>
        <p:xfrm>
          <a:off x="1619250" y="1268760"/>
          <a:ext cx="7067550" cy="5255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77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8352928" cy="3240360"/>
          </a:xfrm>
        </p:spPr>
        <p:txBody>
          <a:bodyPr>
            <a:normAutofit/>
          </a:bodyPr>
          <a:lstStyle/>
          <a:p>
            <a:r>
              <a:rPr lang="fr-FR" sz="6000" b="1" dirty="0"/>
              <a:t/>
            </a:r>
            <a:br>
              <a:rPr lang="fr-FR" sz="6000" b="1" dirty="0"/>
            </a:br>
            <a:r>
              <a:rPr lang="fr-FR" dirty="0"/>
              <a:t/>
            </a:r>
            <a:br>
              <a:rPr lang="fr-FR" dirty="0"/>
            </a:br>
            <a:r>
              <a:rPr lang="fr-FR" dirty="0"/>
              <a:t>Laurent LE MERCIER</a:t>
            </a:r>
            <a:br>
              <a:rPr lang="fr-FR" dirty="0"/>
            </a:br>
            <a:r>
              <a:rPr lang="fr-FR" sz="2700" dirty="0"/>
              <a:t>Inspecteur d’académie-directeur des services départementaux de l’éducation nationale</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a:t>
            </a:fld>
            <a:endParaRPr lang="fr-FR" dirty="0"/>
          </a:p>
        </p:txBody>
      </p:sp>
    </p:spTree>
    <p:extLst>
      <p:ext uri="{BB962C8B-B14F-4D97-AF65-F5344CB8AC3E}">
        <p14:creationId xmlns:p14="http://schemas.microsoft.com/office/powerpoint/2010/main" val="1391214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 </a:t>
            </a:r>
          </a:p>
        </p:txBody>
      </p:sp>
      <p:sp>
        <p:nvSpPr>
          <p:cNvPr id="3" name="Espace réservé du contenu 2"/>
          <p:cNvSpPr>
            <a:spLocks noGrp="1"/>
          </p:cNvSpPr>
          <p:nvPr>
            <p:ph idx="1"/>
          </p:nvPr>
        </p:nvSpPr>
        <p:spPr/>
        <p:txBody>
          <a:bodyPr>
            <a:normAutofit lnSpcReduction="10000"/>
          </a:bodyPr>
          <a:lstStyle/>
          <a:p>
            <a:pPr marL="0" indent="0">
              <a:buNone/>
            </a:pPr>
            <a:r>
              <a:rPr lang="fr-FR" sz="2400" u="sng" dirty="0"/>
              <a:t>A l’issue du tour principal d’affectation du </a:t>
            </a:r>
            <a:r>
              <a:rPr lang="fr-FR" sz="2400" u="sng" dirty="0" smtClean="0"/>
              <a:t>26/06/2019 </a:t>
            </a:r>
          </a:p>
          <a:p>
            <a:pPr marL="0" indent="0">
              <a:buNone/>
            </a:pPr>
            <a:endParaRPr lang="fr-FR" sz="2200" dirty="0"/>
          </a:p>
          <a:p>
            <a:pPr marL="285750" indent="-285750">
              <a:buFont typeface="Wingdings" panose="05000000000000000000" pitchFamily="2" charset="2"/>
              <a:buChar char="q"/>
            </a:pPr>
            <a:r>
              <a:rPr lang="fr-FR" sz="2200" dirty="0"/>
              <a:t> </a:t>
            </a:r>
            <a:r>
              <a:rPr lang="fr-FR" sz="2200" dirty="0" smtClean="0"/>
              <a:t>43 % </a:t>
            </a:r>
            <a:r>
              <a:rPr lang="fr-FR" sz="2200" dirty="0"/>
              <a:t>des élèves sont affectés en seconde générale et </a:t>
            </a:r>
            <a:r>
              <a:rPr lang="fr-FR" sz="2200" dirty="0" smtClean="0"/>
              <a:t>technologique </a:t>
            </a:r>
            <a:endParaRPr lang="fr-FR" sz="2200" dirty="0"/>
          </a:p>
          <a:p>
            <a:pPr marL="285750" indent="-285750">
              <a:buFont typeface="Wingdings" panose="05000000000000000000" pitchFamily="2" charset="2"/>
              <a:buChar char="q"/>
            </a:pPr>
            <a:r>
              <a:rPr lang="fr-FR" sz="2200" dirty="0"/>
              <a:t> </a:t>
            </a:r>
            <a:r>
              <a:rPr lang="fr-FR" sz="2200" dirty="0" smtClean="0"/>
              <a:t>10 % </a:t>
            </a:r>
            <a:r>
              <a:rPr lang="fr-FR" sz="2200" dirty="0"/>
              <a:t>des élèves sont affectés </a:t>
            </a:r>
            <a:r>
              <a:rPr lang="fr-FR" sz="2200" dirty="0" smtClean="0"/>
              <a:t>dans des classes de seconde </a:t>
            </a:r>
            <a:r>
              <a:rPr lang="fr-FR" sz="2200" dirty="0"/>
              <a:t>à recrutement particulier</a:t>
            </a:r>
          </a:p>
          <a:p>
            <a:pPr marL="285750" indent="-285750">
              <a:buFont typeface="Wingdings" panose="05000000000000000000" pitchFamily="2" charset="2"/>
              <a:buChar char="q"/>
            </a:pPr>
            <a:r>
              <a:rPr lang="fr-FR" sz="2200" dirty="0"/>
              <a:t> </a:t>
            </a:r>
            <a:r>
              <a:rPr lang="fr-FR" sz="2200" dirty="0" smtClean="0"/>
              <a:t>25 </a:t>
            </a:r>
            <a:r>
              <a:rPr lang="fr-FR" sz="2200" dirty="0"/>
              <a:t>% des élèves sont affectés en voie professionnelle sous statut scolaire</a:t>
            </a:r>
          </a:p>
          <a:p>
            <a:pPr marL="285750" indent="-285750">
              <a:buFont typeface="Wingdings" panose="05000000000000000000" pitchFamily="2" charset="2"/>
              <a:buChar char="q"/>
            </a:pPr>
            <a:r>
              <a:rPr lang="fr-FR" sz="2200" dirty="0"/>
              <a:t> </a:t>
            </a:r>
            <a:r>
              <a:rPr lang="fr-FR" sz="2200" dirty="0" smtClean="0"/>
              <a:t>6,2 </a:t>
            </a:r>
            <a:r>
              <a:rPr lang="fr-FR" sz="2200" dirty="0"/>
              <a:t>% des élèves </a:t>
            </a:r>
            <a:r>
              <a:rPr lang="fr-FR" sz="2200" dirty="0" smtClean="0"/>
              <a:t>sont affectés en voie professionnelle sous statut d’apprenti</a:t>
            </a:r>
            <a:endParaRPr lang="fr-FR" sz="2200" dirty="0"/>
          </a:p>
          <a:p>
            <a:pPr marL="285750" indent="-285750">
              <a:buFont typeface="Wingdings" panose="05000000000000000000" pitchFamily="2" charset="2"/>
              <a:buChar char="q"/>
            </a:pPr>
            <a:r>
              <a:rPr lang="fr-FR" sz="2200" dirty="0"/>
              <a:t> </a:t>
            </a:r>
            <a:r>
              <a:rPr lang="fr-FR" sz="2200" dirty="0" smtClean="0"/>
              <a:t>8,9 </a:t>
            </a:r>
            <a:r>
              <a:rPr lang="fr-FR" sz="2200" dirty="0"/>
              <a:t>% des élèves ont un </a:t>
            </a:r>
            <a:r>
              <a:rPr lang="fr-FR" sz="2200" dirty="0" smtClean="0"/>
              <a:t>vœu autre </a:t>
            </a:r>
            <a:r>
              <a:rPr lang="fr-FR" sz="2200" dirty="0"/>
              <a:t>(privé ou hors académie)</a:t>
            </a:r>
          </a:p>
          <a:p>
            <a:pPr marL="285750" indent="-285750">
              <a:buFont typeface="Wingdings" panose="05000000000000000000" pitchFamily="2" charset="2"/>
              <a:buChar char="q"/>
            </a:pPr>
            <a:r>
              <a:rPr lang="fr-FR" sz="2200" dirty="0"/>
              <a:t> </a:t>
            </a:r>
            <a:r>
              <a:rPr lang="fr-FR" sz="2200" dirty="0" smtClean="0"/>
              <a:t>6,9 </a:t>
            </a:r>
            <a:r>
              <a:rPr lang="fr-FR" sz="2200" dirty="0"/>
              <a:t>% des élèves sont au 26/06/2019 sans solution</a:t>
            </a:r>
          </a:p>
          <a:p>
            <a:pPr marL="285750" indent="-285750">
              <a:buFont typeface="Wingdings" panose="05000000000000000000" pitchFamily="2" charset="2"/>
              <a:buChar char="q"/>
            </a:pPr>
            <a:endParaRPr lang="fr-FR" sz="2400" dirty="0"/>
          </a:p>
          <a:p>
            <a:pPr marL="0" indent="0">
              <a:buNone/>
            </a:pPr>
            <a:endParaRPr lang="fr-FR" sz="22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a:p>
          <a:p>
            <a:pPr marL="0" indent="0">
              <a:buNone/>
            </a:pPr>
            <a:endParaRPr lang="fr-FR" sz="20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40</a:t>
            </a:fld>
            <a:endParaRPr lang="fr-FR" dirty="0"/>
          </a:p>
        </p:txBody>
      </p:sp>
    </p:spTree>
    <p:extLst>
      <p:ext uri="{BB962C8B-B14F-4D97-AF65-F5344CB8AC3E}">
        <p14:creationId xmlns:p14="http://schemas.microsoft.com/office/powerpoint/2010/main" val="1263322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Protocole </a:t>
            </a:r>
            <a:r>
              <a:rPr lang="fr-FR" dirty="0"/>
              <a:t>d’accompagnement vers </a:t>
            </a:r>
            <a:r>
              <a:rPr lang="fr-FR" dirty="0" smtClean="0"/>
              <a:t>l’apprentissage</a:t>
            </a:r>
            <a:r>
              <a:rPr lang="fr-FR" dirty="0" smtClean="0">
                <a:solidFill>
                  <a:srgbClr val="4F81BD"/>
                </a:solidFill>
              </a:rPr>
              <a:t> </a:t>
            </a:r>
            <a:endParaRPr lang="fr-FR" dirty="0"/>
          </a:p>
        </p:txBody>
      </p:sp>
      <p:sp>
        <p:nvSpPr>
          <p:cNvPr id="3" name="Espace réservé du contenu 2"/>
          <p:cNvSpPr>
            <a:spLocks noGrp="1"/>
          </p:cNvSpPr>
          <p:nvPr>
            <p:ph idx="1"/>
          </p:nvPr>
        </p:nvSpPr>
        <p:spPr/>
        <p:txBody>
          <a:bodyPr>
            <a:normAutofit fontScale="25000" lnSpcReduction="20000"/>
          </a:bodyPr>
          <a:lstStyle/>
          <a:p>
            <a:r>
              <a:rPr lang="fr-FR" sz="8800" dirty="0" smtClean="0"/>
              <a:t>A destination </a:t>
            </a:r>
            <a:r>
              <a:rPr lang="fr-FR" sz="8800" dirty="0"/>
              <a:t>des élèves qui ont émis un ou </a:t>
            </a:r>
            <a:r>
              <a:rPr lang="fr-FR" sz="8800" dirty="0" smtClean="0"/>
              <a:t>plusieurs vœux </a:t>
            </a:r>
            <a:r>
              <a:rPr lang="fr-FR" sz="8800" dirty="0"/>
              <a:t>de formation uniquement en apprentissage. </a:t>
            </a:r>
            <a:endParaRPr lang="fr-FR" sz="8800" dirty="0" smtClean="0"/>
          </a:p>
          <a:p>
            <a:pPr marL="457200" lvl="1" indent="0">
              <a:buClr>
                <a:srgbClr val="C0504D"/>
              </a:buClr>
              <a:buNone/>
            </a:pPr>
            <a:endParaRPr lang="fr-FR" sz="8800" dirty="0" smtClean="0"/>
          </a:p>
          <a:p>
            <a:r>
              <a:rPr lang="fr-FR" sz="8800" dirty="0" smtClean="0"/>
              <a:t>A </a:t>
            </a:r>
            <a:r>
              <a:rPr lang="fr-FR" sz="8800" dirty="0"/>
              <a:t>l’issue du tour d’affectation du 26 juin 2019 :</a:t>
            </a:r>
          </a:p>
          <a:p>
            <a:pPr lvl="1"/>
            <a:r>
              <a:rPr lang="fr-FR" sz="5500" dirty="0"/>
              <a:t>2957 élèves ont mis l’apprentissage en vœu 1</a:t>
            </a:r>
          </a:p>
          <a:p>
            <a:pPr lvl="1"/>
            <a:r>
              <a:rPr lang="fr-FR" sz="5500" dirty="0"/>
              <a:t>5725 vœux concernent des formations en apprentissage</a:t>
            </a:r>
          </a:p>
          <a:p>
            <a:endParaRPr lang="fr-FR" sz="2900" dirty="0"/>
          </a:p>
          <a:p>
            <a:r>
              <a:rPr lang="fr-FR" sz="8800" dirty="0">
                <a:solidFill>
                  <a:srgbClr val="000000"/>
                </a:solidFill>
              </a:rPr>
              <a:t>Mise à </a:t>
            </a:r>
            <a:r>
              <a:rPr lang="fr-FR" sz="8800" dirty="0" smtClean="0">
                <a:solidFill>
                  <a:srgbClr val="000000"/>
                </a:solidFill>
              </a:rPr>
              <a:t>jour (septembre) et transmission de </a:t>
            </a:r>
            <a:r>
              <a:rPr lang="fr-FR" sz="8800" dirty="0">
                <a:solidFill>
                  <a:srgbClr val="000000"/>
                </a:solidFill>
              </a:rPr>
              <a:t>la liste des élèves sans solution d'affectation </a:t>
            </a:r>
            <a:r>
              <a:rPr lang="fr-FR" sz="8800" dirty="0" smtClean="0">
                <a:solidFill>
                  <a:srgbClr val="000000"/>
                </a:solidFill>
              </a:rPr>
              <a:t>- avec vœux d'apprentissage uniquement -  aux CFA</a:t>
            </a:r>
            <a:r>
              <a:rPr lang="fr-FR" sz="8800" dirty="0">
                <a:solidFill>
                  <a:srgbClr val="000000"/>
                </a:solidFill>
              </a:rPr>
              <a:t>, à</a:t>
            </a:r>
            <a:r>
              <a:rPr lang="fr-FR" sz="8800" dirty="0" smtClean="0">
                <a:solidFill>
                  <a:srgbClr val="000000"/>
                </a:solidFill>
              </a:rPr>
              <a:t> </a:t>
            </a:r>
            <a:r>
              <a:rPr lang="fr-FR" sz="8800" dirty="0">
                <a:solidFill>
                  <a:srgbClr val="000000"/>
                </a:solidFill>
              </a:rPr>
              <a:t>la DIRECCTE et à</a:t>
            </a:r>
            <a:r>
              <a:rPr lang="fr-FR" sz="8800" dirty="0" smtClean="0">
                <a:solidFill>
                  <a:srgbClr val="000000"/>
                </a:solidFill>
              </a:rPr>
              <a:t> </a:t>
            </a:r>
            <a:r>
              <a:rPr lang="fr-FR" sz="8800" dirty="0">
                <a:solidFill>
                  <a:srgbClr val="000000"/>
                </a:solidFill>
              </a:rPr>
              <a:t>la Région</a:t>
            </a:r>
            <a:r>
              <a:rPr lang="fr-FR" sz="8800" dirty="0" smtClean="0">
                <a:solidFill>
                  <a:srgbClr val="000000"/>
                </a:solidFill>
              </a:rPr>
              <a:t>.</a:t>
            </a:r>
          </a:p>
          <a:p>
            <a:pPr marL="0" indent="0">
              <a:buNone/>
            </a:pPr>
            <a:endParaRPr lang="fr-FR" sz="8800" dirty="0" smtClean="0">
              <a:solidFill>
                <a:srgbClr val="000000"/>
              </a:solidFill>
            </a:endParaRPr>
          </a:p>
          <a:p>
            <a:r>
              <a:rPr lang="fr-FR" sz="8800" dirty="0">
                <a:solidFill>
                  <a:srgbClr val="000000"/>
                </a:solidFill>
              </a:rPr>
              <a:t>L</a:t>
            </a:r>
            <a:r>
              <a:rPr lang="fr-FR" sz="8800" dirty="0" smtClean="0">
                <a:solidFill>
                  <a:srgbClr val="000000"/>
                </a:solidFill>
              </a:rPr>
              <a:t>es </a:t>
            </a:r>
            <a:r>
              <a:rPr lang="fr-FR" sz="8800" dirty="0">
                <a:solidFill>
                  <a:srgbClr val="000000"/>
                </a:solidFill>
              </a:rPr>
              <a:t>CFA invitent les élèves </a:t>
            </a:r>
            <a:r>
              <a:rPr lang="fr-FR" sz="8800" dirty="0" smtClean="0">
                <a:solidFill>
                  <a:srgbClr val="000000"/>
                </a:solidFill>
              </a:rPr>
              <a:t>et </a:t>
            </a:r>
            <a:r>
              <a:rPr lang="fr-FR" sz="8800" dirty="0">
                <a:solidFill>
                  <a:srgbClr val="000000"/>
                </a:solidFill>
              </a:rPr>
              <a:t>leurs familles </a:t>
            </a:r>
            <a:r>
              <a:rPr lang="fr-FR" sz="8800" dirty="0" smtClean="0">
                <a:solidFill>
                  <a:srgbClr val="000000"/>
                </a:solidFill>
              </a:rPr>
              <a:t>à des entretiens afin de confirmer </a:t>
            </a:r>
            <a:r>
              <a:rPr lang="fr-FR" sz="8800">
                <a:solidFill>
                  <a:srgbClr val="000000"/>
                </a:solidFill>
              </a:rPr>
              <a:t>ou </a:t>
            </a:r>
            <a:r>
              <a:rPr lang="fr-FR" sz="8800" smtClean="0">
                <a:solidFill>
                  <a:srgbClr val="000000"/>
                </a:solidFill>
              </a:rPr>
              <a:t>d’infirmer </a:t>
            </a:r>
            <a:r>
              <a:rPr lang="fr-FR" sz="8800" dirty="0" smtClean="0">
                <a:solidFill>
                  <a:srgbClr val="000000"/>
                </a:solidFill>
              </a:rPr>
              <a:t>leur </a:t>
            </a:r>
            <a:r>
              <a:rPr lang="fr-FR" sz="8800" dirty="0">
                <a:solidFill>
                  <a:srgbClr val="000000"/>
                </a:solidFill>
              </a:rPr>
              <a:t>projet d'apprentissage et </a:t>
            </a:r>
            <a:r>
              <a:rPr lang="fr-FR" sz="8800" dirty="0" smtClean="0">
                <a:solidFill>
                  <a:srgbClr val="000000"/>
                </a:solidFill>
              </a:rPr>
              <a:t>d’en </a:t>
            </a:r>
            <a:r>
              <a:rPr lang="fr-FR" sz="8800" dirty="0">
                <a:solidFill>
                  <a:srgbClr val="000000"/>
                </a:solidFill>
              </a:rPr>
              <a:t>assurer le suivi. </a:t>
            </a:r>
            <a:endParaRPr lang="fr-FR" sz="8800" dirty="0"/>
          </a:p>
          <a:p>
            <a:pPr marL="457200" lvl="1" indent="0">
              <a:buNone/>
            </a:pPr>
            <a:endParaRPr lang="fr-FR" sz="2900" dirty="0"/>
          </a:p>
          <a:p>
            <a:pPr marL="0" indent="0">
              <a:buNone/>
            </a:pPr>
            <a:r>
              <a:rPr lang="fr-FR" sz="2900" dirty="0">
                <a:solidFill>
                  <a:srgbClr val="000000"/>
                </a:solidFill>
                <a:latin typeface="Arial" panose="020B0604020202020204" pitchFamily="34" charset="0"/>
                <a:cs typeface="Arial" charset="0"/>
              </a:rPr>
              <a:t> </a:t>
            </a:r>
            <a:endParaRPr lang="fr-FR" sz="29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41</a:t>
            </a:fld>
            <a:endParaRPr lang="fr-FR" dirty="0"/>
          </a:p>
        </p:txBody>
      </p:sp>
    </p:spTree>
    <p:extLst>
      <p:ext uri="{BB962C8B-B14F-4D97-AF65-F5344CB8AC3E}">
        <p14:creationId xmlns:p14="http://schemas.microsoft.com/office/powerpoint/2010/main" val="3756825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5"/>
            <a:ext cx="8229600" cy="1109043"/>
          </a:xfrm>
        </p:spPr>
        <p:txBody>
          <a:bodyPr>
            <a:normAutofit fontScale="90000"/>
          </a:bodyPr>
          <a:lstStyle/>
          <a:p>
            <a:r>
              <a:rPr lang="fr-FR" dirty="0"/>
              <a:t>Protocole d’accompagnement des élèves de 3</a:t>
            </a:r>
            <a:r>
              <a:rPr lang="fr-FR" baseline="30000" dirty="0"/>
              <a:t>e</a:t>
            </a:r>
            <a:r>
              <a:rPr lang="fr-FR" dirty="0"/>
              <a:t> sans solution </a:t>
            </a:r>
            <a:r>
              <a:rPr lang="fr-FR" dirty="0" smtClean="0"/>
              <a:t>d’affectation</a:t>
            </a:r>
            <a:br>
              <a:rPr lang="fr-FR" dirty="0" smtClean="0"/>
            </a:br>
            <a:r>
              <a:rPr lang="fr-FR" dirty="0"/>
              <a:t>-</a:t>
            </a:r>
            <a:r>
              <a:rPr lang="fr-FR" sz="3600" dirty="0" smtClean="0"/>
              <a:t>lutte contre le décrochage-</a:t>
            </a:r>
            <a:endParaRPr lang="fr-FR" sz="3600" dirty="0"/>
          </a:p>
        </p:txBody>
      </p:sp>
      <p:sp>
        <p:nvSpPr>
          <p:cNvPr id="3" name="Espace réservé du contenu 2"/>
          <p:cNvSpPr>
            <a:spLocks noGrp="1"/>
          </p:cNvSpPr>
          <p:nvPr>
            <p:ph idx="1"/>
          </p:nvPr>
        </p:nvSpPr>
        <p:spPr>
          <a:xfrm>
            <a:off x="1403649" y="1700808"/>
            <a:ext cx="7283151" cy="4137323"/>
          </a:xfrm>
        </p:spPr>
        <p:txBody>
          <a:bodyPr>
            <a:normAutofit lnSpcReduction="10000"/>
          </a:bodyPr>
          <a:lstStyle/>
          <a:p>
            <a:pPr marL="0" lvl="0" indent="0">
              <a:buClr>
                <a:srgbClr val="C0504D"/>
              </a:buClr>
              <a:buNone/>
            </a:pPr>
            <a:endParaRPr lang="fr-FR" sz="1100" dirty="0"/>
          </a:p>
          <a:p>
            <a:pPr lvl="0">
              <a:buClr>
                <a:srgbClr val="C0504D"/>
              </a:buClr>
            </a:pPr>
            <a:r>
              <a:rPr lang="fr-FR" sz="2400" u="sng" dirty="0" smtClean="0">
                <a:solidFill>
                  <a:prstClr val="black"/>
                </a:solidFill>
              </a:rPr>
              <a:t>Repérage</a:t>
            </a:r>
            <a:r>
              <a:rPr lang="fr-FR" sz="2400" dirty="0" smtClean="0">
                <a:solidFill>
                  <a:prstClr val="black"/>
                </a:solidFill>
              </a:rPr>
              <a:t> </a:t>
            </a:r>
            <a:r>
              <a:rPr lang="fr-FR" sz="2400" dirty="0">
                <a:solidFill>
                  <a:prstClr val="black"/>
                </a:solidFill>
              </a:rPr>
              <a:t>à la rentrée par les </a:t>
            </a:r>
            <a:r>
              <a:rPr lang="fr-FR" sz="2400" dirty="0" smtClean="0">
                <a:solidFill>
                  <a:prstClr val="black"/>
                </a:solidFill>
              </a:rPr>
              <a:t>établissements d’origine </a:t>
            </a:r>
            <a:r>
              <a:rPr lang="fr-FR" sz="2400" dirty="0">
                <a:solidFill>
                  <a:prstClr val="black"/>
                </a:solidFill>
              </a:rPr>
              <a:t>des élèves sans </a:t>
            </a:r>
            <a:r>
              <a:rPr lang="fr-FR" sz="2400" dirty="0" smtClean="0">
                <a:solidFill>
                  <a:prstClr val="black"/>
                </a:solidFill>
              </a:rPr>
              <a:t>solution (tableaux de suivi), mise </a:t>
            </a:r>
            <a:r>
              <a:rPr lang="fr-FR" sz="2400" dirty="0">
                <a:solidFill>
                  <a:prstClr val="black"/>
                </a:solidFill>
              </a:rPr>
              <a:t>en œuvre des </a:t>
            </a:r>
            <a:r>
              <a:rPr lang="fr-FR" sz="2400" dirty="0" smtClean="0">
                <a:solidFill>
                  <a:prstClr val="black"/>
                </a:solidFill>
              </a:rPr>
              <a:t>entretiens </a:t>
            </a:r>
            <a:r>
              <a:rPr lang="fr-FR" sz="2400" dirty="0">
                <a:solidFill>
                  <a:prstClr val="black"/>
                </a:solidFill>
              </a:rPr>
              <a:t>de </a:t>
            </a:r>
            <a:r>
              <a:rPr lang="fr-FR" sz="2400" dirty="0" smtClean="0">
                <a:solidFill>
                  <a:prstClr val="black"/>
                </a:solidFill>
              </a:rPr>
              <a:t>situation.</a:t>
            </a:r>
          </a:p>
          <a:p>
            <a:pPr lvl="0">
              <a:buClr>
                <a:srgbClr val="C0504D"/>
              </a:buClr>
            </a:pPr>
            <a:r>
              <a:rPr lang="fr-FR" sz="2400" dirty="0" smtClean="0"/>
              <a:t> </a:t>
            </a:r>
            <a:r>
              <a:rPr lang="fr-FR" sz="2400" u="sng" dirty="0"/>
              <a:t>Prise en charge</a:t>
            </a:r>
            <a:r>
              <a:rPr lang="fr-FR" sz="2400" dirty="0"/>
              <a:t> par la MLDS </a:t>
            </a:r>
            <a:r>
              <a:rPr lang="fr-FR" sz="2400" dirty="0" smtClean="0"/>
              <a:t>et/ou </a:t>
            </a:r>
            <a:r>
              <a:rPr lang="fr-FR" sz="2400" dirty="0"/>
              <a:t>les CIO, accompagnement des élèves dans leurs démarches (ateliers, immersion</a:t>
            </a:r>
            <a:r>
              <a:rPr lang="fr-FR" sz="2400" dirty="0" smtClean="0"/>
              <a:t>,…)</a:t>
            </a:r>
            <a:endParaRPr lang="fr-FR" sz="2400" dirty="0">
              <a:solidFill>
                <a:prstClr val="black"/>
              </a:solidFill>
            </a:endParaRPr>
          </a:p>
          <a:p>
            <a:pPr lvl="0">
              <a:buClr>
                <a:srgbClr val="C0504D"/>
              </a:buClr>
            </a:pPr>
            <a:r>
              <a:rPr lang="fr-FR" sz="2400" u="sng" dirty="0" smtClean="0"/>
              <a:t>Un bilan</a:t>
            </a:r>
            <a:r>
              <a:rPr lang="fr-FR" sz="2400" dirty="0" smtClean="0"/>
              <a:t> est effectué avec le jeune et l’équipe pédagogique à l’issue de l’accompagnement.</a:t>
            </a:r>
          </a:p>
          <a:p>
            <a:pPr lvl="0">
              <a:buClr>
                <a:srgbClr val="C0504D"/>
              </a:buClr>
            </a:pPr>
            <a:r>
              <a:rPr lang="fr-FR" sz="2400" u="sng" dirty="0"/>
              <a:t>A</a:t>
            </a:r>
            <a:r>
              <a:rPr lang="fr-FR" sz="2400" u="sng" dirty="0" smtClean="0"/>
              <a:t>ffectation prioritaire</a:t>
            </a:r>
            <a:r>
              <a:rPr lang="fr-FR" sz="2400" dirty="0" smtClean="0"/>
              <a:t> pour les élèves dont le bilan est positif.</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42</a:t>
            </a:fld>
            <a:endParaRPr lang="fr-FR" dirty="0"/>
          </a:p>
        </p:txBody>
      </p:sp>
    </p:spTree>
    <p:extLst>
      <p:ext uri="{BB962C8B-B14F-4D97-AF65-F5344CB8AC3E}">
        <p14:creationId xmlns:p14="http://schemas.microsoft.com/office/powerpoint/2010/main" val="2516320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43</a:t>
            </a:fld>
            <a:endParaRPr lang="fr-FR" dirty="0"/>
          </a:p>
        </p:txBody>
      </p:sp>
      <p:graphicFrame>
        <p:nvGraphicFramePr>
          <p:cNvPr id="6" name="Espace réservé du contenu 5"/>
          <p:cNvGraphicFramePr>
            <a:graphicFrameLocks noGrp="1"/>
          </p:cNvGraphicFramePr>
          <p:nvPr>
            <p:ph idx="1"/>
            <p:extLst/>
          </p:nvPr>
        </p:nvGraphicFramePr>
        <p:xfrm>
          <a:off x="1403350" y="1600200"/>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326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6" name="Espace réservé du contenu 5"/>
          <p:cNvPicPr>
            <a:picLocks noGrp="1" noChangeAspect="1"/>
          </p:cNvPicPr>
          <p:nvPr>
            <p:ph idx="1"/>
          </p:nvPr>
        </p:nvPicPr>
        <p:blipFill>
          <a:blip r:embed="rId2"/>
          <a:stretch>
            <a:fillRect/>
          </a:stretch>
        </p:blipFill>
        <p:spPr>
          <a:xfrm>
            <a:off x="1475656" y="1628800"/>
            <a:ext cx="6814160" cy="4095746"/>
          </a:xfrm>
          <a:prstGeom prst="rect">
            <a:avLst/>
          </a:prstGeom>
        </p:spPr>
      </p:pic>
    </p:spTree>
    <p:extLst>
      <p:ext uri="{BB962C8B-B14F-4D97-AF65-F5344CB8AC3E}">
        <p14:creationId xmlns:p14="http://schemas.microsoft.com/office/powerpoint/2010/main" val="1449636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7" name="Espace réservé du contenu 6"/>
          <p:cNvPicPr>
            <a:picLocks noGrp="1" noChangeAspect="1"/>
          </p:cNvPicPr>
          <p:nvPr>
            <p:ph idx="1"/>
          </p:nvPr>
        </p:nvPicPr>
        <p:blipFill>
          <a:blip r:embed="rId2"/>
          <a:stretch>
            <a:fillRect/>
          </a:stretch>
        </p:blipFill>
        <p:spPr>
          <a:xfrm>
            <a:off x="1331640" y="1437428"/>
            <a:ext cx="7560840" cy="4799884"/>
          </a:xfrm>
          <a:prstGeom prst="rect">
            <a:avLst/>
          </a:prstGeom>
        </p:spPr>
      </p:pic>
    </p:spTree>
    <p:extLst>
      <p:ext uri="{BB962C8B-B14F-4D97-AF65-F5344CB8AC3E}">
        <p14:creationId xmlns:p14="http://schemas.microsoft.com/office/powerpoint/2010/main" val="2151458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124744"/>
            <a:ext cx="8229600" cy="2592288"/>
          </a:xfrm>
        </p:spPr>
        <p:txBody>
          <a:bodyPr>
            <a:normAutofit fontScale="90000"/>
          </a:bodyPr>
          <a:lstStyle/>
          <a:p>
            <a:r>
              <a:rPr lang="fr-FR" dirty="0" smtClean="0"/>
              <a:t>Répartition des compétences entre l’Etat et les régions en matière d’information pour les publics scolaires, étudiants et apprentis</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46</a:t>
            </a:fld>
            <a:endParaRPr lang="fr-FR" dirty="0"/>
          </a:p>
        </p:txBody>
      </p:sp>
    </p:spTree>
    <p:extLst>
      <p:ext uri="{BB962C8B-B14F-4D97-AF65-F5344CB8AC3E}">
        <p14:creationId xmlns:p14="http://schemas.microsoft.com/office/powerpoint/2010/main" val="3727651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9672" y="404664"/>
            <a:ext cx="7067128" cy="5328592"/>
          </a:xfrm>
        </p:spPr>
        <p:txBody>
          <a:bodyPr>
            <a:noAutofit/>
          </a:bodyPr>
          <a:lstStyle/>
          <a:p>
            <a:pPr marL="457200" lvl="1" indent="0">
              <a:buNone/>
            </a:pPr>
            <a:endParaRPr lang="fr-FR" sz="900" dirty="0"/>
          </a:p>
          <a:p>
            <a:r>
              <a:rPr lang="fr-FR" sz="2000" dirty="0" smtClean="0"/>
              <a:t>Compétences de l’Etat</a:t>
            </a:r>
          </a:p>
          <a:p>
            <a:pPr lvl="2">
              <a:buFont typeface="Wingdings" panose="05000000000000000000" pitchFamily="2" charset="2"/>
              <a:buChar char="q"/>
            </a:pPr>
            <a:r>
              <a:rPr lang="fr-FR" sz="1600" dirty="0" smtClean="0"/>
              <a:t>L’Etat  </a:t>
            </a:r>
            <a:r>
              <a:rPr lang="fr-FR" sz="1600" dirty="0"/>
              <a:t>conserve sa compétence en matière </a:t>
            </a:r>
            <a:r>
              <a:rPr lang="fr-FR" sz="1600" b="1" u="sng" dirty="0"/>
              <a:t>de politique d’orientation</a:t>
            </a:r>
            <a:r>
              <a:rPr lang="fr-FR" sz="1600" dirty="0"/>
              <a:t> des élèves et des étudiants </a:t>
            </a:r>
          </a:p>
          <a:p>
            <a:pPr lvl="2">
              <a:buFont typeface="Wingdings" panose="05000000000000000000" pitchFamily="2" charset="2"/>
              <a:buChar char="q"/>
            </a:pPr>
            <a:r>
              <a:rPr lang="fr-FR" sz="1600" dirty="0"/>
              <a:t>L’Etat prend les décision d’orientation et d’affectation.</a:t>
            </a:r>
          </a:p>
          <a:p>
            <a:pPr lvl="2">
              <a:buFont typeface="Wingdings" panose="05000000000000000000" pitchFamily="2" charset="2"/>
              <a:buChar char="q"/>
            </a:pPr>
            <a:r>
              <a:rPr lang="fr-FR" sz="1600" dirty="0"/>
              <a:t> L’Etat assume la dimension éducative et pédagogique de l’orientation. (Accompagnement des réformes du lycée, de la voie </a:t>
            </a:r>
            <a:r>
              <a:rPr lang="fr-FR" sz="1600" dirty="0" smtClean="0"/>
              <a:t>professionnelle…)</a:t>
            </a:r>
            <a:endParaRPr lang="fr-FR" sz="2000" dirty="0"/>
          </a:p>
          <a:p>
            <a:r>
              <a:rPr lang="fr-FR" sz="2000" dirty="0" smtClean="0"/>
              <a:t>Compétences des régions</a:t>
            </a:r>
          </a:p>
          <a:p>
            <a:pPr lvl="2">
              <a:buFont typeface="Wingdings" panose="05000000000000000000" pitchFamily="2" charset="2"/>
              <a:buChar char="q"/>
            </a:pPr>
            <a:r>
              <a:rPr lang="fr-FR" sz="1600" dirty="0" smtClean="0"/>
              <a:t> les Région ont désormais la responsabilité d’organiser des actions d’informations sur les métiers et les formations. </a:t>
            </a:r>
          </a:p>
          <a:p>
            <a:pPr lvl="2">
              <a:buFont typeface="Wingdings" panose="05000000000000000000" pitchFamily="2" charset="2"/>
              <a:buChar char="q"/>
            </a:pPr>
            <a:r>
              <a:rPr lang="fr-FR" sz="1600" dirty="0" smtClean="0"/>
              <a:t>Elles élaborent avec le concours de l’Onisep la documentation de portée régionale. </a:t>
            </a:r>
          </a:p>
          <a:p>
            <a:pPr lvl="2">
              <a:buFont typeface="Wingdings" panose="05000000000000000000" pitchFamily="2" charset="2"/>
              <a:buChar char="q"/>
            </a:pPr>
            <a:r>
              <a:rPr lang="fr-FR" sz="1600" dirty="0" smtClean="0"/>
              <a:t>Elles diffusent l’information nationale et régionale en lien avec les services de l’Etat.</a:t>
            </a:r>
          </a:p>
          <a:p>
            <a:pPr marL="914400" lvl="2" indent="0">
              <a:buNone/>
            </a:pPr>
            <a:endParaRPr lang="fr-FR" sz="1600" dirty="0"/>
          </a:p>
          <a:p>
            <a:pPr algn="ctr"/>
            <a:r>
              <a:rPr lang="fr-FR" sz="1600" u="sng" dirty="0" smtClean="0"/>
              <a:t>Pour définir la complémentarité entre l’état et les régions, un  cadre national de référence à été défini au niveau national, décliné en région par une convention</a:t>
            </a:r>
            <a:endParaRPr lang="fr-FR" sz="1400" u="sng" dirty="0" smtClean="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47</a:t>
            </a:fld>
            <a:endParaRPr lang="fr-FR" dirty="0"/>
          </a:p>
        </p:txBody>
      </p:sp>
    </p:spTree>
    <p:extLst>
      <p:ext uri="{BB962C8B-B14F-4D97-AF65-F5344CB8AC3E}">
        <p14:creationId xmlns:p14="http://schemas.microsoft.com/office/powerpoint/2010/main" val="102705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Parcoursup 2019 – Phase d’admission</a:t>
            </a:r>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48</a:t>
            </a:fld>
            <a:endParaRPr lang="fr-FR" dirty="0"/>
          </a:p>
        </p:txBody>
      </p:sp>
    </p:spTree>
    <p:extLst>
      <p:ext uri="{BB962C8B-B14F-4D97-AF65-F5344CB8AC3E}">
        <p14:creationId xmlns:p14="http://schemas.microsoft.com/office/powerpoint/2010/main" val="2816546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49</a:t>
            </a:fld>
            <a:endParaRPr lang="fr-FR" dirty="0"/>
          </a:p>
        </p:txBody>
      </p:sp>
      <p:graphicFrame>
        <p:nvGraphicFramePr>
          <p:cNvPr id="7" name="Graphique 6"/>
          <p:cNvGraphicFramePr>
            <a:graphicFrameLocks/>
          </p:cNvGraphicFramePr>
          <p:nvPr>
            <p:extLst/>
          </p:nvPr>
        </p:nvGraphicFramePr>
        <p:xfrm>
          <a:off x="1331640" y="548680"/>
          <a:ext cx="763284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236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484784"/>
            <a:ext cx="8258330" cy="2016224"/>
          </a:xfrm>
        </p:spPr>
        <p:txBody>
          <a:bodyPr>
            <a:noAutofit/>
          </a:bodyPr>
          <a:lstStyle/>
          <a:p>
            <a:r>
              <a:rPr lang="fr-FR" sz="4800" b="1" dirty="0" smtClean="0"/>
              <a:t>Résultats des évaluations 6eme</a:t>
            </a:r>
            <a:br>
              <a:rPr lang="fr-FR" sz="4800" b="1" dirty="0" smtClean="0"/>
            </a:br>
            <a:r>
              <a:rPr lang="fr-FR" sz="4800" b="1" dirty="0" smtClean="0"/>
              <a:t>Performance selon équité</a:t>
            </a:r>
            <a:br>
              <a:rPr lang="fr-FR" sz="4800" b="1" dirty="0" smtClean="0"/>
            </a:br>
            <a:r>
              <a:rPr lang="fr-FR" sz="4800" b="1" dirty="0" smtClean="0"/>
              <a:t>Evolution de 2015 à 2018</a:t>
            </a:r>
            <a:endParaRPr lang="fr-FR" sz="4800" b="1"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5</a:t>
            </a:fld>
            <a:endParaRPr lang="fr-FR" dirty="0"/>
          </a:p>
        </p:txBody>
      </p:sp>
    </p:spTree>
    <p:extLst>
      <p:ext uri="{BB962C8B-B14F-4D97-AF65-F5344CB8AC3E}">
        <p14:creationId xmlns:p14="http://schemas.microsoft.com/office/powerpoint/2010/main" val="2347202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Places vacantes en PC</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40D736-344C-4D96-AA65-D0B2AB3C626F}" type="slidenum">
              <a:rPr kumimoji="0" lang="fr-FR"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r-FR"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graphicFrame>
        <p:nvGraphicFramePr>
          <p:cNvPr id="5" name="Espace réservé du contenu 4"/>
          <p:cNvGraphicFramePr>
            <a:graphicFrameLocks noGrp="1"/>
          </p:cNvGraphicFramePr>
          <p:nvPr>
            <p:ph idx="1"/>
            <p:extLst/>
          </p:nvPr>
        </p:nvGraphicFramePr>
        <p:xfrm>
          <a:off x="1403350" y="1411602"/>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527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51</a:t>
            </a:fld>
            <a:endParaRPr lang="fr-FR" dirty="0"/>
          </a:p>
        </p:txBody>
      </p:sp>
      <p:sp>
        <p:nvSpPr>
          <p:cNvPr id="5"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graphicFrame>
        <p:nvGraphicFramePr>
          <p:cNvPr id="7" name="Graphique 6"/>
          <p:cNvGraphicFramePr/>
          <p:nvPr>
            <p:extLst/>
          </p:nvPr>
        </p:nvGraphicFramePr>
        <p:xfrm>
          <a:off x="1547664" y="980728"/>
          <a:ext cx="2808312" cy="390420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2" name="Graphique 11"/>
              <p:cNvGraphicFramePr/>
              <p:nvPr>
                <p:extLst/>
              </p:nvPr>
            </p:nvGraphicFramePr>
            <p:xfrm>
              <a:off x="4716016" y="764704"/>
              <a:ext cx="4079776" cy="543493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Graphique 11"/>
              <p:cNvPicPr>
                <a:picLocks noGrp="1" noRot="1" noChangeAspect="1" noMove="1" noResize="1" noEditPoints="1" noAdjustHandles="1" noChangeArrowheads="1" noChangeShapeType="1"/>
              </p:cNvPicPr>
              <p:nvPr/>
            </p:nvPicPr>
            <p:blipFill>
              <a:blip r:embed="rId4"/>
              <a:stretch>
                <a:fillRect/>
              </a:stretch>
            </p:blipFill>
            <p:spPr>
              <a:xfrm>
                <a:off x="4716016" y="764704"/>
                <a:ext cx="4079776" cy="5434930"/>
              </a:xfrm>
              <a:prstGeom prst="rect">
                <a:avLst/>
              </a:prstGeom>
            </p:spPr>
          </p:pic>
        </mc:Fallback>
      </mc:AlternateContent>
    </p:spTree>
    <p:extLst>
      <p:ext uri="{BB962C8B-B14F-4D97-AF65-F5344CB8AC3E}">
        <p14:creationId xmlns:p14="http://schemas.microsoft.com/office/powerpoint/2010/main" val="3345515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CAES au 20/08/2019</a:t>
            </a:r>
            <a:endParaRPr lang="fr-FR" dirty="0"/>
          </a:p>
        </p:txBody>
      </p:sp>
      <p:sp>
        <p:nvSpPr>
          <p:cNvPr id="3" name="Espace réservé du contenu 2"/>
          <p:cNvSpPr>
            <a:spLocks noGrp="1"/>
          </p:cNvSpPr>
          <p:nvPr>
            <p:ph idx="1"/>
          </p:nvPr>
        </p:nvSpPr>
        <p:spPr>
          <a:xfrm>
            <a:off x="1403648" y="1417638"/>
            <a:ext cx="7283151" cy="4708525"/>
          </a:xfrm>
        </p:spPr>
        <p:txBody>
          <a:bodyPr>
            <a:normAutofit/>
          </a:bodyPr>
          <a:lstStyle/>
          <a:p>
            <a:pPr marL="0" indent="0">
              <a:buNone/>
            </a:pPr>
            <a:r>
              <a:rPr lang="fr-FR" u="sng" dirty="0" smtClean="0"/>
              <a:t>Nombre de saisines :  544</a:t>
            </a:r>
          </a:p>
          <a:p>
            <a:r>
              <a:rPr lang="fr-FR" dirty="0" smtClean="0"/>
              <a:t>241 saisines non traitées</a:t>
            </a:r>
          </a:p>
          <a:p>
            <a:r>
              <a:rPr lang="fr-FR" dirty="0" smtClean="0"/>
              <a:t>284 saisines traitées</a:t>
            </a:r>
          </a:p>
          <a:p>
            <a:pPr marL="0" indent="0">
              <a:buNone/>
            </a:pPr>
            <a:r>
              <a:rPr lang="fr-FR" u="sng" dirty="0" smtClean="0"/>
              <a:t>Type de bac:</a:t>
            </a:r>
            <a:endParaRPr lang="fr-FR" dirty="0" smtClean="0"/>
          </a:p>
          <a:p>
            <a:r>
              <a:rPr lang="fr-FR" dirty="0" smtClean="0"/>
              <a:t>191 bac technologiques</a:t>
            </a:r>
          </a:p>
          <a:p>
            <a:r>
              <a:rPr lang="fr-FR" dirty="0" smtClean="0"/>
              <a:t>248 bac professionnels</a:t>
            </a:r>
          </a:p>
          <a:p>
            <a:r>
              <a:rPr lang="fr-FR" dirty="0" smtClean="0"/>
              <a:t>105 bac généraux</a:t>
            </a:r>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52</a:t>
            </a:fld>
            <a:endParaRPr lang="fr-FR" dirty="0"/>
          </a:p>
        </p:txBody>
      </p:sp>
    </p:spTree>
    <p:extLst>
      <p:ext uri="{BB962C8B-B14F-4D97-AF65-F5344CB8AC3E}">
        <p14:creationId xmlns:p14="http://schemas.microsoft.com/office/powerpoint/2010/main" val="2964796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1143000"/>
          </a:xfrm>
        </p:spPr>
        <p:txBody>
          <a:bodyPr/>
          <a:lstStyle/>
          <a:p>
            <a:r>
              <a:rPr lang="fr-FR" dirty="0" smtClean="0"/>
              <a:t>Admission en classe passerelle</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53</a:t>
            </a:fld>
            <a:endParaRPr lang="fr-FR" dirty="0"/>
          </a:p>
        </p:txBody>
      </p:sp>
      <p:graphicFrame>
        <p:nvGraphicFramePr>
          <p:cNvPr id="7" name="Graphique 6"/>
          <p:cNvGraphicFramePr/>
          <p:nvPr>
            <p:extLst/>
          </p:nvPr>
        </p:nvGraphicFramePr>
        <p:xfrm>
          <a:off x="1678360" y="1412776"/>
          <a:ext cx="692608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102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a:t>Parcours d’Excellence et Cordées de la Réussite</a:t>
            </a:r>
            <a:br>
              <a:rPr lang="fr-FR" sz="6000" dirty="0"/>
            </a:br>
            <a:endParaRPr lang="fr-FR" sz="1300" dirty="0"/>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Mentions diverses</a:t>
            </a:r>
            <a:endParaRPr lang="fr-FR" sz="1300" i="1" dirty="0"/>
          </a:p>
        </p:txBody>
      </p:sp>
    </p:spTree>
    <p:extLst>
      <p:ext uri="{BB962C8B-B14F-4D97-AF65-F5344CB8AC3E}">
        <p14:creationId xmlns:p14="http://schemas.microsoft.com/office/powerpoint/2010/main" val="1577557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5962" y="116632"/>
            <a:ext cx="7884368" cy="692696"/>
          </a:xfrm>
        </p:spPr>
        <p:txBody>
          <a:bodyPr>
            <a:noAutofit/>
          </a:bodyPr>
          <a:lstStyle/>
          <a:p>
            <a:pPr marL="0" indent="0">
              <a:buNone/>
            </a:pPr>
            <a:r>
              <a:rPr lang="fr-FR" sz="2400" dirty="0" smtClean="0"/>
              <a:t>La </a:t>
            </a:r>
            <a:r>
              <a:rPr lang="fr-FR" sz="2400" dirty="0" smtClean="0">
                <a:hlinkClick r:id="rId3" action="ppaction://hlinkfile"/>
              </a:rPr>
              <a:t>lettre de cadrage </a:t>
            </a:r>
            <a:r>
              <a:rPr lang="fr-FR" sz="2400" dirty="0" smtClean="0"/>
              <a:t>du 27 février 2019</a:t>
            </a:r>
            <a:endParaRPr lang="fr-FR" sz="2400" dirty="0"/>
          </a:p>
        </p:txBody>
      </p:sp>
      <p:sp>
        <p:nvSpPr>
          <p:cNvPr id="5" name="ZoneTexte 4"/>
          <p:cNvSpPr txBox="1"/>
          <p:nvPr/>
        </p:nvSpPr>
        <p:spPr>
          <a:xfrm>
            <a:off x="1055962" y="660613"/>
            <a:ext cx="5472608" cy="369332"/>
          </a:xfrm>
          <a:prstGeom prst="rect">
            <a:avLst/>
          </a:prstGeom>
          <a:noFill/>
        </p:spPr>
        <p:txBody>
          <a:bodyPr wrap="square" rtlCol="0">
            <a:spAutoFit/>
          </a:bodyPr>
          <a:lstStyle/>
          <a:p>
            <a:r>
              <a:rPr lang="fr-FR" sz="1800" dirty="0" smtClean="0">
                <a:latin typeface="+mn-lt"/>
              </a:rPr>
              <a:t>Le contexte</a:t>
            </a:r>
            <a:endParaRPr lang="fr-FR" sz="1800" dirty="0">
              <a:latin typeface="+mn-lt"/>
            </a:endParaRPr>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962" y="1196752"/>
            <a:ext cx="3617430" cy="148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302734"/>
            <a:ext cx="35814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ZoneTexte 10"/>
          <p:cNvSpPr txBox="1"/>
          <p:nvPr/>
        </p:nvSpPr>
        <p:spPr>
          <a:xfrm>
            <a:off x="2339752" y="2821578"/>
            <a:ext cx="6768752" cy="369332"/>
          </a:xfrm>
          <a:prstGeom prst="rect">
            <a:avLst/>
          </a:prstGeom>
          <a:noFill/>
        </p:spPr>
        <p:txBody>
          <a:bodyPr wrap="square" rtlCol="0">
            <a:spAutoFit/>
          </a:bodyPr>
          <a:lstStyle/>
          <a:p>
            <a:r>
              <a:rPr lang="fr-FR" sz="1800" dirty="0">
                <a:latin typeface="+mn-lt"/>
              </a:rPr>
              <a:t>F</a:t>
            </a:r>
            <a:r>
              <a:rPr lang="fr-FR" sz="1800" dirty="0" smtClean="0">
                <a:latin typeface="+mn-lt"/>
              </a:rPr>
              <a:t>avoriser la réussite des jeunes dans l’enseignement supérieur</a:t>
            </a:r>
            <a:endParaRPr lang="fr-FR" sz="1800" dirty="0">
              <a:latin typeface="+mn-lt"/>
            </a:endParaRPr>
          </a:p>
        </p:txBody>
      </p:sp>
      <p:cxnSp>
        <p:nvCxnSpPr>
          <p:cNvPr id="9" name="Connecteur en angle 8"/>
          <p:cNvCxnSpPr/>
          <p:nvPr/>
        </p:nvCxnSpPr>
        <p:spPr>
          <a:xfrm>
            <a:off x="1619673" y="2564904"/>
            <a:ext cx="596931" cy="406761"/>
          </a:xfrm>
          <a:prstGeom prst="bentConnector3">
            <a:avLst>
              <a:gd name="adj1" fmla="val -282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AutoShape 9" descr="Résultat de recherche d'images pour &quot;parcours sup&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193" y="3789040"/>
            <a:ext cx="34956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3" descr="Résultat de recherche d'images pour &quot;transformation de la voie professionnell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3" y="3789040"/>
            <a:ext cx="3599793"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359118" y="5113284"/>
            <a:ext cx="6768752" cy="646331"/>
          </a:xfrm>
          <a:prstGeom prst="rect">
            <a:avLst/>
          </a:prstGeom>
          <a:noFill/>
        </p:spPr>
        <p:txBody>
          <a:bodyPr wrap="square" rtlCol="0">
            <a:spAutoFit/>
          </a:bodyPr>
          <a:lstStyle/>
          <a:p>
            <a:r>
              <a:rPr lang="fr-FR" sz="1800" dirty="0" smtClean="0">
                <a:latin typeface="+mn-lt"/>
              </a:rPr>
              <a:t>Accompagnement à l’orientation pour améliorer la transition vers les formations de l’enseignement supérieur</a:t>
            </a:r>
            <a:endParaRPr lang="fr-FR" sz="1800" dirty="0">
              <a:latin typeface="+mn-lt"/>
            </a:endParaRPr>
          </a:p>
        </p:txBody>
      </p:sp>
      <p:cxnSp>
        <p:nvCxnSpPr>
          <p:cNvPr id="20" name="Connecteur en angle 19"/>
          <p:cNvCxnSpPr/>
          <p:nvPr/>
        </p:nvCxnSpPr>
        <p:spPr>
          <a:xfrm>
            <a:off x="1677478" y="5093965"/>
            <a:ext cx="596936" cy="360040"/>
          </a:xfrm>
          <a:prstGeom prst="bentConnector3">
            <a:avLst>
              <a:gd name="adj1" fmla="val -180"/>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45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71600" y="1948145"/>
            <a:ext cx="2919951" cy="16454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300" b="1" dirty="0" smtClean="0">
                <a:latin typeface="Calibri" pitchFamily="34" charset="0"/>
                <a:ea typeface="Arial" pitchFamily="34" charset="0"/>
              </a:rPr>
              <a:t>Parcours d’excellence</a:t>
            </a:r>
          </a:p>
          <a:p>
            <a:pPr>
              <a:defRPr/>
            </a:pPr>
            <a:r>
              <a:rPr lang="fr-FR" altLang="fr-FR" sz="3300" b="1" dirty="0" smtClean="0">
                <a:latin typeface="Calibri" pitchFamily="34" charset="0"/>
                <a:ea typeface="Arial" pitchFamily="34" charset="0"/>
              </a:rPr>
              <a:t>2016</a:t>
            </a:r>
            <a:endParaRPr lang="fr-FR" altLang="fr-FR" sz="3300" b="1" dirty="0">
              <a:latin typeface="Calibri" pitchFamily="34" charset="0"/>
              <a:ea typeface="Arial" pitchFamily="34" charset="0"/>
            </a:endParaRPr>
          </a:p>
        </p:txBody>
      </p:sp>
      <p:pic>
        <p:nvPicPr>
          <p:cNvPr id="4098" name="Picture 2" descr="Résultat de recherche d'images pour &quot;complémentarité&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7521">
            <a:off x="3135589" y="788095"/>
            <a:ext cx="2895600"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Forme libre 8"/>
          <p:cNvSpPr/>
          <p:nvPr/>
        </p:nvSpPr>
        <p:spPr>
          <a:xfrm>
            <a:off x="5390794" y="986119"/>
            <a:ext cx="161936" cy="124169"/>
          </a:xfrm>
          <a:custGeom>
            <a:avLst/>
            <a:gdLst>
              <a:gd name="connsiteX0" fmla="*/ 161936 w 161936"/>
              <a:gd name="connsiteY0" fmla="*/ 0 h 124169"/>
              <a:gd name="connsiteX1" fmla="*/ 11 w 161936"/>
              <a:gd name="connsiteY1" fmla="*/ 123825 h 124169"/>
              <a:gd name="connsiteX2" fmla="*/ 161936 w 161936"/>
              <a:gd name="connsiteY2" fmla="*/ 0 h 124169"/>
            </a:gdLst>
            <a:ahLst/>
            <a:cxnLst>
              <a:cxn ang="0">
                <a:pos x="connsiteX0" y="connsiteY0"/>
              </a:cxn>
              <a:cxn ang="0">
                <a:pos x="connsiteX1" y="connsiteY1"/>
              </a:cxn>
              <a:cxn ang="0">
                <a:pos x="connsiteX2" y="connsiteY2"/>
              </a:cxn>
            </a:cxnLst>
            <a:rect l="l" t="t" r="r" b="b"/>
            <a:pathLst>
              <a:path w="161936" h="124169">
                <a:moveTo>
                  <a:pt x="161936" y="0"/>
                </a:moveTo>
                <a:cubicBezTo>
                  <a:pt x="161936" y="0"/>
                  <a:pt x="-1577" y="115887"/>
                  <a:pt x="11" y="123825"/>
                </a:cubicBezTo>
                <a:cubicBezTo>
                  <a:pt x="1599" y="131763"/>
                  <a:pt x="161936" y="0"/>
                  <a:pt x="16193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5552730" y="343228"/>
            <a:ext cx="646554" cy="642891"/>
          </a:xfrm>
          <a:custGeom>
            <a:avLst/>
            <a:gdLst>
              <a:gd name="connsiteX0" fmla="*/ 0 w 646554"/>
              <a:gd name="connsiteY0" fmla="*/ 642891 h 642891"/>
              <a:gd name="connsiteX1" fmla="*/ 590550 w 646554"/>
              <a:gd name="connsiteY1" fmla="*/ 80916 h 642891"/>
              <a:gd name="connsiteX2" fmla="*/ 628650 w 646554"/>
              <a:gd name="connsiteY2" fmla="*/ 61866 h 642891"/>
            </a:gdLst>
            <a:ahLst/>
            <a:cxnLst>
              <a:cxn ang="0">
                <a:pos x="connsiteX0" y="connsiteY0"/>
              </a:cxn>
              <a:cxn ang="0">
                <a:pos x="connsiteX1" y="connsiteY1"/>
              </a:cxn>
              <a:cxn ang="0">
                <a:pos x="connsiteX2" y="connsiteY2"/>
              </a:cxn>
            </a:cxnLst>
            <a:rect l="l" t="t" r="r" b="b"/>
            <a:pathLst>
              <a:path w="646554" h="642891">
                <a:moveTo>
                  <a:pt x="0" y="642891"/>
                </a:moveTo>
                <a:lnTo>
                  <a:pt x="590550" y="80916"/>
                </a:lnTo>
                <a:cubicBezTo>
                  <a:pt x="695325" y="-15921"/>
                  <a:pt x="619125" y="-30209"/>
                  <a:pt x="628650" y="618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9632390">
            <a:off x="4843556" y="1042093"/>
            <a:ext cx="504056" cy="307777"/>
          </a:xfrm>
          <a:prstGeom prst="rect">
            <a:avLst/>
          </a:prstGeom>
          <a:noFill/>
        </p:spPr>
        <p:txBody>
          <a:bodyPr wrap="square" rtlCol="0">
            <a:spAutoFit/>
          </a:bodyPr>
          <a:lstStyle/>
          <a:p>
            <a:r>
              <a:rPr lang="fr-FR" sz="1400" dirty="0" smtClean="0">
                <a:solidFill>
                  <a:schemeClr val="bg1"/>
                </a:solidFill>
              </a:rPr>
              <a:t>C.R.</a:t>
            </a:r>
            <a:endParaRPr lang="fr-FR" sz="1400" dirty="0">
              <a:solidFill>
                <a:schemeClr val="bg1"/>
              </a:solidFill>
            </a:endParaRPr>
          </a:p>
        </p:txBody>
      </p:sp>
      <p:sp>
        <p:nvSpPr>
          <p:cNvPr id="16" name="ZoneTexte 15"/>
          <p:cNvSpPr txBox="1"/>
          <p:nvPr/>
        </p:nvSpPr>
        <p:spPr>
          <a:xfrm rot="19632390">
            <a:off x="4090711" y="1494490"/>
            <a:ext cx="629244" cy="307777"/>
          </a:xfrm>
          <a:prstGeom prst="rect">
            <a:avLst/>
          </a:prstGeom>
          <a:noFill/>
        </p:spPr>
        <p:txBody>
          <a:bodyPr wrap="square" rtlCol="0">
            <a:spAutoFit/>
          </a:bodyPr>
          <a:lstStyle/>
          <a:p>
            <a:r>
              <a:rPr lang="fr-FR" sz="1400" dirty="0" err="1" smtClean="0">
                <a:solidFill>
                  <a:schemeClr val="bg1"/>
                </a:solidFill>
              </a:rPr>
              <a:t>P.Ex.</a:t>
            </a:r>
            <a:endParaRPr lang="fr-FR" sz="1400" dirty="0">
              <a:solidFill>
                <a:schemeClr val="bg1"/>
              </a:solidFill>
            </a:endParaRPr>
          </a:p>
        </p:txBody>
      </p:sp>
      <p:sp>
        <p:nvSpPr>
          <p:cNvPr id="15"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Titre 1"/>
          <p:cNvSpPr txBox="1">
            <a:spLocks/>
          </p:cNvSpPr>
          <p:nvPr/>
        </p:nvSpPr>
        <p:spPr>
          <a:xfrm>
            <a:off x="6372200" y="-171400"/>
            <a:ext cx="2281478" cy="164540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C</a:t>
            </a:r>
            <a:r>
              <a:rPr lang="fr-FR" altLang="fr-FR" sz="4000" b="1" dirty="0" smtClean="0">
                <a:latin typeface="Calibri" pitchFamily="34" charset="0"/>
                <a:ea typeface="Arial" pitchFamily="34" charset="0"/>
              </a:rPr>
              <a:t>ordées de la réussite</a:t>
            </a:r>
          </a:p>
          <a:p>
            <a:pPr>
              <a:defRPr/>
            </a:pPr>
            <a:r>
              <a:rPr lang="fr-FR" altLang="fr-FR" sz="4000" b="1" dirty="0" smtClean="0">
                <a:latin typeface="Calibri" pitchFamily="34" charset="0"/>
                <a:ea typeface="Arial" pitchFamily="34" charset="0"/>
              </a:rPr>
              <a:t>2008 </a:t>
            </a:r>
            <a:endParaRPr lang="fr-FR" altLang="fr-FR" sz="4000" b="1" dirty="0">
              <a:latin typeface="Calibri" pitchFamily="34" charset="0"/>
              <a:ea typeface="Arial" pitchFamily="34" charset="0"/>
            </a:endParaRPr>
          </a:p>
        </p:txBody>
      </p:sp>
      <p:sp>
        <p:nvSpPr>
          <p:cNvPr id="25" name="Titre 1"/>
          <p:cNvSpPr txBox="1">
            <a:spLocks/>
          </p:cNvSpPr>
          <p:nvPr/>
        </p:nvSpPr>
        <p:spPr>
          <a:xfrm>
            <a:off x="4477545" y="1688207"/>
            <a:ext cx="2796923" cy="164540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Dispositifs interministériels et partenariaux</a:t>
            </a:r>
            <a:endParaRPr lang="fr-FR" altLang="fr-FR" sz="4000" b="1" dirty="0">
              <a:latin typeface="Calibri" pitchFamily="34" charset="0"/>
              <a:ea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102" y="3501008"/>
            <a:ext cx="1327943" cy="99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en angle 25"/>
          <p:cNvCxnSpPr/>
          <p:nvPr/>
        </p:nvCxnSpPr>
        <p:spPr>
          <a:xfrm>
            <a:off x="2843808" y="4005064"/>
            <a:ext cx="596936" cy="360040"/>
          </a:xfrm>
          <a:prstGeom prst="bentConnector3">
            <a:avLst>
              <a:gd name="adj1" fmla="val 10018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7" name="Picture 10" descr="Résultat de recherche d'images pour &quot;insertion professionnel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580" y="4273626"/>
            <a:ext cx="28956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ésultat de recherche d'images pour &quot;coaching collectif formation&quot;"/>
          <p:cNvPicPr>
            <a:picLocks noChangeAspect="1" noChangeArrowheads="1"/>
          </p:cNvPicPr>
          <p:nvPr/>
        </p:nvPicPr>
        <p:blipFill rotWithShape="1">
          <a:blip r:embed="rId6">
            <a:extLst>
              <a:ext uri="{28A0092B-C50C-407E-A947-70E740481C1C}">
                <a14:useLocalDpi xmlns:a14="http://schemas.microsoft.com/office/drawing/2010/main" val="0"/>
              </a:ext>
            </a:extLst>
          </a:blip>
          <a:srcRect r="55080"/>
          <a:stretch/>
        </p:blipFill>
        <p:spPr bwMode="auto">
          <a:xfrm>
            <a:off x="2379073" y="4396579"/>
            <a:ext cx="2607568" cy="185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51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547664"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L</a:t>
            </a:r>
            <a:r>
              <a:rPr lang="fr-FR" altLang="fr-FR" sz="4000" b="1" dirty="0" smtClean="0">
                <a:latin typeface="Calibri" pitchFamily="34" charset="0"/>
                <a:ea typeface="Arial" pitchFamily="34" charset="0"/>
              </a:rPr>
              <a:t>es </a:t>
            </a:r>
            <a:r>
              <a:rPr lang="fr-FR" altLang="fr-FR" sz="4000" b="1" dirty="0">
                <a:latin typeface="Calibri" pitchFamily="34" charset="0"/>
                <a:ea typeface="Arial" pitchFamily="34" charset="0"/>
              </a:rPr>
              <a:t>parcours </a:t>
            </a:r>
            <a:r>
              <a:rPr lang="fr-FR" altLang="fr-FR" sz="4000" b="1" dirty="0" smtClean="0">
                <a:latin typeface="Calibri" pitchFamily="34" charset="0"/>
                <a:ea typeface="Arial" pitchFamily="34" charset="0"/>
              </a:rPr>
              <a:t>d’excellence</a:t>
            </a:r>
            <a:endParaRPr lang="fr-FR" altLang="fr-FR" sz="4000" b="1" dirty="0">
              <a:latin typeface="Calibri" pitchFamily="34" charset="0"/>
              <a:ea typeface="Arial" pitchFamily="34" charset="0"/>
            </a:endParaRPr>
          </a:p>
        </p:txBody>
      </p:sp>
      <p:pic>
        <p:nvPicPr>
          <p:cNvPr id="1026" name="Picture 2" descr="Résultat de recherche d'images pour &quot;coaching collectif format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l="5319" r="15385"/>
          <a:stretch/>
        </p:blipFill>
        <p:spPr bwMode="auto">
          <a:xfrm>
            <a:off x="2798837" y="2085753"/>
            <a:ext cx="2120004" cy="868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coaching collectif form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668" y="4977172"/>
            <a:ext cx="3362272" cy="1252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suivi individualisé formation&quot;"/>
          <p:cNvPicPr>
            <a:picLocks noChangeAspect="1" noChangeArrowheads="1"/>
          </p:cNvPicPr>
          <p:nvPr/>
        </p:nvPicPr>
        <p:blipFill rotWithShape="1">
          <a:blip r:embed="rId5">
            <a:extLst>
              <a:ext uri="{28A0092B-C50C-407E-A947-70E740481C1C}">
                <a14:useLocalDpi xmlns:a14="http://schemas.microsoft.com/office/drawing/2010/main" val="0"/>
              </a:ext>
            </a:extLst>
          </a:blip>
          <a:srcRect b="10090"/>
          <a:stretch/>
        </p:blipFill>
        <p:spPr bwMode="auto">
          <a:xfrm>
            <a:off x="5940152" y="3440991"/>
            <a:ext cx="2843808" cy="1400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visite culturelle normandi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152" y="1041637"/>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12" name="Forme libre 11"/>
          <p:cNvSpPr/>
          <p:nvPr/>
        </p:nvSpPr>
        <p:spPr>
          <a:xfrm>
            <a:off x="5033498" y="2117158"/>
            <a:ext cx="1698742" cy="3051767"/>
          </a:xfrm>
          <a:custGeom>
            <a:avLst/>
            <a:gdLst>
              <a:gd name="connsiteX0" fmla="*/ 80446 w 1349998"/>
              <a:gd name="connsiteY0" fmla="*/ 0 h 2953537"/>
              <a:gd name="connsiteX1" fmla="*/ 926607 w 1349998"/>
              <a:gd name="connsiteY1" fmla="*/ 245660 h 2953537"/>
              <a:gd name="connsiteX2" fmla="*/ 53150 w 1349998"/>
              <a:gd name="connsiteY2" fmla="*/ 1009935 h 2953537"/>
              <a:gd name="connsiteX3" fmla="*/ 1349688 w 1349998"/>
              <a:gd name="connsiteY3" fmla="*/ 1760562 h 2953537"/>
              <a:gd name="connsiteX4" fmla="*/ 175980 w 1349998"/>
              <a:gd name="connsiteY4" fmla="*/ 2852382 h 2953537"/>
              <a:gd name="connsiteX5" fmla="*/ 175980 w 1349998"/>
              <a:gd name="connsiteY5" fmla="*/ 2825087 h 29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998" h="2953537">
                <a:moveTo>
                  <a:pt x="80446" y="0"/>
                </a:moveTo>
                <a:cubicBezTo>
                  <a:pt x="505801" y="38669"/>
                  <a:pt x="931156" y="77338"/>
                  <a:pt x="926607" y="245660"/>
                </a:cubicBezTo>
                <a:cubicBezTo>
                  <a:pt x="922058" y="413982"/>
                  <a:pt x="-17363" y="757451"/>
                  <a:pt x="53150" y="1009935"/>
                </a:cubicBezTo>
                <a:cubicBezTo>
                  <a:pt x="123663" y="1262419"/>
                  <a:pt x="1329216" y="1453488"/>
                  <a:pt x="1349688" y="1760562"/>
                </a:cubicBezTo>
                <a:cubicBezTo>
                  <a:pt x="1370160" y="2067636"/>
                  <a:pt x="371598" y="2674961"/>
                  <a:pt x="175980" y="2852382"/>
                </a:cubicBezTo>
                <a:cubicBezTo>
                  <a:pt x="-19638" y="3029803"/>
                  <a:pt x="-94701" y="2943367"/>
                  <a:pt x="175980" y="2825087"/>
                </a:cubicBezTo>
              </a:path>
            </a:pathLst>
          </a:custGeom>
          <a:noFill/>
          <a:ln w="117475">
            <a:solidFill>
              <a:schemeClr val="accent6">
                <a:lumMod val="75000"/>
              </a:schemeClr>
            </a:solidFill>
            <a:tailEnd type="oval"/>
          </a:ln>
          <a:effectLst>
            <a:glow rad="266700">
              <a:schemeClr val="bg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6" name="Picture 12" descr="Résultat de recherche d'images pour &quot;liaison collège lycée&quot;"/>
          <p:cNvPicPr>
            <a:picLocks noChangeAspect="1" noChangeArrowheads="1"/>
          </p:cNvPicPr>
          <p:nvPr/>
        </p:nvPicPr>
        <p:blipFill rotWithShape="1">
          <a:blip r:embed="rId7">
            <a:extLst>
              <a:ext uri="{28A0092B-C50C-407E-A947-70E740481C1C}">
                <a14:useLocalDpi xmlns:a14="http://schemas.microsoft.com/office/drawing/2010/main" val="0"/>
              </a:ext>
            </a:extLst>
          </a:blip>
          <a:srcRect t="44305" b="22049"/>
          <a:stretch/>
        </p:blipFill>
        <p:spPr bwMode="auto">
          <a:xfrm>
            <a:off x="2262544" y="3386124"/>
            <a:ext cx="3101544" cy="97487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a:xfrm>
            <a:off x="3275856" y="2996952"/>
            <a:ext cx="0" cy="4440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75856" y="2996952"/>
            <a:ext cx="216024" cy="4440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275856" y="4280992"/>
            <a:ext cx="216024" cy="6961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211960" y="3419708"/>
            <a:ext cx="821538" cy="461665"/>
          </a:xfrm>
          <a:prstGeom prst="rect">
            <a:avLst/>
          </a:prstGeom>
          <a:noFill/>
        </p:spPr>
        <p:txBody>
          <a:bodyPr wrap="square" rtlCol="0">
            <a:spAutoFit/>
          </a:bodyPr>
          <a:lstStyle/>
          <a:p>
            <a:r>
              <a:rPr lang="fr-FR" b="1" dirty="0" smtClean="0"/>
              <a:t>3</a:t>
            </a:r>
            <a:r>
              <a:rPr lang="fr-FR" sz="1800" b="1" baseline="30000" dirty="0" smtClean="0"/>
              <a:t>ième</a:t>
            </a:r>
            <a:r>
              <a:rPr lang="fr-FR" dirty="0" smtClean="0"/>
              <a:t> </a:t>
            </a:r>
            <a:endParaRPr lang="fr-FR" dirty="0"/>
          </a:p>
        </p:txBody>
      </p:sp>
      <p:sp>
        <p:nvSpPr>
          <p:cNvPr id="24" name="ZoneTexte 23"/>
          <p:cNvSpPr txBox="1"/>
          <p:nvPr/>
        </p:nvSpPr>
        <p:spPr>
          <a:xfrm>
            <a:off x="3650621" y="3819327"/>
            <a:ext cx="1944216" cy="461665"/>
          </a:xfrm>
          <a:prstGeom prst="rect">
            <a:avLst/>
          </a:prstGeom>
          <a:noFill/>
        </p:spPr>
        <p:txBody>
          <a:bodyPr wrap="square" rtlCol="0">
            <a:spAutoFit/>
          </a:bodyPr>
          <a:lstStyle/>
          <a:p>
            <a:r>
              <a:rPr lang="fr-FR" b="1" dirty="0" smtClean="0"/>
              <a:t> 2</a:t>
            </a:r>
            <a:r>
              <a:rPr lang="fr-FR" sz="1800" b="1" baseline="30000" dirty="0" smtClean="0"/>
              <a:t>nd</a:t>
            </a:r>
            <a:r>
              <a:rPr lang="fr-FR" b="1" dirty="0" smtClean="0"/>
              <a:t>àT</a:t>
            </a:r>
            <a:r>
              <a:rPr lang="fr-FR" sz="1800" b="1" dirty="0" smtClean="0"/>
              <a:t>le</a:t>
            </a:r>
            <a:r>
              <a:rPr lang="fr-FR" b="1" dirty="0" smtClean="0"/>
              <a:t>.</a:t>
            </a:r>
            <a:endParaRPr lang="fr-FR" dirty="0"/>
          </a:p>
        </p:txBody>
      </p:sp>
      <p:sp>
        <p:nvSpPr>
          <p:cNvPr id="31" name="Titre 1"/>
          <p:cNvSpPr txBox="1">
            <a:spLocks/>
          </p:cNvSpPr>
          <p:nvPr/>
        </p:nvSpPr>
        <p:spPr>
          <a:xfrm>
            <a:off x="110782" y="2198231"/>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pic>
        <p:nvPicPr>
          <p:cNvPr id="19" name="Picture 14" descr="Résultat de recherche d'images pour &quot;développemen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0099" y="888189"/>
            <a:ext cx="1341901" cy="9931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67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2780928"/>
            <a:ext cx="6753824" cy="4175885"/>
          </a:xfrm>
        </p:spPr>
        <p:txBody>
          <a:bodyPr>
            <a:normAutofit/>
          </a:bodyPr>
          <a:lstStyle/>
          <a:p>
            <a:pPr marL="520700">
              <a:buFont typeface="Wingdings" panose="05000000000000000000" pitchFamily="2" charset="2"/>
              <a:buChar char="§"/>
            </a:pPr>
            <a:r>
              <a:rPr lang="fr-FR" sz="2400" b="1" dirty="0"/>
              <a:t>R</a:t>
            </a:r>
            <a:r>
              <a:rPr lang="fr-FR" sz="2400" b="1" dirty="0" smtClean="0"/>
              <a:t>entrée 2016 </a:t>
            </a:r>
          </a:p>
          <a:p>
            <a:pPr marL="457200" lvl="1" indent="0">
              <a:buNone/>
            </a:pPr>
            <a:r>
              <a:rPr lang="fr-FR" sz="2400" dirty="0" smtClean="0"/>
              <a:t>mise en place dans les REP +</a:t>
            </a:r>
          </a:p>
          <a:p>
            <a:pPr marL="520700">
              <a:buFont typeface="Wingdings" panose="05000000000000000000" pitchFamily="2" charset="2"/>
              <a:buChar char="§"/>
            </a:pPr>
            <a:r>
              <a:rPr lang="fr-FR" sz="2400" b="1" dirty="0" smtClean="0"/>
              <a:t>Rentrée 2017</a:t>
            </a:r>
          </a:p>
          <a:p>
            <a:pPr marL="457200" lvl="1" indent="0">
              <a:buNone/>
            </a:pPr>
            <a:r>
              <a:rPr lang="fr-FR" sz="2400" dirty="0"/>
              <a:t>e</a:t>
            </a:r>
            <a:r>
              <a:rPr lang="fr-FR" sz="2400" dirty="0" smtClean="0"/>
              <a:t>xtension aux REP </a:t>
            </a:r>
          </a:p>
          <a:p>
            <a:pPr marL="350838" lvl="2" indent="-173038">
              <a:buFont typeface="Wingdings" panose="05000000000000000000" pitchFamily="2" charset="2"/>
              <a:buChar char="§"/>
            </a:pPr>
            <a:r>
              <a:rPr lang="fr-FR" b="1" dirty="0" smtClean="0"/>
              <a:t>  Rentrée 2018</a:t>
            </a:r>
          </a:p>
          <a:p>
            <a:pPr marL="457200" lvl="1" indent="0">
              <a:buNone/>
            </a:pPr>
            <a:r>
              <a:rPr lang="fr-FR" sz="2400" dirty="0"/>
              <a:t>i</a:t>
            </a:r>
            <a:r>
              <a:rPr lang="fr-FR" sz="2400" dirty="0" smtClean="0"/>
              <a:t>ntégration de collèges ruraux hors EP,</a:t>
            </a:r>
            <a:r>
              <a:rPr lang="fr-FR" sz="2400" dirty="0">
                <a:hlinkClick r:id="rId3" action="ppaction://hlinkfile"/>
              </a:rPr>
              <a:t> </a:t>
            </a:r>
            <a:endParaRPr lang="fr-FR" sz="2400" b="1" dirty="0"/>
          </a:p>
          <a:p>
            <a:pPr marL="273050" lvl="1" indent="-95250">
              <a:buFont typeface="Wingdings" panose="05000000000000000000" pitchFamily="2" charset="2"/>
              <a:buChar char="§"/>
            </a:pPr>
            <a:r>
              <a:rPr lang="fr-FR" sz="2400" b="1" dirty="0" smtClean="0"/>
              <a:t>   Rentrée 2019</a:t>
            </a:r>
            <a:endParaRPr lang="fr-FR" sz="2000" b="1" dirty="0"/>
          </a:p>
          <a:p>
            <a:pPr marL="177800" lvl="1" indent="0">
              <a:buNone/>
            </a:pPr>
            <a:r>
              <a:rPr lang="fr-FR" sz="2000" b="1" dirty="0"/>
              <a:t> </a:t>
            </a:r>
            <a:r>
              <a:rPr lang="fr-FR" sz="2000" b="1" dirty="0" smtClean="0"/>
              <a:t>   </a:t>
            </a:r>
            <a:r>
              <a:rPr lang="fr-FR" sz="2400" b="1" dirty="0" smtClean="0"/>
              <a:t> </a:t>
            </a:r>
            <a:r>
              <a:rPr lang="fr-FR" sz="2400" dirty="0" smtClean="0"/>
              <a:t>mise en place d’une évaluation qualitative et    </a:t>
            </a:r>
          </a:p>
          <a:p>
            <a:pPr marL="177800" lvl="1" indent="0">
              <a:buNone/>
            </a:pPr>
            <a:r>
              <a:rPr lang="fr-FR" sz="2400" dirty="0" smtClean="0"/>
              <a:t>     d’un  suivi de cursus</a:t>
            </a:r>
          </a:p>
        </p:txBody>
      </p:sp>
      <p:sp>
        <p:nvSpPr>
          <p:cNvPr id="9" name="Titre 1"/>
          <p:cNvSpPr txBox="1">
            <a:spLocks/>
          </p:cNvSpPr>
          <p:nvPr/>
        </p:nvSpPr>
        <p:spPr>
          <a:xfrm>
            <a:off x="1187624" y="22172"/>
            <a:ext cx="6840760" cy="10081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Les parcours d’excellence à l’échelle des deux académies</a:t>
            </a:r>
            <a:endParaRPr lang="fr-FR" altLang="fr-FR" sz="4000" b="1" dirty="0">
              <a:latin typeface="Calibri" pitchFamily="34" charset="0"/>
              <a:ea typeface="Arial" pitchFamily="34" charset="0"/>
            </a:endParaRPr>
          </a:p>
        </p:txBody>
      </p:sp>
      <p:sp>
        <p:nvSpPr>
          <p:cNvPr id="10" name="Rectangle 9"/>
          <p:cNvSpPr/>
          <p:nvPr/>
        </p:nvSpPr>
        <p:spPr>
          <a:xfrm>
            <a:off x="7956376" y="1052736"/>
            <a:ext cx="360040" cy="1449167"/>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948264" y="1630365"/>
            <a:ext cx="360040" cy="724584"/>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452320" y="1418845"/>
            <a:ext cx="360040" cy="1008112"/>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6200000">
            <a:off x="6763498" y="952229"/>
            <a:ext cx="807770" cy="307777"/>
          </a:xfrm>
          <a:prstGeom prst="rect">
            <a:avLst/>
          </a:prstGeom>
          <a:noFill/>
        </p:spPr>
        <p:txBody>
          <a:bodyPr wrap="square" rtlCol="0">
            <a:spAutoFit/>
          </a:bodyPr>
          <a:lstStyle/>
          <a:p>
            <a:r>
              <a:rPr lang="fr-FR" sz="1400" i="1" dirty="0" smtClean="0">
                <a:latin typeface="Calibri" panose="020F0502020204030204" pitchFamily="34" charset="0"/>
              </a:rPr>
              <a:t>2016</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5" name="ZoneTexte 14"/>
          <p:cNvSpPr txBox="1"/>
          <p:nvPr/>
        </p:nvSpPr>
        <p:spPr>
          <a:xfrm rot="16200000">
            <a:off x="7233101" y="654660"/>
            <a:ext cx="807770" cy="307777"/>
          </a:xfrm>
          <a:prstGeom prst="rect">
            <a:avLst/>
          </a:prstGeom>
          <a:noFill/>
        </p:spPr>
        <p:txBody>
          <a:bodyPr wrap="square" rtlCol="0">
            <a:spAutoFit/>
          </a:bodyPr>
          <a:lstStyle/>
          <a:p>
            <a:r>
              <a:rPr lang="fr-FR" sz="1400" i="1" dirty="0" smtClean="0">
                <a:latin typeface="Calibri" panose="020F0502020204030204" pitchFamily="34" charset="0"/>
              </a:rPr>
              <a:t>2017</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6" name="ZoneTexte 15"/>
          <p:cNvSpPr txBox="1"/>
          <p:nvPr/>
        </p:nvSpPr>
        <p:spPr>
          <a:xfrm rot="16200000">
            <a:off x="7777505" y="294620"/>
            <a:ext cx="807770" cy="307777"/>
          </a:xfrm>
          <a:prstGeom prst="rect">
            <a:avLst/>
          </a:prstGeom>
          <a:noFill/>
        </p:spPr>
        <p:txBody>
          <a:bodyPr wrap="square" rtlCol="0">
            <a:spAutoFit/>
          </a:bodyPr>
          <a:lstStyle/>
          <a:p>
            <a:r>
              <a:rPr lang="fr-FR" sz="1400" i="1" dirty="0" smtClean="0">
                <a:latin typeface="Calibri" panose="020F0502020204030204" pitchFamily="34" charset="0"/>
              </a:rPr>
              <a:t>2018</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7" name="ZoneTexte 16"/>
          <p:cNvSpPr txBox="1"/>
          <p:nvPr/>
        </p:nvSpPr>
        <p:spPr>
          <a:xfrm>
            <a:off x="3543214" y="1753651"/>
            <a:ext cx="2926662" cy="523220"/>
          </a:xfrm>
          <a:prstGeom prst="rect">
            <a:avLst/>
          </a:prstGeom>
          <a:noFill/>
        </p:spPr>
        <p:txBody>
          <a:bodyPr wrap="square" rtlCol="0">
            <a:spAutoFit/>
          </a:bodyPr>
          <a:lstStyle/>
          <a:p>
            <a:pPr algn="ctr"/>
            <a:r>
              <a:rPr lang="fr-FR" sz="1400" dirty="0" smtClean="0"/>
              <a:t>Exemple d’évolution de l’effectif dans l’académie de Caen </a:t>
            </a:r>
            <a:endParaRPr lang="fr-FR" sz="1400" dirty="0"/>
          </a:p>
        </p:txBody>
      </p:sp>
      <p:sp>
        <p:nvSpPr>
          <p:cNvPr id="18" name="ZoneTexte 17"/>
          <p:cNvSpPr txBox="1"/>
          <p:nvPr/>
        </p:nvSpPr>
        <p:spPr>
          <a:xfrm rot="20428487">
            <a:off x="5875442" y="2528054"/>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Calibri" panose="020F0502020204030204" pitchFamily="34" charset="0"/>
              </a:rPr>
              <a:t>Plus de 400 élèves  </a:t>
            </a:r>
            <a:endParaRPr lang="fr-FR" sz="1400" i="1" dirty="0">
              <a:latin typeface="Calibri" panose="020F0502020204030204" pitchFamily="34" charset="0"/>
            </a:endParaRPr>
          </a:p>
        </p:txBody>
      </p:sp>
      <p:sp>
        <p:nvSpPr>
          <p:cNvPr id="19" name="ZoneTexte 18"/>
          <p:cNvSpPr txBox="1"/>
          <p:nvPr/>
        </p:nvSpPr>
        <p:spPr>
          <a:xfrm rot="20428487">
            <a:off x="5344447" y="2478142"/>
            <a:ext cx="1813356"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90 élèves  </a:t>
            </a:r>
            <a:endParaRPr lang="fr-FR" sz="1400" i="1" dirty="0">
              <a:latin typeface="+mn-lt"/>
            </a:endParaRPr>
          </a:p>
        </p:txBody>
      </p:sp>
      <p:sp>
        <p:nvSpPr>
          <p:cNvPr id="20" name="ZoneTexte 19"/>
          <p:cNvSpPr txBox="1"/>
          <p:nvPr/>
        </p:nvSpPr>
        <p:spPr>
          <a:xfrm rot="20428487">
            <a:off x="7040290" y="2823003"/>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Prévision: 1150 élèves  </a:t>
            </a:r>
            <a:endParaRPr lang="fr-FR" sz="1400" i="1" dirty="0">
              <a:latin typeface="+mn-lt"/>
            </a:endParaRPr>
          </a:p>
        </p:txBody>
      </p:sp>
      <p:sp>
        <p:nvSpPr>
          <p:cNvPr id="21" name="ZoneTexte 20"/>
          <p:cNvSpPr txBox="1"/>
          <p:nvPr/>
        </p:nvSpPr>
        <p:spPr>
          <a:xfrm rot="20428487">
            <a:off x="6491239" y="2678410"/>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a:t>
            </a:r>
            <a:r>
              <a:rPr lang="fr-FR" sz="1400" i="1" dirty="0">
                <a:latin typeface="+mn-lt"/>
              </a:rPr>
              <a:t>7</a:t>
            </a:r>
            <a:r>
              <a:rPr lang="fr-FR" sz="1400" i="1" dirty="0" smtClean="0">
                <a:latin typeface="+mn-lt"/>
              </a:rPr>
              <a:t>00 élèves  </a:t>
            </a:r>
            <a:endParaRPr lang="fr-FR" sz="1400" i="1" dirty="0">
              <a:latin typeface="+mn-lt"/>
            </a:endParaRPr>
          </a:p>
        </p:txBody>
      </p:sp>
      <p:sp>
        <p:nvSpPr>
          <p:cNvPr id="22" name="Rectangle 21"/>
          <p:cNvSpPr/>
          <p:nvPr/>
        </p:nvSpPr>
        <p:spPr>
          <a:xfrm>
            <a:off x="8589520" y="752143"/>
            <a:ext cx="360040" cy="1812761"/>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rot="16200000">
            <a:off x="8370301" y="6588"/>
            <a:ext cx="807770" cy="307777"/>
          </a:xfrm>
          <a:prstGeom prst="rect">
            <a:avLst/>
          </a:prstGeom>
          <a:noFill/>
        </p:spPr>
        <p:txBody>
          <a:bodyPr wrap="square" rtlCol="0">
            <a:spAutoFit/>
          </a:bodyPr>
          <a:lstStyle/>
          <a:p>
            <a:r>
              <a:rPr lang="fr-FR" sz="1400" i="1" dirty="0" smtClean="0">
                <a:latin typeface="Calibri" panose="020F0502020204030204" pitchFamily="34" charset="0"/>
              </a:rPr>
              <a:t>2019</a:t>
            </a:r>
            <a:r>
              <a:rPr lang="fr-FR" sz="1400" dirty="0" smtClean="0">
                <a:latin typeface="Calibri" panose="020F0502020204030204" pitchFamily="34" charset="0"/>
              </a:rPr>
              <a:t>  </a:t>
            </a:r>
            <a:endParaRPr lang="fr-FR" sz="1400" dirty="0">
              <a:latin typeface="Calibri" panose="020F0502020204030204" pitchFamily="34" charset="0"/>
            </a:endParaRPr>
          </a:p>
        </p:txBody>
      </p:sp>
    </p:spTree>
    <p:extLst>
      <p:ext uri="{BB962C8B-B14F-4D97-AF65-F5344CB8AC3E}">
        <p14:creationId xmlns:p14="http://schemas.microsoft.com/office/powerpoint/2010/main" val="852085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ache.media.education.gouv.fr/image/01_-_janvier/33/9/2015_reforme_territoriale_A4_525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10" y="-243408"/>
            <a:ext cx="5667375" cy="802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355" y="842553"/>
            <a:ext cx="4572000" cy="830997"/>
          </a:xfrm>
          <a:prstGeom prst="rect">
            <a:avLst/>
          </a:prstGeom>
        </p:spPr>
        <p:txBody>
          <a:bodyPr>
            <a:spAutoFit/>
          </a:bodyPr>
          <a:lstStyle/>
          <a:p>
            <a:r>
              <a:rPr lang="fr-FR" sz="2400" b="1" dirty="0"/>
              <a:t>Rentrée </a:t>
            </a:r>
            <a:r>
              <a:rPr lang="fr-FR" sz="2400" b="1" dirty="0" smtClean="0"/>
              <a:t>2018</a:t>
            </a:r>
            <a:endParaRPr lang="fr-FR" sz="2400" b="1" dirty="0"/>
          </a:p>
          <a:p>
            <a:pPr lvl="1"/>
            <a:r>
              <a:rPr lang="fr-FR" sz="2400" dirty="0" smtClean="0"/>
              <a:t>17 cordées déclarées</a:t>
            </a:r>
            <a:endParaRPr lang="fr-FR" sz="2400" dirty="0"/>
          </a:p>
        </p:txBody>
      </p:sp>
      <p:sp>
        <p:nvSpPr>
          <p:cNvPr id="3" name="ZoneTexte 2"/>
          <p:cNvSpPr txBox="1"/>
          <p:nvPr/>
        </p:nvSpPr>
        <p:spPr>
          <a:xfrm>
            <a:off x="5076057" y="191683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smtClean="0">
                <a:solidFill>
                  <a:schemeClr val="bg1"/>
                </a:solidFill>
                <a:latin typeface="+mn-lt"/>
              </a:rPr>
              <a:t>12</a:t>
            </a:r>
            <a:endParaRPr lang="fr-FR" sz="800" b="1" dirty="0">
              <a:solidFill>
                <a:schemeClr val="bg1"/>
              </a:solidFill>
              <a:latin typeface="+mn-lt"/>
            </a:endParaRPr>
          </a:p>
        </p:txBody>
      </p:sp>
      <p:sp>
        <p:nvSpPr>
          <p:cNvPr id="15" name="ZoneTexte 14"/>
          <p:cNvSpPr txBox="1"/>
          <p:nvPr/>
        </p:nvSpPr>
        <p:spPr>
          <a:xfrm>
            <a:off x="4499992" y="209656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a:solidFill>
                  <a:schemeClr val="bg1"/>
                </a:solidFill>
                <a:latin typeface="+mn-lt"/>
              </a:rPr>
              <a:t>5</a:t>
            </a:r>
          </a:p>
        </p:txBody>
      </p:sp>
    </p:spTree>
    <p:extLst>
      <p:ext uri="{BB962C8B-B14F-4D97-AF65-F5344CB8AC3E}">
        <p14:creationId xmlns:p14="http://schemas.microsoft.com/office/powerpoint/2010/main" val="403440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6</a:t>
            </a:fld>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377" y="898984"/>
            <a:ext cx="4256607" cy="276395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959759"/>
            <a:ext cx="4471238" cy="270318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002" y="4115161"/>
            <a:ext cx="4506288" cy="2674364"/>
          </a:xfrm>
          <a:prstGeom prst="rect">
            <a:avLst/>
          </a:prstGeom>
        </p:spPr>
      </p:pic>
      <p:sp>
        <p:nvSpPr>
          <p:cNvPr id="8" name="Rectangle 7"/>
          <p:cNvSpPr/>
          <p:nvPr/>
        </p:nvSpPr>
        <p:spPr>
          <a:xfrm>
            <a:off x="2778850" y="3235"/>
            <a:ext cx="3377326" cy="523220"/>
          </a:xfrm>
          <a:prstGeom prst="rect">
            <a:avLst/>
          </a:prstGeom>
        </p:spPr>
        <p:txBody>
          <a:bodyPr wrap="square">
            <a:spAutoFit/>
          </a:bodyPr>
          <a:lstStyle/>
          <a:p>
            <a:pPr algn="ctr"/>
            <a:r>
              <a:rPr lang="fr-FR" sz="2800" b="1" dirty="0" smtClean="0">
                <a:solidFill>
                  <a:schemeClr val="accent1"/>
                </a:solidFill>
                <a:latin typeface="Arial" panose="020B0604020202020204" pitchFamily="34" charset="0"/>
                <a:cs typeface="Arial" panose="020B0604020202020204" pitchFamily="34" charset="0"/>
              </a:rPr>
              <a:t>Compétence 1</a:t>
            </a:r>
            <a:endParaRPr lang="fr-FR" sz="2800" b="1" dirty="0">
              <a:solidFill>
                <a:schemeClr val="accent1"/>
              </a:solidFill>
              <a:latin typeface="Arial" panose="020B0604020202020204" pitchFamily="34" charset="0"/>
              <a:cs typeface="Arial" panose="020B0604020202020204" pitchFamily="34" charset="0"/>
            </a:endParaRPr>
          </a:p>
        </p:txBody>
      </p:sp>
      <p:sp>
        <p:nvSpPr>
          <p:cNvPr id="10" name="Rectangle 9"/>
          <p:cNvSpPr/>
          <p:nvPr/>
        </p:nvSpPr>
        <p:spPr>
          <a:xfrm>
            <a:off x="3995936" y="3787496"/>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2018</a:t>
            </a:r>
            <a:endParaRPr lang="fr-FR" b="1" dirty="0">
              <a:solidFill>
                <a:schemeClr val="tx1"/>
              </a:solidFill>
            </a:endParaRPr>
          </a:p>
        </p:txBody>
      </p:sp>
      <p:sp>
        <p:nvSpPr>
          <p:cNvPr id="12" name="Rectangle 11"/>
          <p:cNvSpPr/>
          <p:nvPr/>
        </p:nvSpPr>
        <p:spPr>
          <a:xfrm>
            <a:off x="1907704" y="603126"/>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2015</a:t>
            </a:r>
            <a:endParaRPr lang="fr-FR" b="1" dirty="0">
              <a:solidFill>
                <a:schemeClr val="tx1"/>
              </a:solidFill>
            </a:endParaRPr>
          </a:p>
        </p:txBody>
      </p:sp>
      <p:sp>
        <p:nvSpPr>
          <p:cNvPr id="13" name="Rectangle 12"/>
          <p:cNvSpPr/>
          <p:nvPr/>
        </p:nvSpPr>
        <p:spPr>
          <a:xfrm>
            <a:off x="6255092" y="603126"/>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2017</a:t>
            </a:r>
            <a:endParaRPr lang="fr-FR" b="1" dirty="0">
              <a:solidFill>
                <a:schemeClr val="tx1"/>
              </a:solidFill>
            </a:endParaRPr>
          </a:p>
        </p:txBody>
      </p:sp>
    </p:spTree>
    <p:extLst>
      <p:ext uri="{BB962C8B-B14F-4D97-AF65-F5344CB8AC3E}">
        <p14:creationId xmlns:p14="http://schemas.microsoft.com/office/powerpoint/2010/main" val="3546980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2635" y="2206700"/>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16" name="Titre 1"/>
          <p:cNvSpPr txBox="1">
            <a:spLocks/>
          </p:cNvSpPr>
          <p:nvPr/>
        </p:nvSpPr>
        <p:spPr>
          <a:xfrm>
            <a:off x="0"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Q</a:t>
            </a:r>
            <a:r>
              <a:rPr lang="fr-FR" altLang="fr-FR" sz="4000" b="1" dirty="0" smtClean="0">
                <a:latin typeface="Calibri" pitchFamily="34" charset="0"/>
                <a:ea typeface="Arial" pitchFamily="34" charset="0"/>
              </a:rPr>
              <a:t>uel pilotage? </a:t>
            </a:r>
            <a:endParaRPr lang="fr-FR" altLang="fr-FR" sz="4000" b="1" dirty="0">
              <a:latin typeface="Calibri" pitchFamily="34" charset="0"/>
              <a:ea typeface="Arial" pitchFamily="34" charset="0"/>
            </a:endParaRPr>
          </a:p>
        </p:txBody>
      </p:sp>
      <p:sp>
        <p:nvSpPr>
          <p:cNvPr id="20" name="Rectangle 19"/>
          <p:cNvSpPr/>
          <p:nvPr/>
        </p:nvSpPr>
        <p:spPr>
          <a:xfrm rot="18695295">
            <a:off x="1653097" y="2103409"/>
            <a:ext cx="1051081" cy="338554"/>
          </a:xfrm>
          <a:prstGeom prst="rect">
            <a:avLst/>
          </a:prstGeom>
          <a:solidFill>
            <a:schemeClr val="accent6">
              <a:lumMod val="20000"/>
              <a:lumOff val="80000"/>
            </a:schemeClr>
          </a:solidFill>
        </p:spPr>
        <p:txBody>
          <a:bodyPr wrap="square">
            <a:spAutoFit/>
          </a:bodyPr>
          <a:lstStyle/>
          <a:p>
            <a:pPr algn="ctr"/>
            <a:r>
              <a:rPr lang="fr-FR" sz="1600" dirty="0" smtClean="0"/>
              <a:t>DGESCO</a:t>
            </a:r>
            <a:endParaRPr lang="fr-FR" sz="1600" dirty="0"/>
          </a:p>
        </p:txBody>
      </p:sp>
      <p:sp>
        <p:nvSpPr>
          <p:cNvPr id="22" name="ZoneTexte 21"/>
          <p:cNvSpPr txBox="1"/>
          <p:nvPr/>
        </p:nvSpPr>
        <p:spPr>
          <a:xfrm>
            <a:off x="1941913" y="1196752"/>
            <a:ext cx="2821917" cy="369332"/>
          </a:xfrm>
          <a:prstGeom prst="rect">
            <a:avLst/>
          </a:prstGeom>
          <a:noFill/>
        </p:spPr>
        <p:txBody>
          <a:bodyPr wrap="square" rtlCol="0">
            <a:spAutoFit/>
          </a:bodyPr>
          <a:lstStyle/>
          <a:p>
            <a:pPr algn="ctr"/>
            <a:r>
              <a:rPr lang="fr-FR" sz="1800" dirty="0" smtClean="0"/>
              <a:t>Pilotage au niveau national</a:t>
            </a:r>
            <a:endParaRPr lang="fr-FR" sz="1800" dirty="0"/>
          </a:p>
        </p:txBody>
      </p:sp>
      <p:sp>
        <p:nvSpPr>
          <p:cNvPr id="23" name="Rectangle 22"/>
          <p:cNvSpPr/>
          <p:nvPr/>
        </p:nvSpPr>
        <p:spPr>
          <a:xfrm rot="18433620">
            <a:off x="3863720" y="2163559"/>
            <a:ext cx="1051081" cy="338554"/>
          </a:xfrm>
          <a:prstGeom prst="rect">
            <a:avLst/>
          </a:prstGeom>
          <a:solidFill>
            <a:schemeClr val="accent6">
              <a:lumMod val="20000"/>
              <a:lumOff val="80000"/>
            </a:schemeClr>
          </a:solidFill>
        </p:spPr>
        <p:txBody>
          <a:bodyPr wrap="square">
            <a:spAutoFit/>
          </a:bodyPr>
          <a:lstStyle/>
          <a:p>
            <a:pPr algn="ctr"/>
            <a:r>
              <a:rPr lang="fr-FR" sz="1600" dirty="0" smtClean="0"/>
              <a:t>CGET</a:t>
            </a:r>
            <a:endParaRPr lang="fr-FR" sz="1600" dirty="0"/>
          </a:p>
        </p:txBody>
      </p:sp>
      <p:sp>
        <p:nvSpPr>
          <p:cNvPr id="24" name="Rectangle 23"/>
          <p:cNvSpPr/>
          <p:nvPr/>
        </p:nvSpPr>
        <p:spPr>
          <a:xfrm rot="18567329">
            <a:off x="2722640" y="2150020"/>
            <a:ext cx="1052034" cy="338554"/>
          </a:xfrm>
          <a:prstGeom prst="rect">
            <a:avLst/>
          </a:prstGeom>
          <a:solidFill>
            <a:schemeClr val="accent6">
              <a:lumMod val="20000"/>
              <a:lumOff val="80000"/>
            </a:schemeClr>
          </a:solidFill>
        </p:spPr>
        <p:txBody>
          <a:bodyPr wrap="square">
            <a:spAutoFit/>
          </a:bodyPr>
          <a:lstStyle/>
          <a:p>
            <a:pPr algn="ctr"/>
            <a:r>
              <a:rPr lang="fr-FR" sz="1600" dirty="0" smtClean="0"/>
              <a:t>DGESIP</a:t>
            </a:r>
            <a:endParaRPr lang="fr-FR" sz="1600" dirty="0"/>
          </a:p>
        </p:txBody>
      </p:sp>
      <p:sp>
        <p:nvSpPr>
          <p:cNvPr id="25" name="Accolade ouvrante 24"/>
          <p:cNvSpPr/>
          <p:nvPr/>
        </p:nvSpPr>
        <p:spPr>
          <a:xfrm rot="5400000">
            <a:off x="3256525" y="409605"/>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5370236" y="2348880"/>
            <a:ext cx="3162204" cy="307777"/>
          </a:xfrm>
          <a:prstGeom prst="rect">
            <a:avLst/>
          </a:prstGeom>
          <a:noFill/>
        </p:spPr>
        <p:txBody>
          <a:bodyPr wrap="square" rtlCol="0">
            <a:spAutoFit/>
          </a:bodyPr>
          <a:lstStyle/>
          <a:p>
            <a:pPr algn="ctr"/>
            <a:r>
              <a:rPr lang="fr-FR" sz="1400" dirty="0" smtClean="0"/>
              <a:t>Programmes, actions  et BOP associés</a:t>
            </a:r>
            <a:endParaRPr lang="fr-FR" sz="1400" dirty="0"/>
          </a:p>
        </p:txBody>
      </p:sp>
      <p:sp>
        <p:nvSpPr>
          <p:cNvPr id="28" name="Accolade ouvrante 27"/>
          <p:cNvSpPr/>
          <p:nvPr/>
        </p:nvSpPr>
        <p:spPr>
          <a:xfrm rot="5400000">
            <a:off x="6908273" y="1675594"/>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Rectangle 28"/>
          <p:cNvSpPr/>
          <p:nvPr/>
        </p:nvSpPr>
        <p:spPr>
          <a:xfrm rot="18433620">
            <a:off x="5309673" y="3434236"/>
            <a:ext cx="1051081" cy="369332"/>
          </a:xfrm>
          <a:prstGeom prst="rect">
            <a:avLst/>
          </a:prstGeom>
          <a:solidFill>
            <a:schemeClr val="accent3">
              <a:lumMod val="20000"/>
              <a:lumOff val="80000"/>
            </a:schemeClr>
          </a:solidFill>
        </p:spPr>
        <p:txBody>
          <a:bodyPr wrap="square">
            <a:spAutoFit/>
          </a:bodyPr>
          <a:lstStyle/>
          <a:p>
            <a:pPr algn="ctr"/>
            <a:r>
              <a:rPr lang="fr-FR" sz="1800" dirty="0" smtClean="0"/>
              <a:t>141</a:t>
            </a:r>
            <a:endParaRPr lang="fr-FR" sz="1800" dirty="0"/>
          </a:p>
        </p:txBody>
      </p:sp>
      <p:sp>
        <p:nvSpPr>
          <p:cNvPr id="30" name="Rectangle 29"/>
          <p:cNvSpPr/>
          <p:nvPr/>
        </p:nvSpPr>
        <p:spPr>
          <a:xfrm rot="18433620">
            <a:off x="6029753"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147</a:t>
            </a:r>
            <a:endParaRPr lang="fr-FR" sz="1800" dirty="0"/>
          </a:p>
        </p:txBody>
      </p:sp>
      <p:sp>
        <p:nvSpPr>
          <p:cNvPr id="31" name="Rectangle 30"/>
          <p:cNvSpPr/>
          <p:nvPr/>
        </p:nvSpPr>
        <p:spPr>
          <a:xfrm rot="18433620">
            <a:off x="6821841"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230</a:t>
            </a:r>
            <a:endParaRPr lang="fr-FR" sz="1800" dirty="0"/>
          </a:p>
        </p:txBody>
      </p:sp>
      <p:sp>
        <p:nvSpPr>
          <p:cNvPr id="32" name="Rectangle 31"/>
          <p:cNvSpPr/>
          <p:nvPr/>
        </p:nvSpPr>
        <p:spPr>
          <a:xfrm rot="18433620">
            <a:off x="7541921" y="3496958"/>
            <a:ext cx="1051081" cy="369332"/>
          </a:xfrm>
          <a:prstGeom prst="rect">
            <a:avLst/>
          </a:prstGeom>
          <a:solidFill>
            <a:schemeClr val="accent3">
              <a:lumMod val="20000"/>
              <a:lumOff val="80000"/>
            </a:schemeClr>
          </a:solidFill>
        </p:spPr>
        <p:txBody>
          <a:bodyPr wrap="square">
            <a:spAutoFit/>
          </a:bodyPr>
          <a:lstStyle/>
          <a:p>
            <a:pPr algn="ctr"/>
            <a:r>
              <a:rPr lang="fr-FR" sz="1800" dirty="0" smtClean="0"/>
              <a:t>231</a:t>
            </a:r>
            <a:endParaRPr lang="fr-FR" sz="1800" dirty="0"/>
          </a:p>
        </p:txBody>
      </p:sp>
      <p:sp>
        <p:nvSpPr>
          <p:cNvPr id="33" name="ZoneTexte 32"/>
          <p:cNvSpPr txBox="1"/>
          <p:nvPr/>
        </p:nvSpPr>
        <p:spPr>
          <a:xfrm>
            <a:off x="1645975" y="4346520"/>
            <a:ext cx="3413791" cy="369332"/>
          </a:xfrm>
          <a:prstGeom prst="rect">
            <a:avLst/>
          </a:prstGeom>
          <a:noFill/>
        </p:spPr>
        <p:txBody>
          <a:bodyPr wrap="square" rtlCol="0">
            <a:spAutoFit/>
          </a:bodyPr>
          <a:lstStyle/>
          <a:p>
            <a:pPr algn="ctr"/>
            <a:r>
              <a:rPr lang="fr-FR" sz="1800" dirty="0" smtClean="0"/>
              <a:t>Pilotage au niveau du territoire</a:t>
            </a:r>
            <a:endParaRPr lang="fr-FR" sz="1800" dirty="0"/>
          </a:p>
        </p:txBody>
      </p:sp>
      <p:sp>
        <p:nvSpPr>
          <p:cNvPr id="34" name="ZoneTexte 33"/>
          <p:cNvSpPr txBox="1"/>
          <p:nvPr/>
        </p:nvSpPr>
        <p:spPr>
          <a:xfrm>
            <a:off x="1717227" y="5085184"/>
            <a:ext cx="3413791" cy="923330"/>
          </a:xfrm>
          <a:prstGeom prst="rect">
            <a:avLst/>
          </a:prstGeom>
          <a:solidFill>
            <a:schemeClr val="accent6">
              <a:lumMod val="75000"/>
            </a:schemeClr>
          </a:solidFill>
        </p:spPr>
        <p:txBody>
          <a:bodyPr wrap="square" rtlCol="0">
            <a:spAutoFit/>
          </a:bodyPr>
          <a:lstStyle/>
          <a:p>
            <a:pPr algn="ctr"/>
            <a:r>
              <a:rPr lang="fr-FR" sz="1800" dirty="0" smtClean="0">
                <a:solidFill>
                  <a:schemeClr val="bg1"/>
                </a:solidFill>
              </a:rPr>
              <a:t>Comité de pilotage  et de suivi du parcours d’excellence et cordées de la réussite</a:t>
            </a:r>
            <a:endParaRPr lang="fr-FR" sz="1800" dirty="0">
              <a:solidFill>
                <a:schemeClr val="bg1"/>
              </a:solidFill>
            </a:endParaRPr>
          </a:p>
        </p:txBody>
      </p:sp>
      <p:sp>
        <p:nvSpPr>
          <p:cNvPr id="36" name="ZoneTexte 35"/>
          <p:cNvSpPr txBox="1"/>
          <p:nvPr/>
        </p:nvSpPr>
        <p:spPr>
          <a:xfrm>
            <a:off x="1706275" y="6032321"/>
            <a:ext cx="3413791" cy="276999"/>
          </a:xfrm>
          <a:prstGeom prst="rect">
            <a:avLst/>
          </a:prstGeom>
          <a:noFill/>
        </p:spPr>
        <p:txBody>
          <a:bodyPr wrap="square" rtlCol="0">
            <a:spAutoFit/>
          </a:bodyPr>
          <a:lstStyle/>
          <a:p>
            <a:pPr algn="ctr"/>
            <a:r>
              <a:rPr lang="fr-FR" sz="1200" dirty="0" smtClean="0"/>
              <a:t>Initié par Mme Le Recteur avec le Préfet de Région</a:t>
            </a:r>
            <a:endParaRPr lang="fr-FR" sz="1200" dirty="0"/>
          </a:p>
        </p:txBody>
      </p:sp>
      <p:sp>
        <p:nvSpPr>
          <p:cNvPr id="37" name="Accolade ouvrante 36"/>
          <p:cNvSpPr/>
          <p:nvPr/>
        </p:nvSpPr>
        <p:spPr>
          <a:xfrm rot="5400000" flipH="1">
            <a:off x="6870886" y="3213543"/>
            <a:ext cx="240369" cy="25202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5370236" y="5138028"/>
            <a:ext cx="3162204" cy="523220"/>
          </a:xfrm>
          <a:prstGeom prst="rect">
            <a:avLst/>
          </a:prstGeom>
          <a:solidFill>
            <a:schemeClr val="accent6"/>
          </a:solidFill>
        </p:spPr>
        <p:txBody>
          <a:bodyPr wrap="square" rtlCol="0">
            <a:spAutoFit/>
          </a:bodyPr>
          <a:lstStyle/>
          <a:p>
            <a:pPr algn="ctr"/>
            <a:r>
              <a:rPr lang="fr-FR" sz="1400" dirty="0" smtClean="0">
                <a:solidFill>
                  <a:schemeClr val="bg1"/>
                </a:solidFill>
              </a:rPr>
              <a:t>Déclinaisons en académie à travers les programmes, actions  et le  BOPA.</a:t>
            </a:r>
            <a:endParaRPr lang="fr-FR" sz="1400" dirty="0">
              <a:solidFill>
                <a:schemeClr val="bg1"/>
              </a:solidFill>
            </a:endParaRPr>
          </a:p>
        </p:txBody>
      </p:sp>
      <p:sp>
        <p:nvSpPr>
          <p:cNvPr id="39" name="ZoneTexte 38"/>
          <p:cNvSpPr txBox="1"/>
          <p:nvPr/>
        </p:nvSpPr>
        <p:spPr>
          <a:xfrm>
            <a:off x="5429294" y="1196752"/>
            <a:ext cx="2821917" cy="646331"/>
          </a:xfrm>
          <a:prstGeom prst="rect">
            <a:avLst/>
          </a:prstGeom>
          <a:noFill/>
        </p:spPr>
        <p:txBody>
          <a:bodyPr wrap="square" rtlCol="0">
            <a:spAutoFit/>
          </a:bodyPr>
          <a:lstStyle/>
          <a:p>
            <a:pPr algn="ctr"/>
            <a:r>
              <a:rPr lang="fr-FR" sz="1800" dirty="0" smtClean="0"/>
              <a:t>Moyens mis en œuvre au niveau national</a:t>
            </a:r>
            <a:endParaRPr lang="fr-FR" sz="1800" dirty="0"/>
          </a:p>
        </p:txBody>
      </p:sp>
    </p:spTree>
    <p:extLst>
      <p:ext uri="{BB962C8B-B14F-4D97-AF65-F5344CB8AC3E}">
        <p14:creationId xmlns:p14="http://schemas.microsoft.com/office/powerpoint/2010/main" val="1326424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224" y="594928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0"/>
            <a:ext cx="7884368" cy="692696"/>
          </a:xfrm>
        </p:spPr>
        <p:txBody>
          <a:bodyPr/>
          <a:lstStyle/>
          <a:p>
            <a:r>
              <a:rPr lang="fr-FR" dirty="0"/>
              <a:t>Les orientations </a:t>
            </a:r>
            <a:r>
              <a:rPr lang="fr-FR" dirty="0" smtClean="0"/>
              <a:t>stratégiques pour 2019  </a:t>
            </a:r>
            <a:endParaRPr lang="fr-FR" dirty="0"/>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82040" y="272831"/>
            <a:ext cx="7861960" cy="8340745"/>
          </a:xfrm>
          <a:prstGeom prst="rect">
            <a:avLst/>
          </a:prstGeom>
          <a:noFill/>
        </p:spPr>
        <p:txBody>
          <a:bodyPr wrap="square" rtlCol="0">
            <a:spAutoFit/>
          </a:bodyPr>
          <a:lstStyle/>
          <a:p>
            <a:endParaRPr lang="fr-FR" sz="2000" dirty="0" smtClean="0">
              <a:latin typeface="+mn-lt"/>
            </a:endParaRPr>
          </a:p>
          <a:p>
            <a:pPr marL="457200" indent="-457200" algn="just">
              <a:buFontTx/>
              <a:buChar char="-"/>
            </a:pPr>
            <a:r>
              <a:rPr lang="fr-FR" sz="2000" dirty="0" smtClean="0">
                <a:latin typeface="+mn-lt"/>
              </a:rPr>
              <a:t>Densifier et diversifier le maillage territorial de manière à mieux impliquer les différentes catégories d’établissements, notamment les collèges en EP et les lycées professionnels;</a:t>
            </a:r>
          </a:p>
          <a:p>
            <a:pPr algn="just"/>
            <a:endParaRPr lang="fr-FR" sz="2000" dirty="0" smtClean="0">
              <a:latin typeface="+mn-lt"/>
            </a:endParaRPr>
          </a:p>
          <a:p>
            <a:pPr marL="457200" indent="-457200" algn="just">
              <a:buFontTx/>
              <a:buChar char="-"/>
            </a:pPr>
            <a:r>
              <a:rPr lang="fr-FR" sz="2000" dirty="0" smtClean="0">
                <a:latin typeface="+mn-lt"/>
              </a:rPr>
              <a:t>Mettre en cohérence les actions menées au titre des deux dispositifs;</a:t>
            </a:r>
          </a:p>
          <a:p>
            <a:pPr algn="just"/>
            <a:endParaRPr lang="fr-FR" sz="2000" dirty="0" smtClean="0">
              <a:latin typeface="+mn-lt"/>
            </a:endParaRPr>
          </a:p>
          <a:p>
            <a:pPr marL="438150" indent="-438150" algn="just">
              <a:buFontTx/>
              <a:buChar char="-"/>
            </a:pPr>
            <a:r>
              <a:rPr lang="fr-FR" sz="2000" dirty="0">
                <a:latin typeface="+mn-lt"/>
              </a:rPr>
              <a:t>I</a:t>
            </a:r>
            <a:r>
              <a:rPr lang="fr-FR" sz="2000" dirty="0" smtClean="0">
                <a:latin typeface="+mn-lt"/>
              </a:rPr>
              <a:t>ntégrer </a:t>
            </a:r>
            <a:r>
              <a:rPr lang="fr-FR" sz="2000" dirty="0">
                <a:latin typeface="+mn-lt"/>
              </a:rPr>
              <a:t>les élèves des filières professionnelles et technologiques dans les Cordées de la réussite afin d’encourager les élèves de ces établissements à la poursuite d’études supérieures, notamment vers les sections de technicien supérieur et les instituts universitaires de technologie (IUT);</a:t>
            </a:r>
          </a:p>
          <a:p>
            <a:pPr algn="just"/>
            <a:endParaRPr lang="fr-FR" sz="2000" dirty="0">
              <a:latin typeface="+mn-lt"/>
            </a:endParaRPr>
          </a:p>
          <a:p>
            <a:pPr marL="438150" indent="-438150" algn="just">
              <a:buFontTx/>
              <a:buChar char="-"/>
            </a:pPr>
            <a:r>
              <a:rPr lang="fr-FR" sz="2000" dirty="0">
                <a:latin typeface="+mn-lt"/>
              </a:rPr>
              <a:t>S</a:t>
            </a:r>
            <a:r>
              <a:rPr lang="fr-FR" sz="2000" dirty="0" smtClean="0">
                <a:latin typeface="+mn-lt"/>
              </a:rPr>
              <a:t>ystématiser </a:t>
            </a:r>
            <a:r>
              <a:rPr lang="fr-FR" sz="2000" dirty="0">
                <a:latin typeface="+mn-lt"/>
              </a:rPr>
              <a:t>le tutorat à l’égard des jeunes issus des quartiers relevant de la politique de la ville;</a:t>
            </a:r>
          </a:p>
          <a:p>
            <a:pPr algn="just"/>
            <a:endParaRPr lang="fr-FR" sz="2000" dirty="0">
              <a:latin typeface="+mn-lt"/>
            </a:endParaRPr>
          </a:p>
          <a:p>
            <a:pPr marL="438150" indent="-438150" algn="just">
              <a:buFontTx/>
              <a:buChar char="-"/>
            </a:pPr>
            <a:r>
              <a:rPr lang="fr-FR" sz="2000" dirty="0" smtClean="0">
                <a:latin typeface="+mn-lt"/>
              </a:rPr>
              <a:t>Mettre </a:t>
            </a:r>
            <a:r>
              <a:rPr lang="fr-FR" sz="2000" dirty="0">
                <a:latin typeface="+mn-lt"/>
              </a:rPr>
              <a:t>en œuvre au niveau académique, une évaluation qualitative </a:t>
            </a:r>
            <a:r>
              <a:rPr lang="fr-FR" sz="2000" dirty="0" smtClean="0">
                <a:latin typeface="+mn-lt"/>
              </a:rPr>
              <a:t>des deux </a:t>
            </a:r>
            <a:r>
              <a:rPr lang="fr-FR" sz="2000" dirty="0">
                <a:latin typeface="+mn-lt"/>
              </a:rPr>
              <a:t>dispositifs et de leur impact effectif sur les trajectoires de formation des jeunes bénéficiaires par le biais d’un suivi individualisé de leurs cursus. </a:t>
            </a:r>
          </a:p>
          <a:p>
            <a:endParaRPr lang="fr-FR" sz="2000" dirty="0">
              <a:latin typeface="+mn-lt"/>
            </a:endParaRPr>
          </a:p>
          <a:p>
            <a:pPr marL="457200" indent="-457200">
              <a:buFontTx/>
              <a:buChar char="-"/>
            </a:pPr>
            <a:endParaRPr lang="fr-FR" sz="2800" dirty="0">
              <a:latin typeface="+mn-lt"/>
            </a:endParaRPr>
          </a:p>
          <a:p>
            <a:pPr marL="457200" indent="-457200">
              <a:buFontTx/>
              <a:buChar char="-"/>
            </a:pPr>
            <a:endParaRPr lang="fr-FR" sz="2000" dirty="0" smtClean="0">
              <a:latin typeface="+mn-lt"/>
            </a:endParaRPr>
          </a:p>
          <a:p>
            <a:pPr marL="457200" indent="-457200">
              <a:buFontTx/>
              <a:buChar char="-"/>
            </a:pPr>
            <a:endParaRPr lang="fr-FR" sz="2000" dirty="0" smtClean="0">
              <a:latin typeface="+mn-lt"/>
            </a:endParaRPr>
          </a:p>
          <a:p>
            <a:pPr marL="457200" indent="-457200">
              <a:buFontTx/>
              <a:buChar char="-"/>
            </a:pPr>
            <a:endParaRPr lang="fr-FR" sz="2800" dirty="0">
              <a:latin typeface="+mn-lt"/>
            </a:endParaRPr>
          </a:p>
        </p:txBody>
      </p:sp>
    </p:spTree>
    <p:extLst>
      <p:ext uri="{BB962C8B-B14F-4D97-AF65-F5344CB8AC3E}">
        <p14:creationId xmlns:p14="http://schemas.microsoft.com/office/powerpoint/2010/main" val="3770743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4748" y="4221088"/>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5" name="Rectangle 4"/>
          <p:cNvSpPr/>
          <p:nvPr/>
        </p:nvSpPr>
        <p:spPr>
          <a:xfrm>
            <a:off x="14748" y="4725144"/>
            <a:ext cx="1532916"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81206" y="37534"/>
            <a:ext cx="2092432" cy="461665"/>
          </a:xfrm>
          <a:prstGeom prst="rect">
            <a:avLst/>
          </a:prstGeom>
        </p:spPr>
        <p:txBody>
          <a:bodyPr wrap="none">
            <a:spAutoFit/>
          </a:bodyPr>
          <a:lstStyle/>
          <a:p>
            <a:pPr>
              <a:defRPr/>
            </a:pPr>
            <a:r>
              <a:rPr lang="fr-FR" altLang="fr-FR" b="1" dirty="0">
                <a:latin typeface="Calibri" pitchFamily="34" charset="0"/>
                <a:ea typeface="Arial" pitchFamily="34" charset="0"/>
              </a:rPr>
              <a:t>Les </a:t>
            </a:r>
            <a:r>
              <a:rPr lang="fr-FR" altLang="fr-FR" b="1" dirty="0" smtClean="0">
                <a:latin typeface="Calibri" pitchFamily="34" charset="0"/>
                <a:ea typeface="Arial" pitchFamily="34" charset="0"/>
              </a:rPr>
              <a:t>ressources</a:t>
            </a:r>
            <a:endParaRPr lang="fr-FR" altLang="fr-FR" b="1" dirty="0">
              <a:latin typeface="Calibri" pitchFamily="34" charset="0"/>
              <a:ea typeface="Arial" pitchFamily="34" charset="0"/>
            </a:endParaRPr>
          </a:p>
        </p:txBody>
      </p:sp>
      <p:sp>
        <p:nvSpPr>
          <p:cNvPr id="15" name="ZoneTexte 14"/>
          <p:cNvSpPr txBox="1"/>
          <p:nvPr/>
        </p:nvSpPr>
        <p:spPr>
          <a:xfrm>
            <a:off x="1187624" y="853617"/>
            <a:ext cx="5256584" cy="400110"/>
          </a:xfrm>
          <a:prstGeom prst="rect">
            <a:avLst/>
          </a:prstGeom>
          <a:noFill/>
        </p:spPr>
        <p:txBody>
          <a:bodyPr wrap="square" rtlCol="0">
            <a:spAutoFit/>
          </a:bodyPr>
          <a:lstStyle/>
          <a:p>
            <a:pPr algn="ctr"/>
            <a:r>
              <a:rPr lang="fr-FR" sz="2000" dirty="0"/>
              <a:t>D</a:t>
            </a:r>
            <a:r>
              <a:rPr lang="fr-FR" sz="2000" dirty="0" smtClean="0"/>
              <a:t>es moyens financiers alloués par la DGESCO,</a:t>
            </a:r>
            <a:endParaRPr lang="fr-FR" sz="2000" dirty="0"/>
          </a:p>
        </p:txBody>
      </p:sp>
      <p:sp>
        <p:nvSpPr>
          <p:cNvPr id="16" name="ZoneTexte 15"/>
          <p:cNvSpPr txBox="1"/>
          <p:nvPr/>
        </p:nvSpPr>
        <p:spPr>
          <a:xfrm>
            <a:off x="827584" y="1815207"/>
            <a:ext cx="3960440" cy="461665"/>
          </a:xfrm>
          <a:prstGeom prst="rect">
            <a:avLst/>
          </a:prstGeom>
          <a:noFill/>
        </p:spPr>
        <p:txBody>
          <a:bodyPr wrap="square" rtlCol="0">
            <a:spAutoFit/>
          </a:bodyPr>
          <a:lstStyle/>
          <a:p>
            <a:r>
              <a:rPr lang="fr-FR" b="1" dirty="0" smtClean="0">
                <a:latin typeface="+mn-lt"/>
              </a:rPr>
              <a:t>Prise en compte du calendrier</a:t>
            </a:r>
            <a:endParaRPr lang="fr-FR" b="1" dirty="0">
              <a:latin typeface="+mn-lt"/>
            </a:endParaRPr>
          </a:p>
        </p:txBody>
      </p:sp>
      <p:graphicFrame>
        <p:nvGraphicFramePr>
          <p:cNvPr id="17" name="Tableau 16"/>
          <p:cNvGraphicFramePr>
            <a:graphicFrameLocks noGrp="1"/>
          </p:cNvGraphicFramePr>
          <p:nvPr>
            <p:extLst/>
          </p:nvPr>
        </p:nvGraphicFramePr>
        <p:xfrm>
          <a:off x="0" y="2803111"/>
          <a:ext cx="9057244" cy="3866249"/>
        </p:xfrm>
        <a:graphic>
          <a:graphicData uri="http://schemas.openxmlformats.org/drawingml/2006/table">
            <a:tbl>
              <a:tblPr>
                <a:tableStyleId>{5C22544A-7EE6-4342-B048-85BDC9FD1C3A}</a:tableStyleId>
              </a:tblPr>
              <a:tblGrid>
                <a:gridCol w="2416681">
                  <a:extLst>
                    <a:ext uri="{9D8B030D-6E8A-4147-A177-3AD203B41FA5}">
                      <a16:colId xmlns:a16="http://schemas.microsoft.com/office/drawing/2014/main" val="20000"/>
                    </a:ext>
                  </a:extLst>
                </a:gridCol>
                <a:gridCol w="6640563">
                  <a:extLst>
                    <a:ext uri="{9D8B030D-6E8A-4147-A177-3AD203B41FA5}">
                      <a16:colId xmlns:a16="http://schemas.microsoft.com/office/drawing/2014/main" val="20001"/>
                    </a:ext>
                  </a:extLst>
                </a:gridCol>
              </a:tblGrid>
              <a:tr h="770850">
                <a:tc>
                  <a:txBody>
                    <a:bodyPr/>
                    <a:lstStyle/>
                    <a:p>
                      <a:pPr algn="l" fontAlgn="b"/>
                      <a:r>
                        <a:rPr lang="fr-FR" sz="1800" u="none" strike="noStrike" dirty="0" smtClean="0">
                          <a:effectLst/>
                        </a:rPr>
                        <a:t>Septembre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Identification des élèves, clôture </a:t>
                      </a:r>
                      <a:r>
                        <a:rPr lang="fr-FR" sz="1800" u="none" strike="noStrike" dirty="0" smtClean="0">
                          <a:effectLst/>
                        </a:rPr>
                        <a:t>des</a:t>
                      </a:r>
                      <a:r>
                        <a:rPr lang="fr-FR" sz="1800" u="none" strike="noStrike" baseline="0" dirty="0" smtClean="0">
                          <a:effectLst/>
                        </a:rPr>
                        <a:t> </a:t>
                      </a:r>
                      <a:r>
                        <a:rPr lang="fr-FR" sz="1800" u="none" strike="noStrike" dirty="0" smtClean="0">
                          <a:effectLst/>
                        </a:rPr>
                        <a:t>listes des élèves</a:t>
                      </a:r>
                      <a:r>
                        <a:rPr lang="fr-FR" sz="1800" u="none" strike="noStrike" baseline="0" dirty="0" smtClean="0">
                          <a:effectLst/>
                        </a:rPr>
                        <a:t> en parcours d’excellence, en cordée de la réussite. </a:t>
                      </a:r>
                      <a:r>
                        <a:rPr lang="fr-FR" sz="1800" b="1" u="none" strike="noStrike" baseline="0" dirty="0" smtClean="0">
                          <a:solidFill>
                            <a:srgbClr val="FF0000"/>
                          </a:solidFill>
                          <a:effectLst/>
                        </a:rPr>
                        <a:t>Réalisation du bilan 2018-2019</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0"/>
                  </a:ext>
                </a:extLst>
              </a:tr>
              <a:tr h="612145">
                <a:tc>
                  <a:txBody>
                    <a:bodyPr/>
                    <a:lstStyle/>
                    <a:p>
                      <a:pPr algn="l" fontAlgn="b"/>
                      <a:r>
                        <a:rPr lang="fr-FR" sz="1800" u="none" strike="noStrike" dirty="0" smtClean="0">
                          <a:effectLst/>
                        </a:rPr>
                        <a:t>Octobre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Remontée des effectifs auprès de la </a:t>
                      </a:r>
                      <a:r>
                        <a:rPr lang="fr-FR" sz="1800" u="none" strike="noStrike" dirty="0" smtClean="0">
                          <a:effectLst/>
                        </a:rPr>
                        <a:t>DGESCO,  </a:t>
                      </a:r>
                      <a:r>
                        <a:rPr lang="fr-FR" sz="1800" b="1" u="none" strike="noStrike" dirty="0" smtClean="0">
                          <a:solidFill>
                            <a:srgbClr val="FF0000"/>
                          </a:solidFill>
                          <a:effectLst/>
                        </a:rPr>
                        <a:t>Transmission du bilan à la DGESCO pour obtention des moyens.</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1"/>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Déclaration des projets en cours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2"/>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Allocation des moyens et IMP</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3"/>
                  </a:ext>
                </a:extLst>
              </a:tr>
              <a:tr h="506333">
                <a:tc>
                  <a:txBody>
                    <a:bodyPr/>
                    <a:lstStyle/>
                    <a:p>
                      <a:pPr algn="l" fontAlgn="b"/>
                      <a:r>
                        <a:rPr lang="fr-FR" sz="1800" u="none" strike="noStrike" dirty="0">
                          <a:effectLst/>
                        </a:rPr>
                        <a:t>Janvier</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Semaine des parcours d'excellence et cordées de la réussite</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4"/>
                  </a:ext>
                </a:extLst>
              </a:tr>
              <a:tr h="432048">
                <a:tc>
                  <a:txBody>
                    <a:bodyPr/>
                    <a:lstStyle/>
                    <a:p>
                      <a:pPr algn="l" fontAlgn="b"/>
                      <a:r>
                        <a:rPr lang="fr-FR" sz="1800" b="0" i="0" u="none" strike="noStrike" dirty="0" smtClean="0">
                          <a:solidFill>
                            <a:schemeClr val="dk1"/>
                          </a:solidFill>
                          <a:effectLst/>
                          <a:latin typeface="+mn-lt"/>
                        </a:rPr>
                        <a:t>Mars</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b="0" i="0" u="none" strike="noStrike" dirty="0" smtClean="0">
                          <a:solidFill>
                            <a:srgbClr val="000000"/>
                          </a:solidFill>
                          <a:effectLst/>
                          <a:latin typeface="Calibri"/>
                        </a:rPr>
                        <a:t>Journée des chefs d’établissements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5"/>
                  </a:ext>
                </a:extLst>
              </a:tr>
              <a:tr h="320583">
                <a:tc>
                  <a:txBody>
                    <a:bodyPr/>
                    <a:lstStyle/>
                    <a:p>
                      <a:pPr algn="l" fontAlgn="b"/>
                      <a:r>
                        <a:rPr lang="fr-FR" sz="1800" b="0" i="0" u="none" strike="noStrike" dirty="0" smtClean="0">
                          <a:solidFill>
                            <a:schemeClr val="dk1"/>
                          </a:solidFill>
                          <a:effectLst/>
                          <a:latin typeface="+mn-lt"/>
                        </a:rPr>
                        <a:t>Juin</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smtClean="0">
                          <a:effectLst/>
                        </a:rPr>
                        <a:t>Réalisation</a:t>
                      </a:r>
                      <a:r>
                        <a:rPr lang="fr-FR" sz="1800" u="none" strike="noStrike" baseline="0" dirty="0" smtClean="0">
                          <a:effectLst/>
                        </a:rPr>
                        <a:t> </a:t>
                      </a:r>
                      <a:r>
                        <a:rPr lang="fr-FR" sz="1800" u="none" strike="noStrike" dirty="0" smtClean="0">
                          <a:effectLst/>
                        </a:rPr>
                        <a:t>du</a:t>
                      </a:r>
                      <a:r>
                        <a:rPr lang="fr-FR" sz="1800" u="none" strike="noStrike" baseline="0" dirty="0" smtClean="0">
                          <a:effectLst/>
                        </a:rPr>
                        <a:t> </a:t>
                      </a:r>
                      <a:r>
                        <a:rPr lang="fr-FR" sz="1800" u="none" strike="noStrike" dirty="0" smtClean="0">
                          <a:effectLst/>
                        </a:rPr>
                        <a:t>bilan des</a:t>
                      </a:r>
                      <a:r>
                        <a:rPr lang="fr-FR" sz="1800" u="none" strike="noStrike" baseline="0" dirty="0" smtClean="0">
                          <a:effectLst/>
                        </a:rPr>
                        <a:t> actions menées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3262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300" dirty="0" smtClean="0"/>
              <a:t>Dispositif G.R.H de proximité</a:t>
            </a:r>
            <a:r>
              <a:rPr lang="fr-FR" sz="6000" dirty="0"/>
              <a:t/>
            </a:r>
            <a:br>
              <a:rPr lang="fr-FR" sz="6000" dirty="0"/>
            </a:br>
            <a:endParaRPr lang="fr-FR" sz="1300" dirty="0"/>
          </a:p>
        </p:txBody>
      </p:sp>
      <p:sp>
        <p:nvSpPr>
          <p:cNvPr id="3" name="Sous-titre 2"/>
          <p:cNvSpPr>
            <a:spLocks noGrp="1"/>
          </p:cNvSpPr>
          <p:nvPr>
            <p:ph type="subTitle" idx="1"/>
          </p:nvPr>
        </p:nvSpPr>
        <p:spPr>
          <a:xfrm>
            <a:off x="1302668" y="3429000"/>
            <a:ext cx="6400800" cy="1512168"/>
          </a:xfrm>
        </p:spPr>
        <p:txBody>
          <a:bodyPr>
            <a:normAutofit/>
          </a:bodyPr>
          <a:lstStyle/>
          <a:p>
            <a:r>
              <a:rPr lang="fr-FR" dirty="0" smtClean="0">
                <a:solidFill>
                  <a:schemeClr val="accent1"/>
                </a:solidFill>
                <a:latin typeface="+mj-lt"/>
                <a:ea typeface="+mj-ea"/>
                <a:cs typeface="+mj-cs"/>
              </a:rPr>
              <a:t>François </a:t>
            </a:r>
            <a:r>
              <a:rPr lang="fr-FR" dirty="0" err="1" smtClean="0">
                <a:solidFill>
                  <a:schemeClr val="accent1"/>
                </a:solidFill>
                <a:latin typeface="+mj-lt"/>
                <a:ea typeface="+mj-ea"/>
                <a:cs typeface="+mj-cs"/>
              </a:rPr>
              <a:t>Foselle</a:t>
            </a:r>
            <a:r>
              <a:rPr lang="fr-FR" dirty="0" smtClean="0">
                <a:solidFill>
                  <a:schemeClr val="accent1"/>
                </a:solidFill>
                <a:latin typeface="+mj-lt"/>
                <a:ea typeface="+mj-ea"/>
                <a:cs typeface="+mj-cs"/>
              </a:rPr>
              <a:t>, DRH Rouen</a:t>
            </a:r>
          </a:p>
          <a:p>
            <a:endParaRPr lang="fr-FR" sz="4000" dirty="0">
              <a:solidFill>
                <a:schemeClr val="accent1"/>
              </a:solidFill>
              <a:latin typeface="+mj-lt"/>
              <a:ea typeface="+mj-ea"/>
              <a:cs typeface="+mj-cs"/>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300" i="1" dirty="0"/>
          </a:p>
        </p:txBody>
      </p:sp>
    </p:spTree>
    <p:extLst>
      <p:ext uri="{BB962C8B-B14F-4D97-AF65-F5344CB8AC3E}">
        <p14:creationId xmlns:p14="http://schemas.microsoft.com/office/powerpoint/2010/main" val="3347774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6762" y="395917"/>
            <a:ext cx="8154489" cy="970699"/>
          </a:xfrm>
        </p:spPr>
        <p:txBody>
          <a:bodyPr>
            <a:normAutofit fontScale="90000"/>
          </a:bodyPr>
          <a:lstStyle/>
          <a:p>
            <a:pPr algn="l"/>
            <a:r>
              <a:rPr lang="fr-FR" sz="3300" dirty="0"/>
              <a:t>Service académique de gestion des ressources humaines de proximité</a:t>
            </a:r>
          </a:p>
        </p:txBody>
      </p:sp>
      <p:sp>
        <p:nvSpPr>
          <p:cNvPr id="3" name="Sous-titre 2"/>
          <p:cNvSpPr>
            <a:spLocks noGrp="1"/>
          </p:cNvSpPr>
          <p:nvPr>
            <p:ph type="subTitle" idx="1"/>
          </p:nvPr>
        </p:nvSpPr>
        <p:spPr>
          <a:xfrm>
            <a:off x="539552" y="2943225"/>
            <a:ext cx="8435339" cy="455246"/>
          </a:xfrm>
        </p:spPr>
        <p:txBody>
          <a:bodyPr>
            <a:normAutofit/>
          </a:bodyPr>
          <a:lstStyle/>
          <a:p>
            <a:pPr algn="l"/>
            <a:r>
              <a:rPr lang="fr-FR" sz="1500" dirty="0"/>
              <a:t>Il sera mis place dans l’académie au cours du premier trimestre</a:t>
            </a:r>
          </a:p>
          <a:p>
            <a:pPr marL="257175" indent="-257175" algn="l">
              <a:buFontTx/>
              <a:buChar char="-"/>
            </a:pPr>
            <a:endParaRPr lang="fr-FR" dirty="0"/>
          </a:p>
        </p:txBody>
      </p:sp>
      <p:sp>
        <p:nvSpPr>
          <p:cNvPr id="8" name="Sous-titre 2"/>
          <p:cNvSpPr txBox="1">
            <a:spLocks/>
          </p:cNvSpPr>
          <p:nvPr/>
        </p:nvSpPr>
        <p:spPr>
          <a:xfrm>
            <a:off x="188147" y="2508924"/>
            <a:ext cx="8435339" cy="40784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 s’adresse à tous les personnels</a:t>
            </a:r>
          </a:p>
          <a:p>
            <a:pPr marL="257175" indent="-257175" algn="l">
              <a:buFontTx/>
              <a:buChar char="-"/>
            </a:pPr>
            <a:endParaRPr lang="fr-FR" sz="1800" dirty="0"/>
          </a:p>
          <a:p>
            <a:pPr marL="714375" lvl="1" indent="-257175" algn="l">
              <a:buFontTx/>
              <a:buChar char="-"/>
            </a:pPr>
            <a:endParaRPr lang="fr-FR" sz="1400" dirty="0"/>
          </a:p>
        </p:txBody>
      </p:sp>
      <p:sp>
        <p:nvSpPr>
          <p:cNvPr id="9" name="Sous-titre 2"/>
          <p:cNvSpPr txBox="1">
            <a:spLocks/>
          </p:cNvSpPr>
          <p:nvPr/>
        </p:nvSpPr>
        <p:spPr>
          <a:xfrm>
            <a:off x="539552" y="3427046"/>
            <a:ext cx="8435339" cy="44776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Des conseillers RH de proximité interviendront au plus près du terrain</a:t>
            </a:r>
          </a:p>
          <a:p>
            <a:pPr marL="257175" indent="-257175" algn="l">
              <a:buFontTx/>
              <a:buChar char="-"/>
            </a:pPr>
            <a:endParaRPr lang="fr-FR" sz="1800" dirty="0"/>
          </a:p>
        </p:txBody>
      </p:sp>
      <p:sp>
        <p:nvSpPr>
          <p:cNvPr id="10" name="Sous-titre 2"/>
          <p:cNvSpPr txBox="1">
            <a:spLocks/>
          </p:cNvSpPr>
          <p:nvPr/>
        </p:nvSpPr>
        <p:spPr>
          <a:xfrm>
            <a:off x="547993" y="3767477"/>
            <a:ext cx="8435339" cy="32563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travailleront en lien étroit avec les services</a:t>
            </a:r>
          </a:p>
        </p:txBody>
      </p:sp>
      <p:sp>
        <p:nvSpPr>
          <p:cNvPr id="11" name="Sous-titre 2"/>
          <p:cNvSpPr txBox="1">
            <a:spLocks/>
          </p:cNvSpPr>
          <p:nvPr/>
        </p:nvSpPr>
        <p:spPr>
          <a:xfrm>
            <a:off x="547993" y="4121980"/>
            <a:ext cx="8435339" cy="44611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interventions devront se faire en coordination et en complément (voire en appui) de celles des personnels d’encadrement</a:t>
            </a:r>
          </a:p>
        </p:txBody>
      </p:sp>
      <p:sp>
        <p:nvSpPr>
          <p:cNvPr id="12" name="Sous-titre 2"/>
          <p:cNvSpPr txBox="1">
            <a:spLocks/>
          </p:cNvSpPr>
          <p:nvPr/>
        </p:nvSpPr>
        <p:spPr>
          <a:xfrm>
            <a:off x="2411760" y="4869160"/>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Les responsabilités RH des personnels d’encadrement </a:t>
            </a:r>
            <a:r>
              <a:rPr lang="fr-FR" sz="1500" dirty="0" smtClean="0"/>
              <a:t>sont </a:t>
            </a:r>
            <a:r>
              <a:rPr lang="fr-FR" sz="1500" dirty="0"/>
              <a:t>réaffirmées et </a:t>
            </a:r>
            <a:endParaRPr lang="fr-FR" sz="1500" dirty="0" smtClean="0"/>
          </a:p>
          <a:p>
            <a:pPr algn="l"/>
            <a:r>
              <a:rPr lang="fr-FR" sz="1500" dirty="0" smtClean="0"/>
              <a:t>devront </a:t>
            </a:r>
            <a:r>
              <a:rPr lang="fr-FR" sz="1500" dirty="0"/>
              <a:t>être </a:t>
            </a:r>
            <a:r>
              <a:rPr lang="fr-FR" sz="1500" dirty="0" smtClean="0"/>
              <a:t>renforcées</a:t>
            </a:r>
            <a:endParaRPr lang="fr-FR" sz="1500" dirty="0"/>
          </a:p>
        </p:txBody>
      </p:sp>
      <p:sp>
        <p:nvSpPr>
          <p:cNvPr id="4" name="Rectangle 3"/>
          <p:cNvSpPr/>
          <p:nvPr/>
        </p:nvSpPr>
        <p:spPr>
          <a:xfrm>
            <a:off x="176336" y="1456769"/>
            <a:ext cx="8435339" cy="923330"/>
          </a:xfrm>
          <a:prstGeom prst="rect">
            <a:avLst/>
          </a:prstGeom>
        </p:spPr>
        <p:txBody>
          <a:bodyPr wrap="square">
            <a:spAutoFit/>
          </a:bodyPr>
          <a:lstStyle/>
          <a:p>
            <a:r>
              <a:rPr lang="fr-FR" sz="1800" dirty="0"/>
              <a:t>Le dispositif de gestion des ressources humaines de proximité a l’objectif de permettre aux personnels de l'académie d'accéder plus rapidement et plus facilement à un accompagnement personnalisé (carrière, évolution professionnelle, conseil, …)</a:t>
            </a:r>
          </a:p>
        </p:txBody>
      </p:sp>
    </p:spTree>
    <p:extLst>
      <p:ext uri="{BB962C8B-B14F-4D97-AF65-F5344CB8AC3E}">
        <p14:creationId xmlns:p14="http://schemas.microsoft.com/office/powerpoint/2010/main" val="24765342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38" y="276721"/>
            <a:ext cx="8154489" cy="970699"/>
          </a:xfrm>
        </p:spPr>
        <p:txBody>
          <a:bodyPr>
            <a:normAutofit/>
          </a:bodyPr>
          <a:lstStyle/>
          <a:p>
            <a:pPr algn="l"/>
            <a:r>
              <a:rPr lang="fr-FR" sz="3300" dirty="0" err="1"/>
              <a:t>Pré-professionnalisation</a:t>
            </a:r>
            <a:endParaRPr lang="fr-FR" sz="3300" dirty="0"/>
          </a:p>
        </p:txBody>
      </p:sp>
      <p:sp>
        <p:nvSpPr>
          <p:cNvPr id="3" name="Sous-titre 2"/>
          <p:cNvSpPr>
            <a:spLocks noGrp="1"/>
          </p:cNvSpPr>
          <p:nvPr>
            <p:ph type="subTitle" idx="1"/>
          </p:nvPr>
        </p:nvSpPr>
        <p:spPr>
          <a:xfrm>
            <a:off x="2505751" y="5056491"/>
            <a:ext cx="6242713" cy="702665"/>
          </a:xfrm>
        </p:spPr>
        <p:txBody>
          <a:bodyPr>
            <a:normAutofit fontScale="92500" lnSpcReduction="10000"/>
          </a:bodyPr>
          <a:lstStyle/>
          <a:p>
            <a:pPr algn="l"/>
            <a:r>
              <a:rPr lang="fr-FR" sz="1500" dirty="0"/>
              <a:t>Ils seront employés par les établissements scolaires (y compris pour le 1</a:t>
            </a:r>
            <a:r>
              <a:rPr lang="fr-FR" sz="1500" baseline="30000" dirty="0"/>
              <a:t>er</a:t>
            </a:r>
            <a:r>
              <a:rPr lang="fr-FR" sz="1500" dirty="0"/>
              <a:t> degré par l’établissement se secteur), dans le cadre de contrats d’AED spécifiques (en complément de la dotation d’AED de l’établissement)</a:t>
            </a:r>
          </a:p>
          <a:p>
            <a:pPr marL="257175" indent="-257175" algn="l">
              <a:buFontTx/>
              <a:buChar char="-"/>
            </a:pPr>
            <a:endParaRPr lang="fr-FR" dirty="0"/>
          </a:p>
        </p:txBody>
      </p:sp>
      <p:sp>
        <p:nvSpPr>
          <p:cNvPr id="8" name="Sous-titre 2"/>
          <p:cNvSpPr txBox="1">
            <a:spLocks/>
          </p:cNvSpPr>
          <p:nvPr/>
        </p:nvSpPr>
        <p:spPr>
          <a:xfrm>
            <a:off x="899592" y="1815195"/>
            <a:ext cx="8435339" cy="488193"/>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50" dirty="0"/>
              <a:t>Il repose sur le recrutement d’étudiants à partir de la seconde année de licence </a:t>
            </a:r>
          </a:p>
          <a:p>
            <a:pPr algn="l"/>
            <a:r>
              <a:rPr lang="fr-FR" sz="1650" dirty="0"/>
              <a:t>pour 3 années (L2 – L3 – M1)</a:t>
            </a:r>
          </a:p>
          <a:p>
            <a:pPr marL="257175" indent="-257175" algn="l">
              <a:buFontTx/>
              <a:buChar char="-"/>
            </a:pPr>
            <a:endParaRPr lang="fr-FR" sz="1800" dirty="0"/>
          </a:p>
          <a:p>
            <a:pPr marL="257175" indent="-257175" algn="l">
              <a:buFontTx/>
              <a:buChar char="-"/>
            </a:pPr>
            <a:endParaRPr lang="fr-FR" sz="1800" dirty="0"/>
          </a:p>
        </p:txBody>
      </p:sp>
      <p:sp>
        <p:nvSpPr>
          <p:cNvPr id="9" name="Sous-titre 2"/>
          <p:cNvSpPr txBox="1">
            <a:spLocks/>
          </p:cNvSpPr>
          <p:nvPr/>
        </p:nvSpPr>
        <p:spPr>
          <a:xfrm>
            <a:off x="961141" y="2410243"/>
            <a:ext cx="8435339" cy="58393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missions évolueront au cours des trois années les conduisant progressivement à la possibilité de prendre en charge des séquences pédagogiques en troisième année</a:t>
            </a:r>
            <a:endParaRPr lang="fr-FR" sz="1800" dirty="0"/>
          </a:p>
        </p:txBody>
      </p:sp>
      <p:sp>
        <p:nvSpPr>
          <p:cNvPr id="10" name="Sous-titre 2"/>
          <p:cNvSpPr txBox="1">
            <a:spLocks/>
          </p:cNvSpPr>
          <p:nvPr/>
        </p:nvSpPr>
        <p:spPr>
          <a:xfrm>
            <a:off x="989492" y="2955141"/>
            <a:ext cx="8435339" cy="32563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seront accompagnés par des tuteurs </a:t>
            </a:r>
          </a:p>
        </p:txBody>
      </p:sp>
      <p:sp>
        <p:nvSpPr>
          <p:cNvPr id="11" name="Sous-titre 2"/>
          <p:cNvSpPr txBox="1">
            <a:spLocks/>
          </p:cNvSpPr>
          <p:nvPr/>
        </p:nvSpPr>
        <p:spPr>
          <a:xfrm>
            <a:off x="989492" y="3261228"/>
            <a:ext cx="8435339" cy="98554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Rouen : </a:t>
            </a:r>
          </a:p>
          <a:p>
            <a:pPr algn="l"/>
            <a:r>
              <a:rPr lang="fr-FR" sz="1500" dirty="0"/>
              <a:t>	- recrutements dans le 2</a:t>
            </a:r>
            <a:r>
              <a:rPr lang="fr-FR" sz="1500" baseline="30000" dirty="0"/>
              <a:t>nd</a:t>
            </a:r>
            <a:r>
              <a:rPr lang="fr-FR" sz="1500" dirty="0"/>
              <a:t> degré (10 Mathématiques, 10 Lettres, 10 Anglais )</a:t>
            </a:r>
          </a:p>
          <a:p>
            <a:pPr algn="l"/>
            <a:r>
              <a:rPr lang="fr-FR" sz="1500" dirty="0"/>
              <a:t>	- recrutements dans le 1</a:t>
            </a:r>
            <a:r>
              <a:rPr lang="fr-FR" sz="1500" baseline="30000" dirty="0"/>
              <a:t>er</a:t>
            </a:r>
            <a:r>
              <a:rPr lang="fr-FR" sz="1500" dirty="0"/>
              <a:t> degré (10 à répartir entre Eure et Seine-Maritime)</a:t>
            </a:r>
          </a:p>
        </p:txBody>
      </p:sp>
      <p:sp>
        <p:nvSpPr>
          <p:cNvPr id="12" name="Sous-titre 2"/>
          <p:cNvSpPr txBox="1">
            <a:spLocks/>
          </p:cNvSpPr>
          <p:nvPr/>
        </p:nvSpPr>
        <p:spPr>
          <a:xfrm>
            <a:off x="989499" y="5444566"/>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500" dirty="0"/>
          </a:p>
        </p:txBody>
      </p:sp>
      <p:sp>
        <p:nvSpPr>
          <p:cNvPr id="4" name="Rectangle 3"/>
          <p:cNvSpPr/>
          <p:nvPr/>
        </p:nvSpPr>
        <p:spPr>
          <a:xfrm>
            <a:off x="176462" y="1088593"/>
            <a:ext cx="8739062" cy="646331"/>
          </a:xfrm>
          <a:prstGeom prst="rect">
            <a:avLst/>
          </a:prstGeom>
        </p:spPr>
        <p:txBody>
          <a:bodyPr wrap="square">
            <a:spAutoFit/>
          </a:bodyPr>
          <a:lstStyle/>
          <a:p>
            <a:r>
              <a:rPr lang="fr-FR" sz="1800" dirty="0"/>
              <a:t>Un dispositif qui permet à des étudiants souhaitant devenir enseignants de travailler au sein de l’éducation nationale, en contact avec les élèves et les équipes des établissements</a:t>
            </a:r>
          </a:p>
        </p:txBody>
      </p:sp>
      <p:sp>
        <p:nvSpPr>
          <p:cNvPr id="13" name="Sous-titre 2"/>
          <p:cNvSpPr txBox="1">
            <a:spLocks/>
          </p:cNvSpPr>
          <p:nvPr/>
        </p:nvSpPr>
        <p:spPr>
          <a:xfrm>
            <a:off x="1011476" y="4110275"/>
            <a:ext cx="8435339" cy="6148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Caen : </a:t>
            </a:r>
          </a:p>
          <a:p>
            <a:pPr algn="l"/>
            <a:r>
              <a:rPr lang="fr-FR" sz="1500" dirty="0"/>
              <a:t>	- recrutements dans le 2</a:t>
            </a:r>
            <a:r>
              <a:rPr lang="fr-FR" sz="1500" baseline="30000" dirty="0"/>
              <a:t>nd</a:t>
            </a:r>
            <a:r>
              <a:rPr lang="fr-FR" sz="1500" dirty="0"/>
              <a:t> degré </a:t>
            </a:r>
            <a:r>
              <a:rPr lang="fr-FR" sz="1500" dirty="0" smtClean="0"/>
              <a:t>(20 </a:t>
            </a:r>
            <a:r>
              <a:rPr lang="fr-FR" sz="1500" dirty="0"/>
              <a:t>Lettres)</a:t>
            </a:r>
          </a:p>
        </p:txBody>
      </p:sp>
    </p:spTree>
    <p:extLst>
      <p:ext uri="{BB962C8B-B14F-4D97-AF65-F5344CB8AC3E}">
        <p14:creationId xmlns:p14="http://schemas.microsoft.com/office/powerpoint/2010/main" val="18552468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solidFill>
                  <a:schemeClr val="tx1"/>
                </a:solidFill>
              </a:rPr>
              <a:t/>
            </a:r>
            <a:br>
              <a:rPr lang="fr-FR" sz="6000" dirty="0" smtClean="0">
                <a:solidFill>
                  <a:schemeClr val="tx1"/>
                </a:solidFill>
              </a:rPr>
            </a:br>
            <a:r>
              <a:rPr lang="fr-FR" sz="6000" dirty="0" smtClean="0">
                <a:solidFill>
                  <a:srgbClr val="0070C0"/>
                </a:solidFill>
              </a:rPr>
              <a:t>Le plan académique de formation</a:t>
            </a:r>
            <a:r>
              <a:rPr lang="fr-FR" sz="6000" dirty="0" smtClean="0">
                <a:solidFill>
                  <a:schemeClr val="tx1"/>
                </a:solidFill>
              </a:rPr>
              <a:t/>
            </a:r>
            <a:br>
              <a:rPr lang="fr-FR" sz="6000" dirty="0" smtClean="0">
                <a:solidFill>
                  <a:schemeClr val="tx1"/>
                </a:solidFill>
              </a:rPr>
            </a:br>
            <a:r>
              <a:rPr lang="fr-FR" sz="6000" dirty="0" smtClean="0">
                <a:solidFill>
                  <a:schemeClr val="tx1"/>
                </a:solidFill>
              </a:rPr>
              <a:t/>
            </a:r>
            <a:br>
              <a:rPr lang="fr-FR" sz="6000" dirty="0" smtClean="0">
                <a:solidFill>
                  <a:schemeClr val="tx1"/>
                </a:solidFill>
              </a:rPr>
            </a:br>
            <a:r>
              <a:rPr lang="fr-FR" sz="1300" i="1" dirty="0"/>
              <a:t/>
            </a:r>
            <a:br>
              <a:rPr lang="fr-FR" sz="1300" i="1" dirty="0"/>
            </a:br>
            <a:endParaRPr lang="fr-FR" sz="1300" dirty="0"/>
          </a:p>
        </p:txBody>
      </p:sp>
      <p:sp>
        <p:nvSpPr>
          <p:cNvPr id="3" name="Sous-titre 2"/>
          <p:cNvSpPr>
            <a:spLocks noGrp="1"/>
          </p:cNvSpPr>
          <p:nvPr>
            <p:ph type="subTitle" idx="1"/>
          </p:nvPr>
        </p:nvSpPr>
        <p:spPr>
          <a:xfrm>
            <a:off x="1302668" y="3284984"/>
            <a:ext cx="6400800" cy="1008112"/>
          </a:xfrm>
        </p:spPr>
        <p:txBody>
          <a:bodyPr>
            <a:normAutofit fontScale="62500" lnSpcReduction="20000"/>
          </a:bodyPr>
          <a:lstStyle/>
          <a:p>
            <a:endParaRPr lang="fr-FR" sz="4000" dirty="0" smtClean="0"/>
          </a:p>
          <a:p>
            <a:r>
              <a:rPr lang="fr-FR" sz="6400" b="1" dirty="0" smtClean="0">
                <a:solidFill>
                  <a:srgbClr val="B3071B"/>
                </a:solidFill>
              </a:rPr>
              <a:t>P.A.F 2019-2020</a:t>
            </a:r>
            <a:endParaRPr lang="fr-FR" sz="6400" b="1" dirty="0">
              <a:solidFill>
                <a:srgbClr val="B3071B"/>
              </a:solidFill>
            </a:endParaRPr>
          </a:p>
          <a:p>
            <a:endParaRPr lang="fr-FR" dirty="0"/>
          </a:p>
        </p:txBody>
      </p:sp>
      <p:sp>
        <p:nvSpPr>
          <p:cNvPr id="4" name="Titre 1"/>
          <p:cNvSpPr txBox="1">
            <a:spLocks/>
          </p:cNvSpPr>
          <p:nvPr/>
        </p:nvSpPr>
        <p:spPr>
          <a:xfrm>
            <a:off x="3347864" y="6301205"/>
            <a:ext cx="3081524"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DAFOP </a:t>
            </a:r>
          </a:p>
          <a:p>
            <a:r>
              <a:rPr lang="fr-FR" sz="1300" i="1" dirty="0" smtClean="0"/>
              <a:t>Région académique Normandie</a:t>
            </a:r>
            <a:endParaRPr lang="fr-FR" sz="1300" i="1" dirty="0"/>
          </a:p>
        </p:txBody>
      </p:sp>
    </p:spTree>
    <p:extLst>
      <p:ext uri="{BB962C8B-B14F-4D97-AF65-F5344CB8AC3E}">
        <p14:creationId xmlns:p14="http://schemas.microsoft.com/office/powerpoint/2010/main" val="2793534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Plan académique de formation</a:t>
            </a:r>
            <a:endParaRPr lang="fr-FR" sz="1300" i="1" dirty="0">
              <a:solidFill>
                <a:schemeClr val="tx1"/>
              </a:solidFill>
            </a:endParaRPr>
          </a:p>
        </p:txBody>
      </p:sp>
      <p:sp>
        <p:nvSpPr>
          <p:cNvPr id="3" name="Espace réservé du contenu 2"/>
          <p:cNvSpPr>
            <a:spLocks noGrp="1"/>
          </p:cNvSpPr>
          <p:nvPr>
            <p:ph idx="1"/>
          </p:nvPr>
        </p:nvSpPr>
        <p:spPr>
          <a:xfrm>
            <a:off x="1619672" y="1196752"/>
            <a:ext cx="7067128" cy="5328592"/>
          </a:xfrm>
        </p:spPr>
        <p:txBody>
          <a:bodyPr>
            <a:noAutofit/>
          </a:bodyPr>
          <a:lstStyle/>
          <a:p>
            <a:pPr marL="447675" lvl="1" indent="0" algn="just">
              <a:buNone/>
            </a:pPr>
            <a:r>
              <a:rPr lang="fr-FR" sz="2200" b="1" dirty="0" smtClean="0"/>
              <a:t>Des axes, objectifs et dispositifs de formation communs à tous les personnels de la région académique,</a:t>
            </a:r>
            <a:r>
              <a:rPr lang="fr-FR" sz="2200" dirty="0" smtClean="0"/>
              <a:t> dans </a:t>
            </a:r>
            <a:r>
              <a:rPr lang="fr-FR" sz="2200" b="1" dirty="0" smtClean="0"/>
              <a:t>une prise en compte</a:t>
            </a:r>
            <a:r>
              <a:rPr lang="fr-FR" sz="2200" dirty="0" smtClean="0"/>
              <a:t> attentive </a:t>
            </a:r>
            <a:r>
              <a:rPr lang="fr-FR" sz="2200" b="1" dirty="0" smtClean="0"/>
              <a:t>des spécificités locales</a:t>
            </a:r>
          </a:p>
          <a:p>
            <a:pPr lvl="1" algn="just">
              <a:buNone/>
            </a:pPr>
            <a:endParaRPr lang="fr-FR" sz="2200" b="1" dirty="0" smtClean="0"/>
          </a:p>
          <a:p>
            <a:pPr marL="447675" lvl="1" indent="9525" algn="just">
              <a:buNone/>
            </a:pPr>
            <a:r>
              <a:rPr lang="fr-FR" sz="2200" b="1" dirty="0" smtClean="0"/>
              <a:t>5 thématiques de formation prioritaires, en réponse aux priorités nationales et aux objectifs du projet académique</a:t>
            </a:r>
          </a:p>
          <a:p>
            <a:pPr marL="1257300" lvl="1" indent="-200025" algn="just">
              <a:buFont typeface="Wingdings" pitchFamily="2" charset="2"/>
              <a:buChar char="§"/>
            </a:pPr>
            <a:r>
              <a:rPr lang="fr-FR" sz="1800" dirty="0" smtClean="0"/>
              <a:t>Les apprentissages fondamentaux</a:t>
            </a:r>
          </a:p>
          <a:p>
            <a:pPr marL="1257300" lvl="1" indent="-200025" algn="just">
              <a:buFont typeface="Wingdings" pitchFamily="2" charset="2"/>
              <a:buChar char="§"/>
            </a:pPr>
            <a:r>
              <a:rPr lang="fr-FR" sz="1800" dirty="0" smtClean="0"/>
              <a:t> Le travail personnel de l’élève ;  « Devoirs faits » </a:t>
            </a:r>
          </a:p>
          <a:p>
            <a:pPr marL="1257300" lvl="1" indent="-200025">
              <a:buFont typeface="Wingdings" pitchFamily="2" charset="2"/>
              <a:buChar char="§"/>
            </a:pPr>
            <a:r>
              <a:rPr lang="fr-FR" sz="1800" dirty="0" smtClean="0"/>
              <a:t> La réforme du Lycée Général et Technologique; la transformation  de la voie professionnelle; les rénovations de diplômes </a:t>
            </a:r>
          </a:p>
          <a:p>
            <a:pPr marL="1257300" lvl="1" indent="-200025">
              <a:buFont typeface="Wingdings" pitchFamily="2" charset="2"/>
              <a:buChar char="§"/>
            </a:pPr>
            <a:r>
              <a:rPr lang="fr-FR" sz="1800" dirty="0" smtClean="0"/>
              <a:t>L’école inclusive</a:t>
            </a:r>
          </a:p>
          <a:p>
            <a:pPr marL="1257300" lvl="1" indent="-200025" algn="just">
              <a:buFont typeface="Wingdings" pitchFamily="2" charset="2"/>
              <a:buChar char="§"/>
            </a:pPr>
            <a:r>
              <a:rPr lang="fr-FR" sz="1800" dirty="0" smtClean="0"/>
              <a:t>Le continuum de formation initiale et continue pour les néo-titulaires - T1, T2, T3</a:t>
            </a:r>
          </a:p>
          <a:p>
            <a:pPr lvl="1" algn="just">
              <a:buNone/>
            </a:pPr>
            <a:endParaRPr lang="fr-FR" sz="1800" dirty="0" smtClean="0"/>
          </a:p>
          <a:p>
            <a:pPr marL="914400" lvl="2" indent="0">
              <a:buNone/>
            </a:pPr>
            <a:endParaRPr lang="fr-FR" sz="1600" dirty="0"/>
          </a:p>
          <a:p>
            <a:pPr marL="1371600" lvl="3" indent="0">
              <a:buNone/>
            </a:pPr>
            <a:endParaRPr lang="fr-FR" sz="1400" dirty="0" smtClean="0"/>
          </a:p>
          <a:p>
            <a:pPr lvl="4"/>
            <a:r>
              <a:rPr lang="fr-FR" sz="1200" dirty="0" smtClean="0"/>
              <a:t>Cinquième  </a:t>
            </a:r>
            <a:r>
              <a:rPr lang="fr-FR" sz="1200" dirty="0"/>
              <a:t>niveau – taille police </a:t>
            </a:r>
            <a:r>
              <a:rPr lang="fr-FR" sz="1200" dirty="0" smtClean="0"/>
              <a:t>12</a:t>
            </a:r>
            <a:endParaRPr lang="fr-FR" sz="12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67</a:t>
            </a:fld>
            <a:endParaRPr lang="fr-FR" dirty="0"/>
          </a:p>
        </p:txBody>
      </p:sp>
    </p:spTree>
    <p:extLst>
      <p:ext uri="{BB962C8B-B14F-4D97-AF65-F5344CB8AC3E}">
        <p14:creationId xmlns:p14="http://schemas.microsoft.com/office/powerpoint/2010/main" val="336523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3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3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3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4900" dirty="0" smtClean="0">
                <a:solidFill>
                  <a:schemeClr val="tx1"/>
                </a:solidFill>
              </a:rPr>
              <a:t>Plan académique de formation</a:t>
            </a:r>
            <a:endParaRPr lang="fr-FR" sz="4900" dirty="0">
              <a:solidFill>
                <a:schemeClr val="tx1"/>
              </a:solidFill>
            </a:endParaRPr>
          </a:p>
        </p:txBody>
      </p:sp>
      <p:sp>
        <p:nvSpPr>
          <p:cNvPr id="3" name="Espace réservé du contenu 2"/>
          <p:cNvSpPr>
            <a:spLocks noGrp="1"/>
          </p:cNvSpPr>
          <p:nvPr>
            <p:ph idx="1"/>
          </p:nvPr>
        </p:nvSpPr>
        <p:spPr>
          <a:xfrm>
            <a:off x="1403648" y="1600200"/>
            <a:ext cx="7283151" cy="4972072"/>
          </a:xfrm>
        </p:spPr>
        <p:txBody>
          <a:bodyPr>
            <a:normAutofit/>
          </a:bodyPr>
          <a:lstStyle/>
          <a:p>
            <a:pPr>
              <a:buNone/>
            </a:pPr>
            <a:r>
              <a:rPr lang="fr-FR" sz="5500" b="1" dirty="0" smtClean="0"/>
              <a:t>  </a:t>
            </a:r>
            <a:r>
              <a:rPr lang="fr-FR" sz="2400" b="1" dirty="0" smtClean="0"/>
              <a:t>Des choix stratégiques, visant une évolution effective des  pratiques:</a:t>
            </a:r>
          </a:p>
          <a:p>
            <a:pPr>
              <a:buNone/>
            </a:pPr>
            <a:endParaRPr lang="fr-FR" sz="2400" b="1" dirty="0" smtClean="0"/>
          </a:p>
          <a:p>
            <a:pPr marL="714375" indent="0">
              <a:buFont typeface="Wingdings" pitchFamily="2" charset="2"/>
              <a:buChar char="§"/>
            </a:pPr>
            <a:r>
              <a:rPr lang="fr-FR" sz="1800" dirty="0" smtClean="0"/>
              <a:t>Un lien fort avec la RECHERCHE, suscitant des EXPÉRIMENTATIONS</a:t>
            </a:r>
          </a:p>
          <a:p>
            <a:pPr marL="714375" indent="0">
              <a:buFont typeface="Wingdings" pitchFamily="2" charset="2"/>
              <a:buChar char="§"/>
            </a:pPr>
            <a:endParaRPr lang="fr-FR" sz="1800" dirty="0" smtClean="0"/>
          </a:p>
          <a:p>
            <a:pPr marL="714375" indent="0">
              <a:buFont typeface="Wingdings" pitchFamily="2" charset="2"/>
              <a:buChar char="§"/>
            </a:pPr>
            <a:r>
              <a:rPr lang="fr-FR" sz="1800" dirty="0" smtClean="0"/>
              <a:t> SUR SITE, une programmation pluriannuelle possible, un suivi et une évaluation des projets menés,  AU PLUS PRÈS DES OBJECTIFS DU PILOTAGE </a:t>
            </a:r>
          </a:p>
          <a:p>
            <a:pPr marL="714375" indent="95250">
              <a:buFont typeface="Wingdings" pitchFamily="2" charset="2"/>
              <a:buChar char="§"/>
            </a:pPr>
            <a:endParaRPr lang="fr-FR" sz="1800" dirty="0" smtClean="0"/>
          </a:p>
          <a:p>
            <a:pPr marL="714375" indent="95250">
              <a:buFont typeface="Wingdings" pitchFamily="2" charset="2"/>
              <a:buChar char="§"/>
            </a:pPr>
            <a:r>
              <a:rPr lang="fr-FR" sz="1800" dirty="0" smtClean="0"/>
              <a:t> Des ÉCHELLES de formation articulées sur les territoires  </a:t>
            </a:r>
          </a:p>
          <a:p>
            <a:pPr marL="1790700" indent="276225">
              <a:buFont typeface="Arial" pitchFamily="34" charset="0"/>
              <a:buChar char="•"/>
            </a:pPr>
            <a:r>
              <a:rPr lang="fr-FR" sz="1600" dirty="0" smtClean="0"/>
              <a:t>A l’échelle normande, 3 séminaires programmés : </a:t>
            </a:r>
          </a:p>
          <a:p>
            <a:pPr marL="1790700" indent="276225">
              <a:buNone/>
            </a:pPr>
            <a:r>
              <a:rPr lang="fr-FR" sz="1600" dirty="0" smtClean="0"/>
              <a:t>                       </a:t>
            </a:r>
            <a:r>
              <a:rPr lang="fr-FR" sz="1400" dirty="0" smtClean="0"/>
              <a:t>« Ecole inclusive, Travail personnel de l’élève, l’oral »</a:t>
            </a:r>
          </a:p>
          <a:p>
            <a:pPr marL="714375" indent="-85725">
              <a:buNone/>
            </a:pPr>
            <a:r>
              <a:rPr lang="fr-FR" sz="1800" dirty="0" smtClean="0"/>
              <a:t>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68</a:t>
            </a:fld>
            <a:endParaRPr lang="fr-FR" dirty="0"/>
          </a:p>
        </p:txBody>
      </p:sp>
    </p:spTree>
    <p:extLst>
      <p:ext uri="{BB962C8B-B14F-4D97-AF65-F5344CB8AC3E}">
        <p14:creationId xmlns:p14="http://schemas.microsoft.com/office/powerpoint/2010/main" val="9022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3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3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3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3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Normandie pour la Paix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 Normandie pour la Paix » est un programme de la Région Normandie qui vise à promouvoir les valeurs de paix et de liberté à travers des actions menées tout au long de l’année, dont plusieurs concernent l’éducation et la jeunesse.</a:t>
            </a:r>
          </a:p>
          <a:p>
            <a:r>
              <a:rPr lang="fr-FR" dirty="0"/>
              <a:t> </a:t>
            </a:r>
          </a:p>
          <a:p>
            <a:r>
              <a:rPr lang="fr-FR" dirty="0"/>
              <a:t>Chaque année depuis 2018, la région Normandie organise autour du 6 juin, date anniversaire du Débarquement allié, un Forum Mondial pour la Paix qui réunit des centaines d’intervenant du monde entier pour débattre et échanger sur les enjeux géopolitiques du monde.</a:t>
            </a:r>
          </a:p>
          <a:p>
            <a:r>
              <a:rPr lang="fr-FR" dirty="0"/>
              <a:t> </a:t>
            </a:r>
          </a:p>
          <a:p>
            <a:r>
              <a:rPr lang="fr-FR" dirty="0"/>
              <a:t>Pour en savoir plus, voir le site Internet dédié : www.normandiepourlapaix.fr</a:t>
            </a:r>
          </a:p>
          <a:p>
            <a:r>
              <a:rPr lang="fr-FR" dirty="0"/>
              <a:t> </a:t>
            </a:r>
          </a:p>
          <a:p>
            <a:r>
              <a:rPr lang="fr-FR" dirty="0"/>
              <a:t>Dans le cadre de l’initiative « Normandie pour la Paix », la Région Normandie et le Parlement européen ont conclu un partenariat qui vise à permettre à des lycéens Normands de réaliser un voyage d’étude à Bruxelles, au Parlement européen, pour visiter l’Assemblée européenne ainsi que la Maison de l’Histoire européenne. </a:t>
            </a:r>
          </a:p>
          <a:p>
            <a:r>
              <a:rPr lang="fr-FR" dirty="0"/>
              <a:t> </a:t>
            </a:r>
          </a:p>
          <a:p>
            <a:r>
              <a:rPr lang="fr-FR" dirty="0"/>
              <a:t>Les lycées qui souhaitent se porter candidat peuvent le faire savoir à la Région Normandie, en contactant le service « Europe et international »</a:t>
            </a:r>
          </a:p>
          <a:p>
            <a:r>
              <a:rPr lang="fr-FR" dirty="0"/>
              <a:t>Tél : 02 31 06 96 66</a:t>
            </a:r>
          </a:p>
          <a:p>
            <a:r>
              <a:rPr lang="fr-FR" dirty="0"/>
              <a:t>Mail : regioneurope@normandie.fr</a:t>
            </a:r>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69</a:t>
            </a:fld>
            <a:endParaRPr lang="fr-FR" dirty="0"/>
          </a:p>
        </p:txBody>
      </p:sp>
    </p:spTree>
    <p:extLst>
      <p:ext uri="{BB962C8B-B14F-4D97-AF65-F5344CB8AC3E}">
        <p14:creationId xmlns:p14="http://schemas.microsoft.com/office/powerpoint/2010/main" val="100991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7</a:t>
            </a:fld>
            <a:endParaRPr lang="fr-FR" dirty="0"/>
          </a:p>
        </p:txBody>
      </p:sp>
      <p:sp>
        <p:nvSpPr>
          <p:cNvPr id="2" name="Rectangle 1"/>
          <p:cNvSpPr/>
          <p:nvPr/>
        </p:nvSpPr>
        <p:spPr>
          <a:xfrm>
            <a:off x="107504" y="27866"/>
            <a:ext cx="8820472" cy="1138773"/>
          </a:xfrm>
          <a:prstGeom prst="rect">
            <a:avLst/>
          </a:prstGeom>
        </p:spPr>
        <p:txBody>
          <a:bodyPr wrap="square">
            <a:spAutoFit/>
          </a:bodyPr>
          <a:lstStyle/>
          <a:p>
            <a:pPr algn="ctr"/>
            <a:r>
              <a:rPr lang="fr-FR" sz="3400" b="1" dirty="0">
                <a:solidFill>
                  <a:schemeClr val="accent1"/>
                </a:solidFill>
                <a:latin typeface="Calibri" pitchFamily="34" charset="0"/>
              </a:rPr>
              <a:t>Performance en Français </a:t>
            </a:r>
            <a:endParaRPr lang="fr-FR" sz="3400" b="1" dirty="0" smtClean="0">
              <a:solidFill>
                <a:schemeClr val="accent1"/>
              </a:solidFill>
              <a:latin typeface="Calibri" pitchFamily="34" charset="0"/>
            </a:endParaRPr>
          </a:p>
          <a:p>
            <a:pPr algn="ctr"/>
            <a:r>
              <a:rPr lang="fr-FR" sz="3400" b="1" dirty="0" smtClean="0">
                <a:solidFill>
                  <a:schemeClr val="accent1"/>
                </a:solidFill>
                <a:latin typeface="Calibri" pitchFamily="34" charset="0"/>
              </a:rPr>
              <a:t>en </a:t>
            </a:r>
            <a:r>
              <a:rPr lang="fr-FR" sz="3400" b="1" dirty="0">
                <a:solidFill>
                  <a:schemeClr val="accent1"/>
                </a:solidFill>
                <a:latin typeface="Calibri" pitchFamily="34" charset="0"/>
              </a:rPr>
              <a:t>fonction de l’équité</a:t>
            </a:r>
          </a:p>
        </p:txBody>
      </p:sp>
      <p:graphicFrame>
        <p:nvGraphicFramePr>
          <p:cNvPr id="10" name="Graphique 9"/>
          <p:cNvGraphicFramePr>
            <a:graphicFrameLocks/>
          </p:cNvGraphicFramePr>
          <p:nvPr>
            <p:extLst/>
          </p:nvPr>
        </p:nvGraphicFramePr>
        <p:xfrm>
          <a:off x="1835696" y="1187937"/>
          <a:ext cx="6552728" cy="3774529"/>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688D0AC9-BDF6-4F22-8C02-E0A58EA95B08}"/>
              </a:ext>
            </a:extLst>
          </p:cNvPr>
          <p:cNvSpPr txBox="1"/>
          <p:nvPr/>
        </p:nvSpPr>
        <p:spPr>
          <a:xfrm>
            <a:off x="1335708" y="5229200"/>
            <a:ext cx="7776864" cy="1323439"/>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fr-FR" sz="2000" b="1" dirty="0">
                <a:solidFill>
                  <a:prstClr val="black"/>
                </a:solidFill>
              </a:rPr>
              <a:t>Variation moyenne du score </a:t>
            </a:r>
            <a:r>
              <a:rPr lang="fr-FR" sz="2000" b="1" dirty="0" smtClean="0">
                <a:solidFill>
                  <a:prstClr val="black"/>
                </a:solidFill>
              </a:rPr>
              <a:t>académique </a:t>
            </a:r>
            <a:r>
              <a:rPr lang="fr-FR" sz="2000" b="1" dirty="0">
                <a:solidFill>
                  <a:prstClr val="black"/>
                </a:solidFill>
              </a:rPr>
              <a:t>entre 2015 et </a:t>
            </a:r>
            <a:r>
              <a:rPr lang="fr-FR" sz="2000" b="1" dirty="0" smtClean="0">
                <a:solidFill>
                  <a:prstClr val="black"/>
                </a:solidFill>
              </a:rPr>
              <a:t>2018 : + 7 pts</a:t>
            </a:r>
          </a:p>
          <a:p>
            <a:pPr lvl="0"/>
            <a:r>
              <a:rPr lang="fr-FR" sz="2000" b="1" dirty="0" smtClean="0">
                <a:solidFill>
                  <a:prstClr val="black"/>
                </a:solidFill>
              </a:rPr>
              <a:t>(+ 2,1 au national)</a:t>
            </a:r>
            <a:endParaRPr lang="fr-FR" sz="2000" b="1" dirty="0">
              <a:solidFill>
                <a:prstClr val="black"/>
              </a:solidFill>
            </a:endParaRPr>
          </a:p>
          <a:p>
            <a:pPr lvl="0"/>
            <a:r>
              <a:rPr lang="fr-FR" sz="2000" b="1" dirty="0">
                <a:solidFill>
                  <a:prstClr val="black"/>
                </a:solidFill>
              </a:rPr>
              <a:t>Variation moyenne de l’équité </a:t>
            </a:r>
            <a:r>
              <a:rPr lang="fr-FR" sz="2000" b="1" dirty="0" smtClean="0">
                <a:solidFill>
                  <a:prstClr val="black"/>
                </a:solidFill>
              </a:rPr>
              <a:t>académique </a:t>
            </a:r>
            <a:r>
              <a:rPr lang="fr-FR" sz="2000" b="1" dirty="0">
                <a:solidFill>
                  <a:prstClr val="black"/>
                </a:solidFill>
              </a:rPr>
              <a:t>entre 2015 et </a:t>
            </a:r>
            <a:r>
              <a:rPr lang="fr-FR" sz="2000" b="1" dirty="0" smtClean="0">
                <a:solidFill>
                  <a:prstClr val="black"/>
                </a:solidFill>
              </a:rPr>
              <a:t>2018 : + 13 pts</a:t>
            </a:r>
          </a:p>
          <a:p>
            <a:pPr lvl="0"/>
            <a:r>
              <a:rPr lang="fr-FR" sz="2000" b="1" dirty="0" smtClean="0">
                <a:solidFill>
                  <a:prstClr val="black"/>
                </a:solidFill>
              </a:rPr>
              <a:t>(+ 6,5 au national) </a:t>
            </a:r>
            <a:endParaRPr lang="fr-FR" sz="2000" b="1" dirty="0">
              <a:solidFill>
                <a:prstClr val="black"/>
              </a:solidFill>
            </a:endParaRPr>
          </a:p>
        </p:txBody>
      </p:sp>
    </p:spTree>
    <p:extLst>
      <p:ext uri="{BB962C8B-B14F-4D97-AF65-F5344CB8AC3E}">
        <p14:creationId xmlns:p14="http://schemas.microsoft.com/office/powerpoint/2010/main" val="1195630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8</a:t>
            </a:fld>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43823"/>
            <a:ext cx="4266454" cy="271447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757" y="754023"/>
            <a:ext cx="4475967" cy="27011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3931888"/>
            <a:ext cx="4895897" cy="2871857"/>
          </a:xfrm>
          <a:prstGeom prst="rect">
            <a:avLst/>
          </a:prstGeom>
        </p:spPr>
      </p:pic>
      <p:sp>
        <p:nvSpPr>
          <p:cNvPr id="7" name="Rectangle 6"/>
          <p:cNvSpPr/>
          <p:nvPr/>
        </p:nvSpPr>
        <p:spPr>
          <a:xfrm>
            <a:off x="3452371" y="0"/>
            <a:ext cx="2289409" cy="461665"/>
          </a:xfrm>
          <a:prstGeom prst="rect">
            <a:avLst/>
          </a:prstGeom>
        </p:spPr>
        <p:txBody>
          <a:bodyPr wrap="none">
            <a:spAutoFit/>
          </a:bodyPr>
          <a:lstStyle/>
          <a:p>
            <a:pPr algn="ctr"/>
            <a:r>
              <a:rPr lang="fr-FR" b="1" dirty="0">
                <a:solidFill>
                  <a:schemeClr val="accent1"/>
                </a:solidFill>
                <a:latin typeface="Arial" panose="020B0604020202020204" pitchFamily="34" charset="0"/>
                <a:cs typeface="Arial" panose="020B0604020202020204" pitchFamily="34" charset="0"/>
              </a:rPr>
              <a:t>Compétence </a:t>
            </a:r>
            <a:r>
              <a:rPr lang="fr-FR" b="1" dirty="0" smtClean="0">
                <a:solidFill>
                  <a:schemeClr val="accent1"/>
                </a:solidFill>
                <a:latin typeface="Arial" panose="020B0604020202020204" pitchFamily="34" charset="0"/>
                <a:cs typeface="Arial" panose="020B0604020202020204" pitchFamily="34" charset="0"/>
              </a:rPr>
              <a:t>3</a:t>
            </a:r>
            <a:endParaRPr lang="fr-FR" b="1" dirty="0">
              <a:solidFill>
                <a:schemeClr val="accent1"/>
              </a:solidFill>
              <a:latin typeface="Arial" panose="020B0604020202020204" pitchFamily="34" charset="0"/>
              <a:cs typeface="Arial" panose="020B0604020202020204" pitchFamily="34" charset="0"/>
            </a:endParaRPr>
          </a:p>
        </p:txBody>
      </p:sp>
      <p:sp>
        <p:nvSpPr>
          <p:cNvPr id="8" name="Rectangle 7"/>
          <p:cNvSpPr/>
          <p:nvPr/>
        </p:nvSpPr>
        <p:spPr>
          <a:xfrm>
            <a:off x="3791819" y="3561658"/>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2018</a:t>
            </a:r>
            <a:endParaRPr lang="fr-FR" b="1" dirty="0">
              <a:solidFill>
                <a:schemeClr val="tx1"/>
              </a:solidFill>
            </a:endParaRPr>
          </a:p>
        </p:txBody>
      </p:sp>
      <p:sp>
        <p:nvSpPr>
          <p:cNvPr id="9" name="Rectangle 8"/>
          <p:cNvSpPr/>
          <p:nvPr/>
        </p:nvSpPr>
        <p:spPr>
          <a:xfrm>
            <a:off x="1729802" y="383793"/>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2015</a:t>
            </a:r>
            <a:endParaRPr lang="fr-FR" b="1" dirty="0">
              <a:solidFill>
                <a:schemeClr val="tx1"/>
              </a:solidFill>
            </a:endParaRPr>
          </a:p>
        </p:txBody>
      </p:sp>
      <p:sp>
        <p:nvSpPr>
          <p:cNvPr id="10" name="Rectangle 9"/>
          <p:cNvSpPr/>
          <p:nvPr/>
        </p:nvSpPr>
        <p:spPr>
          <a:xfrm>
            <a:off x="6456237" y="383793"/>
            <a:ext cx="1008112" cy="32766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2017</a:t>
            </a:r>
            <a:endParaRPr lang="fr-FR" b="1" dirty="0">
              <a:solidFill>
                <a:schemeClr val="tx1"/>
              </a:solidFill>
            </a:endParaRPr>
          </a:p>
        </p:txBody>
      </p:sp>
    </p:spTree>
    <p:extLst>
      <p:ext uri="{BB962C8B-B14F-4D97-AF65-F5344CB8AC3E}">
        <p14:creationId xmlns:p14="http://schemas.microsoft.com/office/powerpoint/2010/main" val="232833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9</a:t>
            </a:fld>
            <a:endParaRPr lang="fr-FR" dirty="0"/>
          </a:p>
        </p:txBody>
      </p:sp>
      <p:sp>
        <p:nvSpPr>
          <p:cNvPr id="2" name="Rectangle 1"/>
          <p:cNvSpPr/>
          <p:nvPr/>
        </p:nvSpPr>
        <p:spPr>
          <a:xfrm>
            <a:off x="323528" y="-99392"/>
            <a:ext cx="8820472" cy="1138773"/>
          </a:xfrm>
          <a:prstGeom prst="rect">
            <a:avLst/>
          </a:prstGeom>
        </p:spPr>
        <p:txBody>
          <a:bodyPr wrap="square">
            <a:spAutoFit/>
          </a:bodyPr>
          <a:lstStyle/>
          <a:p>
            <a:pPr algn="ctr"/>
            <a:r>
              <a:rPr lang="fr-FR" sz="3400" b="1" dirty="0">
                <a:solidFill>
                  <a:schemeClr val="accent1"/>
                </a:solidFill>
                <a:latin typeface="Calibri" pitchFamily="34" charset="0"/>
              </a:rPr>
              <a:t>Performance en Mathématiques </a:t>
            </a:r>
            <a:endParaRPr lang="fr-FR" sz="3400" b="1" dirty="0" smtClean="0">
              <a:solidFill>
                <a:schemeClr val="accent1"/>
              </a:solidFill>
              <a:latin typeface="Calibri" pitchFamily="34" charset="0"/>
            </a:endParaRPr>
          </a:p>
          <a:p>
            <a:pPr algn="ctr"/>
            <a:r>
              <a:rPr lang="fr-FR" sz="3400" b="1" dirty="0" smtClean="0">
                <a:solidFill>
                  <a:schemeClr val="accent1"/>
                </a:solidFill>
                <a:latin typeface="Calibri" pitchFamily="34" charset="0"/>
              </a:rPr>
              <a:t>en </a:t>
            </a:r>
            <a:r>
              <a:rPr lang="fr-FR" sz="3400" b="1" dirty="0">
                <a:solidFill>
                  <a:schemeClr val="accent1"/>
                </a:solidFill>
                <a:latin typeface="Calibri" pitchFamily="34" charset="0"/>
              </a:rPr>
              <a:t>fonction de l’équité</a:t>
            </a:r>
          </a:p>
        </p:txBody>
      </p:sp>
      <p:sp>
        <p:nvSpPr>
          <p:cNvPr id="6" name="ZoneTexte 5">
            <a:extLst>
              <a:ext uri="{FF2B5EF4-FFF2-40B4-BE49-F238E27FC236}">
                <a16:creationId xmlns:a16="http://schemas.microsoft.com/office/drawing/2014/main" id="{688D0AC9-BDF6-4F22-8C02-E0A58EA95B08}"/>
              </a:ext>
            </a:extLst>
          </p:cNvPr>
          <p:cNvSpPr txBox="1"/>
          <p:nvPr/>
        </p:nvSpPr>
        <p:spPr>
          <a:xfrm>
            <a:off x="1199208" y="5157192"/>
            <a:ext cx="7920880" cy="1338828"/>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fr-FR" sz="2025" b="1" dirty="0">
                <a:solidFill>
                  <a:prstClr val="black"/>
                </a:solidFill>
              </a:rPr>
              <a:t>Variation moyenne du score </a:t>
            </a:r>
            <a:r>
              <a:rPr lang="fr-FR" sz="2025" b="1" dirty="0" smtClean="0">
                <a:solidFill>
                  <a:prstClr val="black"/>
                </a:solidFill>
              </a:rPr>
              <a:t>académique </a:t>
            </a:r>
            <a:r>
              <a:rPr lang="fr-FR" sz="2025" b="1" dirty="0">
                <a:solidFill>
                  <a:prstClr val="black"/>
                </a:solidFill>
              </a:rPr>
              <a:t>entre 2015 et </a:t>
            </a:r>
            <a:r>
              <a:rPr lang="fr-FR" sz="2025" b="1" dirty="0" smtClean="0">
                <a:solidFill>
                  <a:prstClr val="black"/>
                </a:solidFill>
              </a:rPr>
              <a:t>2018 : + 2 pts</a:t>
            </a:r>
            <a:endParaRPr lang="fr-FR" sz="2025" b="1" dirty="0">
              <a:solidFill>
                <a:prstClr val="black"/>
              </a:solidFill>
            </a:endParaRPr>
          </a:p>
          <a:p>
            <a:pPr lvl="0"/>
            <a:r>
              <a:rPr lang="fr-FR" sz="2025" b="1" dirty="0" smtClean="0">
                <a:solidFill>
                  <a:prstClr val="black"/>
                </a:solidFill>
              </a:rPr>
              <a:t>(+2 au national)</a:t>
            </a:r>
            <a:endParaRPr lang="fr-FR" sz="2025" b="1" dirty="0">
              <a:solidFill>
                <a:prstClr val="black"/>
              </a:solidFill>
            </a:endParaRPr>
          </a:p>
          <a:p>
            <a:pPr lvl="0"/>
            <a:r>
              <a:rPr lang="fr-FR" sz="2025" b="1" dirty="0">
                <a:solidFill>
                  <a:prstClr val="black"/>
                </a:solidFill>
              </a:rPr>
              <a:t>Variation moyenne de l’équité </a:t>
            </a:r>
            <a:r>
              <a:rPr lang="fr-FR" sz="2025" b="1" dirty="0" smtClean="0">
                <a:solidFill>
                  <a:prstClr val="black"/>
                </a:solidFill>
              </a:rPr>
              <a:t>académique </a:t>
            </a:r>
            <a:r>
              <a:rPr lang="fr-FR" sz="2025" b="1" dirty="0">
                <a:solidFill>
                  <a:prstClr val="black"/>
                </a:solidFill>
              </a:rPr>
              <a:t>entre 2015 et </a:t>
            </a:r>
            <a:r>
              <a:rPr lang="fr-FR" sz="2025" b="1" dirty="0" smtClean="0">
                <a:solidFill>
                  <a:prstClr val="black"/>
                </a:solidFill>
              </a:rPr>
              <a:t>2018 : + 16 pts</a:t>
            </a:r>
          </a:p>
          <a:p>
            <a:pPr lvl="0"/>
            <a:r>
              <a:rPr lang="fr-FR" sz="2025" b="1" dirty="0">
                <a:solidFill>
                  <a:prstClr val="black"/>
                </a:solidFill>
              </a:rPr>
              <a:t>(</a:t>
            </a:r>
            <a:r>
              <a:rPr lang="fr-FR" sz="2025" b="1" dirty="0" smtClean="0">
                <a:solidFill>
                  <a:prstClr val="black"/>
                </a:solidFill>
              </a:rPr>
              <a:t> + 8 au national)</a:t>
            </a:r>
            <a:endParaRPr lang="fr-FR" sz="2025" b="1" dirty="0">
              <a:solidFill>
                <a:prstClr val="black"/>
              </a:solidFill>
            </a:endParaRPr>
          </a:p>
        </p:txBody>
      </p:sp>
      <p:graphicFrame>
        <p:nvGraphicFramePr>
          <p:cNvPr id="8" name="Graphique 7"/>
          <p:cNvGraphicFramePr>
            <a:graphicFrameLocks/>
          </p:cNvGraphicFramePr>
          <p:nvPr>
            <p:extLst/>
          </p:nvPr>
        </p:nvGraphicFramePr>
        <p:xfrm>
          <a:off x="1835696" y="1129252"/>
          <a:ext cx="6480720" cy="3716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11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modèle.ppt.ACNORMAND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ppt_modele_ACNORMANDIE_2018</Template>
  <TotalTime>95</TotalTime>
  <Words>4329</Words>
  <Application>Microsoft Office PowerPoint</Application>
  <PresentationFormat>Affichage à l'écran (4:3)</PresentationFormat>
  <Paragraphs>748</Paragraphs>
  <Slides>69</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69</vt:i4>
      </vt:variant>
    </vt:vector>
  </HeadingPairs>
  <TitlesOfParts>
    <vt:vector size="74" baseType="lpstr">
      <vt:lpstr>Arial</vt:lpstr>
      <vt:lpstr>Calibri</vt:lpstr>
      <vt:lpstr>Times New Roman</vt:lpstr>
      <vt:lpstr>Wingdings</vt:lpstr>
      <vt:lpstr>2018.modèle.ppt.ACNORMANDIE</vt:lpstr>
      <vt:lpstr>Réunion de rentrée des Personnels d’encadrement des départements de l’Eure et de l’Orne  Jeudi 29 août 2019 </vt:lpstr>
      <vt:lpstr>Table des matières</vt:lpstr>
      <vt:lpstr>Introduction  Christine GAVINI-CHEVET Rectrice de la région académique Normandie Rectrice des académies de Caen et de Rouen Chancelière des universités</vt:lpstr>
      <vt:lpstr>  Laurent LE MERCIER Inspecteur d’académie-directeur des services départementaux de l’éducation nationale</vt:lpstr>
      <vt:lpstr>Résultats des évaluations 6eme Performance selon équité Evolution de 2015 à 2018</vt:lpstr>
      <vt:lpstr>Présentation PowerPoint</vt:lpstr>
      <vt:lpstr>Présentation PowerPoint</vt:lpstr>
      <vt:lpstr>Présentation PowerPoint</vt:lpstr>
      <vt:lpstr>Présentation PowerPoint</vt:lpstr>
      <vt:lpstr>Niveau de maîtrise par département</vt:lpstr>
      <vt:lpstr>Profil social et scolaire à l’entrée en 6eme</vt:lpstr>
      <vt:lpstr>Résultats aux évaluations certificatives</vt:lpstr>
      <vt:lpstr>DNB</vt:lpstr>
      <vt:lpstr>DNB </vt:lpstr>
      <vt:lpstr>BAC </vt:lpstr>
      <vt:lpstr>BAC</vt:lpstr>
      <vt:lpstr>Décisions d’orientation post 2d GT 2018</vt:lpstr>
      <vt:lpstr>BAC </vt:lpstr>
      <vt:lpstr>  Françoise MONCADA Inspecteur d’académie-directeur des services départementaux de l’éducation nationale</vt:lpstr>
      <vt:lpstr>Les mesures de la rentrée 2019 dans le 1er degré</vt:lpstr>
      <vt:lpstr>L'acquisition des savoirs fondamentaux par tous les élèves :  une priorité nationale</vt:lpstr>
      <vt:lpstr>L'acquisition des savoirs fondamentaux par tous les élèves  une priorité nationale : lire, écrire  </vt:lpstr>
      <vt:lpstr>Les évaluations nationales Mi-CP : % d'élèves de CP à besoins selon les compétences évaluées en Français </vt:lpstr>
      <vt:lpstr>Les évaluations nationales Mi-CP : % d'élèves de CP à besoins selon les compétences évaluées en Mathématiques</vt:lpstr>
      <vt:lpstr>Pour une école pleinement inclusive   Laurent Maire, C.T. ASH </vt:lpstr>
      <vt:lpstr>Pour une école pleinement inclusive </vt:lpstr>
      <vt:lpstr>Pour une école pleinement inclusive </vt:lpstr>
      <vt:lpstr>Pour une école pleinement inclusive   Laurent Maire, C.T. ASH </vt:lpstr>
      <vt:lpstr>Pour une école pleinement inclusive </vt:lpstr>
      <vt:lpstr>Pour une école pleinement inclusive </vt:lpstr>
      <vt:lpstr>La formation professionnelle dans la région académique Normandie Eric GARNIER, DAFPIC</vt:lpstr>
      <vt:lpstr>L’organisation académique</vt:lpstr>
      <vt:lpstr>Le développement de l’apprentissage</vt:lpstr>
      <vt:lpstr>La carte des formations</vt:lpstr>
      <vt:lpstr>La carte des formations</vt:lpstr>
      <vt:lpstr>La carte des formations</vt:lpstr>
      <vt:lpstr>La formation continue des adultes</vt:lpstr>
      <vt:lpstr>Bilan de l’orientation et de l’affectation juin 2019 </vt:lpstr>
      <vt:lpstr>Post 3e – Région académique Normandie </vt:lpstr>
      <vt:lpstr>Post 3e – Région académique Normandie </vt:lpstr>
      <vt:lpstr>Protocole d’accompagnement vers l’apprentissage </vt:lpstr>
      <vt:lpstr>Protocole d’accompagnement des élèves de 3e sans solution d’affectation -lutte contre le décrochage-</vt:lpstr>
      <vt:lpstr>Post 2GT – Région académique Normandie </vt:lpstr>
      <vt:lpstr>Post 2GT – Région académique Normandie </vt:lpstr>
      <vt:lpstr>Post 2GT – Région académique Normandie </vt:lpstr>
      <vt:lpstr>Répartition des compétences entre l’Etat et les régions en matière d’information pour les publics scolaires, étudiants et apprentis</vt:lpstr>
      <vt:lpstr>Présentation PowerPoint</vt:lpstr>
      <vt:lpstr>Parcoursup 2019 – Phase d’admission</vt:lpstr>
      <vt:lpstr>Parcoursup 2019 – Phase d’admission </vt:lpstr>
      <vt:lpstr>Places vacantes en PC</vt:lpstr>
      <vt:lpstr>Parcoursup 2019 – Phase d’admission </vt:lpstr>
      <vt:lpstr>CAES au 20/08/2019</vt:lpstr>
      <vt:lpstr>Admission en classe passerelle</vt:lpstr>
      <vt:lpstr>Parcours d’Excellence et Cordées de la Réussite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Dispositif G.R.H de proximité </vt:lpstr>
      <vt:lpstr>Service académique de gestion des ressources humaines de proximité</vt:lpstr>
      <vt:lpstr>Pré-professionnalisation</vt:lpstr>
      <vt:lpstr> Le plan académique de formation   </vt:lpstr>
      <vt:lpstr>Plan académique de formation</vt:lpstr>
      <vt:lpstr> Plan académique de formation</vt:lpstr>
      <vt:lpstr>Normandie pour la Paix </vt:lpstr>
    </vt:vector>
  </TitlesOfParts>
  <Company>Académie de Caen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page de garde : taille police 54</dc:title>
  <dc:creator>Brigitte LACOSTE</dc:creator>
  <cp:lastModifiedBy>FANNY GALLIEN</cp:lastModifiedBy>
  <cp:revision>6</cp:revision>
  <cp:lastPrinted>2017-08-28T17:32:05Z</cp:lastPrinted>
  <dcterms:created xsi:type="dcterms:W3CDTF">2019-08-28T13:07:38Z</dcterms:created>
  <dcterms:modified xsi:type="dcterms:W3CDTF">2019-08-29T10:04:18Z</dcterms:modified>
</cp:coreProperties>
</file>