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257" r:id="rId4"/>
    <p:sldId id="304" r:id="rId5"/>
    <p:sldId id="273" r:id="rId6"/>
    <p:sldId id="258" r:id="rId7"/>
    <p:sldId id="303" r:id="rId8"/>
    <p:sldId id="277" r:id="rId9"/>
    <p:sldId id="278" r:id="rId10"/>
    <p:sldId id="279" r:id="rId11"/>
    <p:sldId id="293" r:id="rId12"/>
    <p:sldId id="294" r:id="rId13"/>
    <p:sldId id="295" r:id="rId14"/>
    <p:sldId id="296" r:id="rId15"/>
    <p:sldId id="297" r:id="rId16"/>
    <p:sldId id="282" r:id="rId17"/>
    <p:sldId id="283" r:id="rId18"/>
    <p:sldId id="284" r:id="rId19"/>
    <p:sldId id="298" r:id="rId20"/>
    <p:sldId id="281" r:id="rId21"/>
    <p:sldId id="299" r:id="rId22"/>
    <p:sldId id="292" r:id="rId23"/>
    <p:sldId id="263" r:id="rId24"/>
    <p:sldId id="305" r:id="rId25"/>
    <p:sldId id="274" r:id="rId26"/>
    <p:sldId id="265" r:id="rId27"/>
    <p:sldId id="266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00" r:id="rId46"/>
    <p:sldId id="287" r:id="rId47"/>
    <p:sldId id="288" r:id="rId48"/>
    <p:sldId id="302" r:id="rId49"/>
    <p:sldId id="301" r:id="rId50"/>
    <p:sldId id="276" r:id="rId51"/>
    <p:sldId id="264" r:id="rId52"/>
    <p:sldId id="270" r:id="rId53"/>
    <p:sldId id="272" r:id="rId5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3632A-53C3-4417-A00E-9A3404C8981D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F4FAD-4BF5-4B11-BA2B-4C5EBBF67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32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B7AF-E963-4CCB-A2D2-179BE3974485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4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Les lab schools, </a:t>
            </a:r>
            <a:r>
              <a:rPr lang="en-US" dirty="0" err="1" smtClean="0"/>
              <a:t>ou</a:t>
            </a:r>
            <a:r>
              <a:rPr lang="en-US" dirty="0" smtClean="0"/>
              <a:t> « </a:t>
            </a:r>
            <a:r>
              <a:rPr lang="en-US" dirty="0" err="1" smtClean="0"/>
              <a:t>écoles-laboratoires</a:t>
            </a:r>
            <a:r>
              <a:rPr lang="en-US" dirty="0" smtClean="0"/>
              <a:t> », </a:t>
            </a:r>
            <a:r>
              <a:rPr lang="en-US" dirty="0" err="1" smtClean="0"/>
              <a:t>sont</a:t>
            </a:r>
            <a:r>
              <a:rPr lang="en-US" dirty="0" smtClean="0"/>
              <a:t> des </a:t>
            </a:r>
            <a:r>
              <a:rPr lang="en-US" dirty="0" err="1" smtClean="0"/>
              <a:t>écoles</a:t>
            </a:r>
            <a:r>
              <a:rPr lang="en-US" dirty="0" smtClean="0"/>
              <a:t> </a:t>
            </a:r>
            <a:r>
              <a:rPr lang="en-US" dirty="0" err="1" smtClean="0"/>
              <a:t>innovantes</a:t>
            </a:r>
            <a:r>
              <a:rPr lang="en-US" dirty="0" smtClean="0"/>
              <a:t> </a:t>
            </a:r>
            <a:r>
              <a:rPr lang="en-US" dirty="0" err="1" smtClean="0"/>
              <a:t>adossées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des </a:t>
            </a:r>
            <a:r>
              <a:rPr lang="en-US" dirty="0" err="1" smtClean="0"/>
              <a:t>départements</a:t>
            </a:r>
            <a:r>
              <a:rPr lang="en-US" dirty="0" smtClean="0"/>
              <a:t> </a:t>
            </a:r>
            <a:r>
              <a:rPr lang="en-US" dirty="0" err="1" smtClean="0"/>
              <a:t>d’université</a:t>
            </a:r>
            <a:r>
              <a:rPr lang="en-US" dirty="0" smtClean="0"/>
              <a:t>. </a:t>
            </a:r>
            <a:r>
              <a:rPr lang="en-US" dirty="0" err="1" smtClean="0"/>
              <a:t>Elles</a:t>
            </a:r>
            <a:r>
              <a:rPr lang="en-US" dirty="0" smtClean="0"/>
              <a:t> existent en </a:t>
            </a:r>
            <a:r>
              <a:rPr lang="en-US" dirty="0" err="1" smtClean="0"/>
              <a:t>Amérique</a:t>
            </a:r>
            <a:r>
              <a:rPr lang="en-US" dirty="0" smtClean="0"/>
              <a:t> du Nord </a:t>
            </a:r>
            <a:r>
              <a:rPr lang="en-US" dirty="0" err="1" smtClean="0"/>
              <a:t>depuis</a:t>
            </a:r>
            <a:r>
              <a:rPr lang="en-US" dirty="0" smtClean="0"/>
              <a:t> la fin du </a:t>
            </a:r>
            <a:r>
              <a:rPr lang="en-US" dirty="0" err="1" smtClean="0"/>
              <a:t>XIXe</a:t>
            </a:r>
            <a:r>
              <a:rPr lang="en-US" dirty="0" smtClean="0"/>
              <a:t> siècle (par </a:t>
            </a:r>
            <a:r>
              <a:rPr lang="en-US" dirty="0" err="1" smtClean="0"/>
              <a:t>exemple</a:t>
            </a:r>
            <a:r>
              <a:rPr lang="en-US" dirty="0" smtClean="0"/>
              <a:t>, </a:t>
            </a:r>
            <a:r>
              <a:rPr lang="en-US" dirty="0" err="1" smtClean="0"/>
              <a:t>celles</a:t>
            </a:r>
            <a:r>
              <a:rPr lang="en-US" dirty="0" smtClean="0"/>
              <a:t> de UCLA </a:t>
            </a:r>
            <a:r>
              <a:rPr lang="en-US" dirty="0" err="1" smtClean="0"/>
              <a:t>ou</a:t>
            </a:r>
            <a:r>
              <a:rPr lang="en-US" dirty="0" smtClean="0"/>
              <a:t> de Toronto). La collaboration entre </a:t>
            </a:r>
            <a:r>
              <a:rPr lang="en-US" dirty="0" err="1" smtClean="0"/>
              <a:t>écoles</a:t>
            </a:r>
            <a:r>
              <a:rPr lang="en-US" dirty="0" smtClean="0"/>
              <a:t> </a:t>
            </a:r>
            <a:r>
              <a:rPr lang="en-US" dirty="0" err="1" smtClean="0"/>
              <a:t>pilotes</a:t>
            </a:r>
            <a:r>
              <a:rPr lang="en-US" dirty="0" smtClean="0"/>
              <a:t> et </a:t>
            </a:r>
            <a:r>
              <a:rPr lang="en-US" dirty="0" err="1" smtClean="0"/>
              <a:t>laboratoires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l’innovation</a:t>
            </a:r>
            <a:r>
              <a:rPr lang="en-US" dirty="0" smtClean="0"/>
              <a:t> </a:t>
            </a:r>
            <a:r>
              <a:rPr lang="en-US" dirty="0" err="1" smtClean="0"/>
              <a:t>pédagogique</a:t>
            </a:r>
            <a:r>
              <a:rPr lang="en-US" dirty="0" smtClean="0"/>
              <a:t> </a:t>
            </a:r>
            <a:r>
              <a:rPr lang="en-US" dirty="0" err="1" smtClean="0"/>
              <a:t>favorise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sûr</a:t>
            </a:r>
            <a:r>
              <a:rPr lang="en-US" dirty="0" smtClean="0"/>
              <a:t> la circulation de </a:t>
            </a:r>
            <a:r>
              <a:rPr lang="en-US" dirty="0" err="1" smtClean="0"/>
              <a:t>connaissances</a:t>
            </a:r>
            <a:r>
              <a:rPr lang="en-US" dirty="0" smtClean="0"/>
              <a:t>, </a:t>
            </a:r>
            <a:r>
              <a:rPr lang="en-US" dirty="0" err="1" smtClean="0"/>
              <a:t>l’échange</a:t>
            </a:r>
            <a:r>
              <a:rPr lang="en-US" dirty="0" smtClean="0"/>
              <a:t> de </a:t>
            </a:r>
            <a:r>
              <a:rPr lang="en-US" dirty="0" err="1" smtClean="0"/>
              <a:t>compétences</a:t>
            </a:r>
            <a:r>
              <a:rPr lang="en-US" dirty="0" smtClean="0"/>
              <a:t> et </a:t>
            </a:r>
            <a:r>
              <a:rPr lang="en-US" dirty="0" err="1" smtClean="0"/>
              <a:t>l’émulation</a:t>
            </a:r>
            <a:r>
              <a:rPr lang="en-US" dirty="0" smtClean="0"/>
              <a:t> entre les </a:t>
            </a:r>
            <a:r>
              <a:rPr lang="en-US" dirty="0" err="1" smtClean="0"/>
              <a:t>différents</a:t>
            </a:r>
            <a:r>
              <a:rPr lang="en-US" dirty="0" smtClean="0"/>
              <a:t> </a:t>
            </a:r>
            <a:r>
              <a:rPr lang="en-US" dirty="0" err="1" smtClean="0"/>
              <a:t>acteurs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l’application</a:t>
            </a:r>
            <a:r>
              <a:rPr lang="en-US" dirty="0" smtClean="0"/>
              <a:t> et la </a:t>
            </a:r>
            <a:r>
              <a:rPr lang="en-US" dirty="0" err="1" smtClean="0"/>
              <a:t>dissémination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auprès</a:t>
            </a:r>
            <a:r>
              <a:rPr lang="en-US" dirty="0" smtClean="0"/>
              <a:t> </a:t>
            </a:r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établissements</a:t>
            </a:r>
            <a:r>
              <a:rPr lang="en-US" dirty="0" smtClean="0"/>
              <a:t>, </a:t>
            </a:r>
            <a:r>
              <a:rPr lang="en-US" dirty="0" err="1" smtClean="0"/>
              <a:t>localement</a:t>
            </a:r>
            <a:r>
              <a:rPr lang="en-US" dirty="0" smtClean="0"/>
              <a:t> et au-</a:t>
            </a:r>
            <a:r>
              <a:rPr lang="en-US" dirty="0" err="1" smtClean="0"/>
              <a:t>delà</a:t>
            </a:r>
            <a:r>
              <a:rPr lang="en-US" dirty="0" smtClean="0"/>
              <a:t> des </a:t>
            </a:r>
            <a:r>
              <a:rPr lang="en-US" dirty="0" err="1" smtClean="0"/>
              <a:t>frontières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l'occasion</a:t>
            </a:r>
            <a:r>
              <a:rPr lang="en-US" dirty="0" smtClean="0"/>
              <a:t> de la venue </a:t>
            </a:r>
            <a:r>
              <a:rPr lang="en-US" dirty="0" err="1" smtClean="0"/>
              <a:t>à</a:t>
            </a:r>
            <a:r>
              <a:rPr lang="en-US" dirty="0" smtClean="0"/>
              <a:t> Paris de Francis </a:t>
            </a:r>
            <a:r>
              <a:rPr lang="en-US" dirty="0" err="1" smtClean="0"/>
              <a:t>Mechner</a:t>
            </a:r>
            <a:r>
              <a:rPr lang="en-US" dirty="0" smtClean="0"/>
              <a:t> (http://</a:t>
            </a:r>
            <a:r>
              <a:rPr lang="en-US" dirty="0" err="1" smtClean="0"/>
              <a:t>mechnerfoundation.org</a:t>
            </a:r>
            <a:r>
              <a:rPr lang="en-US" dirty="0" smtClean="0"/>
              <a:t>) </a:t>
            </a:r>
            <a:r>
              <a:rPr lang="en-US" dirty="0" err="1" smtClean="0"/>
              <a:t>créateur</a:t>
            </a:r>
            <a:r>
              <a:rPr lang="en-US" dirty="0" smtClean="0"/>
              <a:t> de </a:t>
            </a:r>
            <a:r>
              <a:rPr lang="en-US" dirty="0" err="1" smtClean="0"/>
              <a:t>l'école</a:t>
            </a:r>
            <a:r>
              <a:rPr lang="en-US" dirty="0" smtClean="0"/>
              <a:t> Queens </a:t>
            </a:r>
            <a:r>
              <a:rPr lang="en-US" dirty="0" err="1" smtClean="0"/>
              <a:t>Paideia</a:t>
            </a:r>
            <a:r>
              <a:rPr lang="en-US" dirty="0" smtClean="0"/>
              <a:t> et </a:t>
            </a:r>
            <a:r>
              <a:rPr lang="en-US" dirty="0" err="1" smtClean="0"/>
              <a:t>promoteur</a:t>
            </a:r>
            <a:r>
              <a:rPr lang="en-US" dirty="0" smtClean="0"/>
              <a:t> d'un </a:t>
            </a:r>
            <a:r>
              <a:rPr lang="en-US" dirty="0" err="1" smtClean="0"/>
              <a:t>système</a:t>
            </a:r>
            <a:r>
              <a:rPr lang="en-US" dirty="0" smtClean="0"/>
              <a:t> public </a:t>
            </a:r>
            <a:r>
              <a:rPr lang="en-US" dirty="0" err="1" smtClean="0"/>
              <a:t>d'éducation</a:t>
            </a:r>
            <a:r>
              <a:rPr lang="en-US" dirty="0" smtClean="0"/>
              <a:t> </a:t>
            </a:r>
            <a:r>
              <a:rPr lang="en-US" dirty="0" err="1" smtClean="0"/>
              <a:t>personnalisée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le Lab School Network </a:t>
            </a:r>
          </a:p>
          <a:p>
            <a:r>
              <a:rPr lang="en-US" dirty="0" smtClean="0"/>
              <a:t>et</a:t>
            </a:r>
          </a:p>
          <a:p>
            <a:r>
              <a:rPr lang="en-US" dirty="0" smtClean="0"/>
              <a:t> les </a:t>
            </a:r>
            <a:r>
              <a:rPr lang="en-US" dirty="0" err="1" smtClean="0"/>
              <a:t>recteurs</a:t>
            </a:r>
            <a:r>
              <a:rPr lang="en-US" dirty="0" smtClean="0"/>
              <a:t> de la </a:t>
            </a:r>
            <a:r>
              <a:rPr lang="en-US" dirty="0" err="1" smtClean="0"/>
              <a:t>région</a:t>
            </a:r>
            <a:r>
              <a:rPr lang="en-US" dirty="0" smtClean="0"/>
              <a:t> </a:t>
            </a:r>
            <a:r>
              <a:rPr lang="en-US" dirty="0" err="1" smtClean="0"/>
              <a:t>académique</a:t>
            </a:r>
            <a:r>
              <a:rPr lang="en-US" dirty="0" smtClean="0"/>
              <a:t> Bourgogne-</a:t>
            </a:r>
            <a:r>
              <a:rPr lang="en-US" dirty="0" err="1" smtClean="0"/>
              <a:t>Franche</a:t>
            </a:r>
            <a:r>
              <a:rPr lang="en-US" dirty="0" smtClean="0"/>
              <a:t> </a:t>
            </a:r>
            <a:r>
              <a:rPr lang="en-US" dirty="0" err="1" smtClean="0"/>
              <a:t>Comté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organisent</a:t>
            </a:r>
            <a:r>
              <a:rPr lang="en-US" dirty="0" smtClean="0"/>
              <a:t> un </a:t>
            </a:r>
            <a:r>
              <a:rPr lang="en-US" dirty="0" err="1" smtClean="0"/>
              <a:t>débat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changement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l'école</a:t>
            </a:r>
            <a:r>
              <a:rPr lang="en-US" dirty="0" smtClean="0"/>
              <a:t> </a:t>
            </a:r>
            <a:r>
              <a:rPr lang="en-US" dirty="0" err="1" smtClean="0"/>
              <a:t>publique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entre Francis </a:t>
            </a:r>
            <a:r>
              <a:rPr lang="en-US" dirty="0" err="1" smtClean="0"/>
              <a:t>Mechner</a:t>
            </a:r>
            <a:endParaRPr lang="en-US" dirty="0" smtClean="0"/>
          </a:p>
          <a:p>
            <a:r>
              <a:rPr lang="en-US" dirty="0" smtClean="0"/>
              <a:t> et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créateurs</a:t>
            </a:r>
            <a:r>
              <a:rPr lang="en-US" dirty="0" smtClean="0"/>
              <a:t> </a:t>
            </a:r>
            <a:r>
              <a:rPr lang="en-US" dirty="0" err="1" smtClean="0"/>
              <a:t>d'école</a:t>
            </a:r>
            <a:r>
              <a:rPr lang="en-US" dirty="0" smtClean="0"/>
              <a:t> : </a:t>
            </a:r>
          </a:p>
          <a:p>
            <a:r>
              <a:rPr lang="en-US" dirty="0" err="1" smtClean="0"/>
              <a:t>Pascale</a:t>
            </a:r>
            <a:r>
              <a:rPr lang="en-US" dirty="0" smtClean="0"/>
              <a:t> Haag, maître de </a:t>
            </a:r>
            <a:r>
              <a:rPr lang="en-US" dirty="0" err="1" smtClean="0"/>
              <a:t>conférence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l'EHESS</a:t>
            </a:r>
            <a:r>
              <a:rPr lang="en-US" dirty="0" smtClean="0"/>
              <a:t> et </a:t>
            </a:r>
            <a:r>
              <a:rPr lang="en-US" dirty="0" err="1" smtClean="0"/>
              <a:t>fondatrice</a:t>
            </a:r>
            <a:r>
              <a:rPr lang="en-US" dirty="0" smtClean="0"/>
              <a:t> de la Lab School de Paris</a:t>
            </a:r>
          </a:p>
          <a:p>
            <a:r>
              <a:rPr lang="en-US" dirty="0" err="1" smtClean="0"/>
              <a:t>Jérôme</a:t>
            </a:r>
            <a:r>
              <a:rPr lang="en-US" dirty="0" smtClean="0"/>
              <a:t> </a:t>
            </a:r>
            <a:r>
              <a:rPr lang="en-US" dirty="0" err="1" smtClean="0"/>
              <a:t>Saltet</a:t>
            </a:r>
            <a:r>
              <a:rPr lang="en-US" dirty="0" smtClean="0"/>
              <a:t>, </a:t>
            </a:r>
            <a:r>
              <a:rPr lang="en-US" dirty="0" err="1" smtClean="0"/>
              <a:t>coauteur</a:t>
            </a:r>
            <a:r>
              <a:rPr lang="en-US" dirty="0" smtClean="0"/>
              <a:t> de Changer le </a:t>
            </a:r>
            <a:r>
              <a:rPr lang="en-US" dirty="0" err="1" smtClean="0"/>
              <a:t>collège</a:t>
            </a:r>
            <a:r>
              <a:rPr lang="en-US" dirty="0" smtClean="0"/>
              <a:t> </a:t>
            </a:r>
            <a:r>
              <a:rPr lang="en-US" dirty="0" err="1" smtClean="0"/>
              <a:t>c'est</a:t>
            </a:r>
            <a:r>
              <a:rPr lang="en-US" dirty="0" smtClean="0"/>
              <a:t> possible, et en train de </a:t>
            </a:r>
            <a:r>
              <a:rPr lang="en-US" dirty="0" err="1" smtClean="0"/>
              <a:t>créer</a:t>
            </a:r>
            <a:r>
              <a:rPr lang="en-US" dirty="0" smtClean="0"/>
              <a:t> un </a:t>
            </a:r>
            <a:r>
              <a:rPr lang="en-US" dirty="0" err="1" smtClean="0"/>
              <a:t>collège</a:t>
            </a:r>
            <a:r>
              <a:rPr lang="en-US" dirty="0" smtClean="0"/>
              <a:t> public </a:t>
            </a:r>
            <a:r>
              <a:rPr lang="en-US" dirty="0" err="1" smtClean="0"/>
              <a:t>différent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Mantes la Jolie. </a:t>
            </a:r>
          </a:p>
          <a:p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vendredi</a:t>
            </a:r>
            <a:r>
              <a:rPr lang="en-US" dirty="0" smtClean="0"/>
              <a:t> 17 </a:t>
            </a:r>
            <a:r>
              <a:rPr lang="en-US" dirty="0" err="1" smtClean="0"/>
              <a:t>novembre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18h, au </a:t>
            </a:r>
            <a:r>
              <a:rPr lang="en-US" dirty="0" err="1" smtClean="0"/>
              <a:t>Liberté</a:t>
            </a:r>
            <a:r>
              <a:rPr lang="en-US" dirty="0" smtClean="0"/>
              <a:t> Living Lab, 9 rue </a:t>
            </a:r>
            <a:r>
              <a:rPr lang="en-US" dirty="0" err="1" smtClean="0"/>
              <a:t>d'Alexandrie</a:t>
            </a:r>
            <a:r>
              <a:rPr lang="en-US" dirty="0" smtClean="0"/>
              <a:t>, 75002</a:t>
            </a:r>
          </a:p>
          <a:p>
            <a:endParaRPr lang="en-US" dirty="0" smtClean="0"/>
          </a:p>
          <a:p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trois</a:t>
            </a:r>
            <a:r>
              <a:rPr lang="en-US" dirty="0" smtClean="0"/>
              <a:t> </a:t>
            </a:r>
            <a:r>
              <a:rPr lang="en-US" dirty="0" err="1" smtClean="0"/>
              <a:t>précurseurs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en </a:t>
            </a:r>
            <a:r>
              <a:rPr lang="en-US" dirty="0" err="1" smtClean="0"/>
              <a:t>commun</a:t>
            </a:r>
            <a:r>
              <a:rPr lang="en-US" dirty="0" smtClean="0"/>
              <a:t> le </a:t>
            </a:r>
            <a:r>
              <a:rPr lang="en-US" dirty="0" err="1" smtClean="0"/>
              <a:t>souhait</a:t>
            </a:r>
            <a:r>
              <a:rPr lang="en-US" dirty="0" smtClean="0"/>
              <a:t> de </a:t>
            </a:r>
            <a:r>
              <a:rPr lang="en-US" dirty="0" err="1" smtClean="0"/>
              <a:t>s'appuyer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</a:t>
            </a:r>
            <a:r>
              <a:rPr lang="en-US" dirty="0" err="1" smtClean="0"/>
              <a:t>recherche</a:t>
            </a:r>
            <a:r>
              <a:rPr lang="en-US" dirty="0" smtClean="0"/>
              <a:t> pour </a:t>
            </a:r>
            <a:r>
              <a:rPr lang="en-US" dirty="0" err="1" smtClean="0"/>
              <a:t>trouver</a:t>
            </a:r>
            <a:r>
              <a:rPr lang="en-US" dirty="0" smtClean="0"/>
              <a:t> un </a:t>
            </a:r>
            <a:r>
              <a:rPr lang="en-US" dirty="0" err="1" smtClean="0"/>
              <a:t>modèle</a:t>
            </a:r>
            <a:r>
              <a:rPr lang="en-US" dirty="0" smtClean="0"/>
              <a:t> </a:t>
            </a:r>
            <a:r>
              <a:rPr lang="en-US" dirty="0" err="1" smtClean="0"/>
              <a:t>d'école</a:t>
            </a:r>
            <a:r>
              <a:rPr lang="en-US" dirty="0" smtClean="0"/>
              <a:t> </a:t>
            </a:r>
            <a:r>
              <a:rPr lang="en-US" dirty="0" err="1" smtClean="0"/>
              <a:t>publique</a:t>
            </a:r>
            <a:r>
              <a:rPr lang="en-US" dirty="0" smtClean="0"/>
              <a:t> qui </a:t>
            </a:r>
            <a:r>
              <a:rPr lang="en-US" dirty="0" err="1" smtClean="0"/>
              <a:t>permette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enfant </a:t>
            </a:r>
            <a:r>
              <a:rPr lang="en-US" dirty="0" err="1" smtClean="0"/>
              <a:t>d'apprendre</a:t>
            </a:r>
            <a:r>
              <a:rPr lang="en-US" dirty="0" smtClean="0"/>
              <a:t>. Francis </a:t>
            </a:r>
            <a:r>
              <a:rPr lang="en-US" dirty="0" err="1" smtClean="0"/>
              <a:t>Mechner</a:t>
            </a:r>
            <a:r>
              <a:rPr lang="en-US" dirty="0" smtClean="0"/>
              <a:t>, a </a:t>
            </a:r>
            <a:r>
              <a:rPr lang="en-US" dirty="0" err="1" smtClean="0"/>
              <a:t>développé</a:t>
            </a:r>
            <a:r>
              <a:rPr lang="en-US" dirty="0" smtClean="0"/>
              <a:t> un </a:t>
            </a:r>
            <a:r>
              <a:rPr lang="en-US" dirty="0" err="1" smtClean="0"/>
              <a:t>modèle</a:t>
            </a:r>
            <a:r>
              <a:rPr lang="en-US" dirty="0" smtClean="0"/>
              <a:t> qui </a:t>
            </a:r>
            <a:r>
              <a:rPr lang="en-US" dirty="0" err="1" smtClean="0"/>
              <a:t>permet</a:t>
            </a:r>
            <a:r>
              <a:rPr lang="en-US" dirty="0" smtClean="0"/>
              <a:t> de </a:t>
            </a:r>
            <a:r>
              <a:rPr lang="en-US" dirty="0" err="1" smtClean="0"/>
              <a:t>démultiplier</a:t>
            </a:r>
            <a:r>
              <a:rPr lang="en-US" dirty="0" smtClean="0"/>
              <a:t> la </a:t>
            </a:r>
            <a:r>
              <a:rPr lang="en-US" dirty="0" err="1" smtClean="0"/>
              <a:t>personnalisation</a:t>
            </a:r>
            <a:r>
              <a:rPr lang="en-US" dirty="0" smtClean="0"/>
              <a:t>, </a:t>
            </a:r>
            <a:r>
              <a:rPr lang="en-US" dirty="0" err="1" smtClean="0"/>
              <a:t>dans</a:t>
            </a:r>
            <a:r>
              <a:rPr lang="en-US" dirty="0" smtClean="0"/>
              <a:t> le cadre des budgets et des </a:t>
            </a:r>
            <a:r>
              <a:rPr lang="en-US" dirty="0" err="1" smtClean="0"/>
              <a:t>bâtiments</a:t>
            </a:r>
            <a:r>
              <a:rPr lang="en-US" dirty="0" smtClean="0"/>
              <a:t> publics. Son </a:t>
            </a:r>
            <a:r>
              <a:rPr lang="en-US" dirty="0" err="1" smtClean="0"/>
              <a:t>expérience</a:t>
            </a:r>
            <a:r>
              <a:rPr lang="en-US" dirty="0" smtClean="0"/>
              <a:t> </a:t>
            </a:r>
            <a:r>
              <a:rPr lang="en-US" dirty="0" err="1" smtClean="0"/>
              <a:t>américaine</a:t>
            </a:r>
            <a:r>
              <a:rPr lang="en-US" dirty="0" smtClean="0"/>
              <a:t> </a:t>
            </a:r>
            <a:r>
              <a:rPr lang="en-US" dirty="0" err="1" smtClean="0"/>
              <a:t>est-elle</a:t>
            </a:r>
            <a:r>
              <a:rPr lang="en-US" dirty="0" smtClean="0"/>
              <a:t> transposable en France?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thématique</a:t>
            </a:r>
            <a:r>
              <a:rPr lang="en-US" dirty="0" smtClean="0"/>
              <a:t> </a:t>
            </a:r>
            <a:r>
              <a:rPr lang="en-US" dirty="0" err="1" smtClean="0"/>
              <a:t>générale</a:t>
            </a:r>
            <a:r>
              <a:rPr lang="en-US" dirty="0" smtClean="0"/>
              <a:t> du </a:t>
            </a:r>
            <a:r>
              <a:rPr lang="en-US" dirty="0" err="1" smtClean="0"/>
              <a:t>débat</a:t>
            </a:r>
            <a:r>
              <a:rPr lang="en-US" dirty="0" smtClean="0"/>
              <a:t> </a:t>
            </a:r>
            <a:r>
              <a:rPr lang="en-US" dirty="0" err="1" smtClean="0"/>
              <a:t>portera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conditions de </a:t>
            </a:r>
            <a:r>
              <a:rPr lang="en-US" dirty="0" err="1" smtClean="0"/>
              <a:t>possibilité</a:t>
            </a:r>
            <a:r>
              <a:rPr lang="en-US" dirty="0" smtClean="0"/>
              <a:t> du </a:t>
            </a:r>
            <a:r>
              <a:rPr lang="en-US" dirty="0" err="1" smtClean="0"/>
              <a:t>changement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l'école</a:t>
            </a:r>
            <a:r>
              <a:rPr lang="en-US" dirty="0" smtClean="0"/>
              <a:t> </a:t>
            </a:r>
            <a:r>
              <a:rPr lang="en-US" dirty="0" err="1" smtClean="0"/>
              <a:t>publique</a:t>
            </a:r>
            <a:r>
              <a:rPr lang="en-US" dirty="0" smtClean="0"/>
              <a:t>.  Nous nous </a:t>
            </a:r>
            <a:r>
              <a:rPr lang="en-US" dirty="0" err="1" smtClean="0"/>
              <a:t>demanderons</a:t>
            </a:r>
            <a:r>
              <a:rPr lang="en-US" dirty="0" smtClean="0"/>
              <a:t> comment </a:t>
            </a:r>
            <a:r>
              <a:rPr lang="en-US" dirty="0" err="1" smtClean="0"/>
              <a:t>mettre</a:t>
            </a:r>
            <a:r>
              <a:rPr lang="en-US" dirty="0" smtClean="0"/>
              <a:t> au service de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élèves</a:t>
            </a:r>
            <a:r>
              <a:rPr lang="en-US" dirty="0" smtClean="0"/>
              <a:t> de </a:t>
            </a:r>
            <a:r>
              <a:rPr lang="en-US" dirty="0" err="1" smtClean="0"/>
              <a:t>l'éducation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des innovations </a:t>
            </a:r>
            <a:r>
              <a:rPr lang="en-US" dirty="0" err="1" smtClean="0"/>
              <a:t>conçues</a:t>
            </a:r>
            <a:r>
              <a:rPr lang="en-US" dirty="0" smtClean="0"/>
              <a:t> et </a:t>
            </a:r>
            <a:r>
              <a:rPr lang="en-US" dirty="0" err="1" smtClean="0"/>
              <a:t>réussies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petite </a:t>
            </a:r>
            <a:r>
              <a:rPr lang="en-US" dirty="0" err="1" smtClean="0"/>
              <a:t>échelle</a:t>
            </a:r>
            <a:r>
              <a:rPr lang="en-US" dirty="0" smtClean="0"/>
              <a:t> et </a:t>
            </a:r>
            <a:r>
              <a:rPr lang="en-US" dirty="0" err="1" smtClean="0"/>
              <a:t>s'il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 possible </a:t>
            </a:r>
            <a:r>
              <a:rPr lang="en-US" dirty="0" err="1" smtClean="0"/>
              <a:t>d'offrir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éducation</a:t>
            </a:r>
            <a:r>
              <a:rPr lang="en-US" dirty="0" smtClean="0"/>
              <a:t> </a:t>
            </a:r>
            <a:r>
              <a:rPr lang="en-US" dirty="0" err="1" smtClean="0"/>
              <a:t>personnalisée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élève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Parmi</a:t>
            </a:r>
            <a:r>
              <a:rPr lang="en-US" dirty="0" smtClean="0"/>
              <a:t> les questions </a:t>
            </a:r>
            <a:r>
              <a:rPr lang="en-US" dirty="0" err="1" smtClean="0"/>
              <a:t>abordées</a:t>
            </a:r>
            <a:r>
              <a:rPr lang="en-US" dirty="0" smtClean="0"/>
              <a:t>, </a:t>
            </a:r>
            <a:r>
              <a:rPr lang="en-US" dirty="0" err="1" smtClean="0"/>
              <a:t>celles</a:t>
            </a:r>
            <a:r>
              <a:rPr lang="en-US" dirty="0" smtClean="0"/>
              <a:t> de </a:t>
            </a:r>
            <a:r>
              <a:rPr lang="en-US" dirty="0" err="1" smtClean="0"/>
              <a:t>l'organisation</a:t>
            </a:r>
            <a:r>
              <a:rPr lang="en-US" dirty="0" smtClean="0"/>
              <a:t> de </a:t>
            </a:r>
            <a:r>
              <a:rPr lang="en-US" dirty="0" err="1" smtClean="0"/>
              <a:t>l'école</a:t>
            </a:r>
            <a:r>
              <a:rPr lang="en-US" dirty="0" smtClean="0"/>
              <a:t>, de la constitution et du </a:t>
            </a:r>
            <a:r>
              <a:rPr lang="en-US" dirty="0" err="1" smtClean="0"/>
              <a:t>fonctionnement</a:t>
            </a:r>
            <a:r>
              <a:rPr lang="en-US" dirty="0" smtClean="0"/>
              <a:t> des </a:t>
            </a:r>
            <a:r>
              <a:rPr lang="en-US" dirty="0" err="1" smtClean="0"/>
              <a:t>équipes</a:t>
            </a:r>
            <a:r>
              <a:rPr lang="en-US" dirty="0" smtClean="0"/>
              <a:t> </a:t>
            </a:r>
            <a:r>
              <a:rPr lang="en-US" dirty="0" err="1" smtClean="0"/>
              <a:t>éducatives</a:t>
            </a:r>
            <a:r>
              <a:rPr lang="en-US" dirty="0" smtClean="0"/>
              <a:t>, de la place qui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faite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recherche</a:t>
            </a:r>
            <a:r>
              <a:rPr lang="en-US" dirty="0" smtClean="0"/>
              <a:t>, aux disciplines, au </a:t>
            </a:r>
            <a:r>
              <a:rPr lang="en-US" dirty="0" err="1" smtClean="0"/>
              <a:t>numérique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échanges</a:t>
            </a:r>
            <a:r>
              <a:rPr lang="en-US" dirty="0" smtClean="0"/>
              <a:t> nous </a:t>
            </a:r>
            <a:r>
              <a:rPr lang="en-US" dirty="0" err="1" smtClean="0"/>
              <a:t>permettront</a:t>
            </a:r>
            <a:r>
              <a:rPr lang="en-US" dirty="0" smtClean="0"/>
              <a:t> </a:t>
            </a:r>
            <a:r>
              <a:rPr lang="en-US" dirty="0" err="1" smtClean="0"/>
              <a:t>d'avancer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la constitution de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académies</a:t>
            </a:r>
            <a:r>
              <a:rPr lang="en-US" dirty="0" smtClean="0"/>
              <a:t> </a:t>
            </a:r>
            <a:r>
              <a:rPr lang="en-US" dirty="0" err="1" smtClean="0"/>
              <a:t>apprenantes</a:t>
            </a:r>
            <a:r>
              <a:rPr lang="en-US" dirty="0" smtClean="0"/>
              <a:t>, </a:t>
            </a:r>
            <a:r>
              <a:rPr lang="en-US" dirty="0" err="1" smtClean="0"/>
              <a:t>notamment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le </a:t>
            </a:r>
            <a:r>
              <a:rPr lang="en-US" dirty="0" err="1" smtClean="0"/>
              <a:t>développement</a:t>
            </a:r>
            <a:r>
              <a:rPr lang="en-US" dirty="0" smtClean="0"/>
              <a:t> de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écoles</a:t>
            </a:r>
            <a:r>
              <a:rPr lang="en-US" dirty="0" smtClean="0"/>
              <a:t> </a:t>
            </a:r>
            <a:r>
              <a:rPr lang="en-US" dirty="0" err="1" smtClean="0"/>
              <a:t>laboratoires</a:t>
            </a:r>
            <a:r>
              <a:rPr lang="en-US" dirty="0" smtClean="0"/>
              <a:t>.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B00C1-D83A-4F74-8365-5061D69A3C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5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Quelques chiffres clefs</a:t>
            </a:r>
          </a:p>
          <a:p>
            <a:r>
              <a:rPr lang="fr-FR" dirty="0" smtClean="0"/>
              <a:t>Parcours émergence/ cartographie de </a:t>
            </a:r>
            <a:r>
              <a:rPr lang="fr-FR" dirty="0" err="1" smtClean="0"/>
              <a:t>controversers</a:t>
            </a:r>
            <a:endParaRPr lang="fr-FR" dirty="0" smtClean="0"/>
          </a:p>
          <a:p>
            <a:r>
              <a:rPr lang="fr-FR" dirty="0" smtClean="0"/>
              <a:t>Visions de ceux qui  participent</a:t>
            </a:r>
          </a:p>
          <a:p>
            <a:r>
              <a:rPr lang="fr-FR" dirty="0" smtClean="0"/>
              <a:t>Quelques </a:t>
            </a:r>
            <a:r>
              <a:rPr lang="fr-FR" dirty="0" err="1" smtClean="0"/>
              <a:t>verbatims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B00C1-D83A-4F74-8365-5061D69A3C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979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Partenariats multipartites</a:t>
            </a:r>
            <a:r>
              <a:rPr lang="fr-FR" baseline="0" dirty="0" smtClean="0"/>
              <a:t> // CONSORTIUM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B00C1-D83A-4F74-8365-5061D69A3C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66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 </a:t>
            </a:r>
            <a:r>
              <a:rPr lang="en-US" dirty="0" err="1" smtClean="0"/>
              <a:t>FabLab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un </a:t>
            </a:r>
            <a:r>
              <a:rPr lang="en-US" dirty="0" err="1" smtClean="0"/>
              <a:t>réseau</a:t>
            </a:r>
            <a:r>
              <a:rPr lang="en-US" dirty="0" smtClean="0"/>
              <a:t> </a:t>
            </a:r>
            <a:r>
              <a:rPr lang="en-US" dirty="0" err="1" smtClean="0"/>
              <a:t>mondial</a:t>
            </a:r>
            <a:r>
              <a:rPr lang="en-US" dirty="0" smtClean="0"/>
              <a:t> de </a:t>
            </a:r>
            <a:r>
              <a:rPr lang="en-US" dirty="0" err="1" smtClean="0"/>
              <a:t>laboratoires</a:t>
            </a:r>
            <a:r>
              <a:rPr lang="en-US" dirty="0" smtClean="0"/>
              <a:t> </a:t>
            </a:r>
            <a:r>
              <a:rPr lang="en-US" dirty="0" err="1" smtClean="0"/>
              <a:t>locaux</a:t>
            </a:r>
            <a:r>
              <a:rPr lang="en-US" dirty="0" smtClean="0"/>
              <a:t>, qui </a:t>
            </a:r>
            <a:r>
              <a:rPr lang="en-US" dirty="0" err="1" smtClean="0"/>
              <a:t>dopent</a:t>
            </a:r>
            <a:r>
              <a:rPr lang="en-US" dirty="0" smtClean="0"/>
              <a:t> </a:t>
            </a:r>
            <a:r>
              <a:rPr lang="en-US" dirty="0" err="1" smtClean="0"/>
              <a:t>l’inventivité</a:t>
            </a:r>
            <a:r>
              <a:rPr lang="en-US" dirty="0" smtClean="0"/>
              <a:t> en </a:t>
            </a:r>
            <a:r>
              <a:rPr lang="en-US" dirty="0" err="1" smtClean="0"/>
              <a:t>donnant</a:t>
            </a:r>
            <a:r>
              <a:rPr lang="en-US" dirty="0" smtClean="0"/>
              <a:t> </a:t>
            </a:r>
            <a:r>
              <a:rPr lang="en-US" dirty="0" err="1" smtClean="0"/>
              <a:t>accès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des </a:t>
            </a:r>
            <a:r>
              <a:rPr lang="en-US" dirty="0" err="1" smtClean="0"/>
              <a:t>outils</a:t>
            </a:r>
            <a:r>
              <a:rPr lang="en-US" dirty="0" smtClean="0"/>
              <a:t> de fabrication </a:t>
            </a:r>
            <a:r>
              <a:rPr lang="en-US" dirty="0" err="1" smtClean="0"/>
              <a:t>numérique</a:t>
            </a:r>
            <a:r>
              <a:rPr lang="en-US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À </a:t>
            </a:r>
            <a:r>
              <a:rPr lang="en-US" dirty="0" err="1" smtClean="0"/>
              <a:t>l’occasion</a:t>
            </a:r>
            <a:r>
              <a:rPr lang="en-US" dirty="0" smtClean="0"/>
              <a:t> des </a:t>
            </a:r>
            <a:r>
              <a:rPr lang="en-US" dirty="0" err="1" smtClean="0"/>
              <a:t>Journées</a:t>
            </a:r>
            <a:r>
              <a:rPr lang="en-US" dirty="0" smtClean="0"/>
              <a:t> de </a:t>
            </a:r>
            <a:r>
              <a:rPr lang="en-US" dirty="0" err="1" smtClean="0"/>
              <a:t>l’innovation</a:t>
            </a:r>
            <a:r>
              <a:rPr lang="en-US" dirty="0" smtClean="0"/>
              <a:t> qui se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déroulées</a:t>
            </a:r>
            <a:r>
              <a:rPr lang="en-US" dirty="0" smtClean="0"/>
              <a:t> les 28 et 29 mars, </a:t>
            </a:r>
            <a:r>
              <a:rPr lang="en-US" dirty="0" err="1" smtClean="0"/>
              <a:t>Najat</a:t>
            </a:r>
            <a:r>
              <a:rPr lang="en-US" dirty="0" smtClean="0"/>
              <a:t> </a:t>
            </a:r>
            <a:r>
              <a:rPr lang="en-US" dirty="0" err="1" smtClean="0"/>
              <a:t>Vallaud-Belkacem</a:t>
            </a:r>
            <a:r>
              <a:rPr lang="en-US" dirty="0" smtClean="0"/>
              <a:t>, </a:t>
            </a:r>
            <a:r>
              <a:rPr lang="en-US" dirty="0" err="1" smtClean="0"/>
              <a:t>ministre</a:t>
            </a:r>
            <a:r>
              <a:rPr lang="en-US" dirty="0" smtClean="0"/>
              <a:t> de </a:t>
            </a:r>
            <a:r>
              <a:rPr lang="en-US" dirty="0" err="1" smtClean="0"/>
              <a:t>l’Éducation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, de </a:t>
            </a:r>
            <a:r>
              <a:rPr lang="en-US" dirty="0" err="1" smtClean="0"/>
              <a:t>l’Enseignement</a:t>
            </a:r>
            <a:r>
              <a:rPr lang="en-US" dirty="0" smtClean="0"/>
              <a:t> </a:t>
            </a:r>
            <a:r>
              <a:rPr lang="en-US" dirty="0" err="1" smtClean="0"/>
              <a:t>supérieur</a:t>
            </a:r>
            <a:r>
              <a:rPr lang="en-US" dirty="0" smtClean="0"/>
              <a:t> et de la </a:t>
            </a:r>
            <a:r>
              <a:rPr lang="en-US" dirty="0" err="1" smtClean="0"/>
              <a:t>Recherche</a:t>
            </a:r>
            <a:r>
              <a:rPr lang="en-US" dirty="0" smtClean="0"/>
              <a:t>, a </a:t>
            </a:r>
            <a:r>
              <a:rPr lang="en-US" dirty="0" err="1" smtClean="0"/>
              <a:t>remis</a:t>
            </a:r>
            <a:r>
              <a:rPr lang="en-US" dirty="0" smtClean="0"/>
              <a:t> </a:t>
            </a:r>
            <a:r>
              <a:rPr lang="en-US" dirty="0" err="1" smtClean="0"/>
              <a:t>huit</a:t>
            </a:r>
            <a:r>
              <a:rPr lang="en-US" dirty="0" smtClean="0"/>
              <a:t> prix de </a:t>
            </a:r>
            <a:r>
              <a:rPr lang="en-US" dirty="0" err="1" smtClean="0"/>
              <a:t>l’innovation</a:t>
            </a:r>
            <a:r>
              <a:rPr lang="en-US" dirty="0" smtClean="0"/>
              <a:t> 2017 pour </a:t>
            </a:r>
            <a:r>
              <a:rPr lang="en-US" dirty="0" err="1" smtClean="0"/>
              <a:t>récompenser</a:t>
            </a:r>
            <a:r>
              <a:rPr lang="en-US" dirty="0" smtClean="0"/>
              <a:t> les initiatives </a:t>
            </a:r>
            <a:r>
              <a:rPr lang="en-US" dirty="0" err="1" smtClean="0"/>
              <a:t>pédagogiques</a:t>
            </a:r>
            <a:r>
              <a:rPr lang="en-US" dirty="0" smtClean="0"/>
              <a:t> les plus </a:t>
            </a:r>
            <a:r>
              <a:rPr lang="en-US" dirty="0" err="1" smtClean="0"/>
              <a:t>innovantes</a:t>
            </a:r>
            <a:r>
              <a:rPr lang="en-US" dirty="0" smtClean="0"/>
              <a:t> </a:t>
            </a:r>
            <a:r>
              <a:rPr lang="en-US" dirty="0" err="1" smtClean="0"/>
              <a:t>construites</a:t>
            </a:r>
            <a:r>
              <a:rPr lang="en-US" dirty="0" smtClean="0"/>
              <a:t> par la </a:t>
            </a:r>
            <a:r>
              <a:rPr lang="en-US" dirty="0" err="1" smtClean="0"/>
              <a:t>communauté</a:t>
            </a:r>
            <a:r>
              <a:rPr lang="en-US" dirty="0" smtClean="0"/>
              <a:t> </a:t>
            </a:r>
            <a:r>
              <a:rPr lang="en-US" dirty="0" err="1" smtClean="0"/>
              <a:t>éducative</a:t>
            </a:r>
            <a:r>
              <a:rPr lang="en-US" dirty="0" smtClean="0"/>
              <a:t>. </a:t>
            </a:r>
            <a:r>
              <a:rPr lang="en-US" dirty="0" err="1" smtClean="0"/>
              <a:t>Deux</a:t>
            </a:r>
            <a:r>
              <a:rPr lang="en-US" dirty="0" smtClean="0"/>
              <a:t> de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récompenses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décernées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l’académie</a:t>
            </a:r>
            <a:r>
              <a:rPr lang="en-US" dirty="0" smtClean="0"/>
              <a:t> de Nancy-Metz.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Fabulis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un « </a:t>
            </a:r>
            <a:r>
              <a:rPr lang="en-US" dirty="0" err="1" smtClean="0"/>
              <a:t>Fab’lab</a:t>
            </a:r>
            <a:r>
              <a:rPr lang="en-US" dirty="0" smtClean="0"/>
              <a:t> », un </a:t>
            </a:r>
            <a:r>
              <a:rPr lang="en-US" dirty="0" err="1" smtClean="0"/>
              <a:t>laboratoire</a:t>
            </a:r>
            <a:r>
              <a:rPr lang="en-US" dirty="0" smtClean="0"/>
              <a:t> </a:t>
            </a:r>
            <a:r>
              <a:rPr lang="en-US" dirty="0" err="1" smtClean="0"/>
              <a:t>d’échange</a:t>
            </a:r>
            <a:r>
              <a:rPr lang="en-US" dirty="0" smtClean="0"/>
              <a:t> de </a:t>
            </a:r>
            <a:r>
              <a:rPr lang="en-US" dirty="0" err="1" smtClean="0"/>
              <a:t>pratiques</a:t>
            </a:r>
            <a:r>
              <a:rPr lang="en-US" dirty="0" smtClean="0"/>
              <a:t> </a:t>
            </a:r>
            <a:r>
              <a:rPr lang="en-US" dirty="0" err="1" smtClean="0"/>
              <a:t>autour</a:t>
            </a:r>
            <a:r>
              <a:rPr lang="en-US" dirty="0" smtClean="0"/>
              <a:t> de </a:t>
            </a:r>
            <a:r>
              <a:rPr lang="en-US" dirty="0" err="1" smtClean="0"/>
              <a:t>l’école</a:t>
            </a:r>
            <a:r>
              <a:rPr lang="en-US" dirty="0" smtClean="0"/>
              <a:t> inclusive. 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ouvert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élèves</a:t>
            </a:r>
            <a:r>
              <a:rPr lang="en-US" dirty="0" smtClean="0"/>
              <a:t> et </a:t>
            </a:r>
            <a:r>
              <a:rPr lang="en-US" dirty="0" err="1" smtClean="0"/>
              <a:t>enseignants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également</a:t>
            </a:r>
            <a:r>
              <a:rPr lang="en-US" dirty="0" smtClean="0"/>
              <a:t> aux </a:t>
            </a:r>
            <a:r>
              <a:rPr lang="en-US" dirty="0" err="1" smtClean="0"/>
              <a:t>chercheurs</a:t>
            </a:r>
            <a:r>
              <a:rPr lang="en-US" dirty="0" smtClean="0"/>
              <a:t> et aux </a:t>
            </a:r>
            <a:r>
              <a:rPr lang="en-US" dirty="0" err="1" smtClean="0"/>
              <a:t>professionnels</a:t>
            </a:r>
            <a:r>
              <a:rPr lang="en-US" dirty="0" smtClean="0"/>
              <a:t>.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dispositif</a:t>
            </a:r>
            <a:r>
              <a:rPr lang="en-US" dirty="0" smtClean="0"/>
              <a:t> pour </a:t>
            </a:r>
            <a:r>
              <a:rPr lang="en-US" dirty="0" err="1" smtClean="0"/>
              <a:t>tous</a:t>
            </a:r>
            <a:r>
              <a:rPr lang="en-US" dirty="0" smtClean="0"/>
              <a:t>, unique en son genre, </a:t>
            </a: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d’apprendre</a:t>
            </a:r>
            <a:r>
              <a:rPr lang="en-US" dirty="0" smtClean="0"/>
              <a:t> </a:t>
            </a:r>
            <a:r>
              <a:rPr lang="en-US" dirty="0" err="1" smtClean="0"/>
              <a:t>autrement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Pour </a:t>
            </a:r>
            <a:r>
              <a:rPr lang="en-US" dirty="0" err="1" smtClean="0"/>
              <a:t>l’équipe</a:t>
            </a:r>
            <a:r>
              <a:rPr lang="en-US" dirty="0" smtClean="0"/>
              <a:t> de </a:t>
            </a:r>
            <a:r>
              <a:rPr lang="en-US" dirty="0" err="1" smtClean="0"/>
              <a:t>FabUlis</a:t>
            </a:r>
            <a:r>
              <a:rPr lang="en-US" dirty="0" smtClean="0"/>
              <a:t>, </a:t>
            </a:r>
            <a:r>
              <a:rPr lang="en-US" dirty="0" err="1" smtClean="0"/>
              <a:t>l’enseignant</a:t>
            </a:r>
            <a:r>
              <a:rPr lang="en-US" dirty="0" smtClean="0"/>
              <a:t> </a:t>
            </a:r>
            <a:r>
              <a:rPr lang="en-US" dirty="0" err="1" smtClean="0"/>
              <a:t>accompagne</a:t>
            </a:r>
            <a:r>
              <a:rPr lang="en-US" dirty="0" smtClean="0"/>
              <a:t> les </a:t>
            </a:r>
            <a:r>
              <a:rPr lang="en-US" dirty="0" err="1" smtClean="0"/>
              <a:t>projets</a:t>
            </a:r>
            <a:r>
              <a:rPr lang="en-US" dirty="0" smtClean="0"/>
              <a:t> des </a:t>
            </a:r>
            <a:r>
              <a:rPr lang="en-US" dirty="0" err="1" smtClean="0"/>
              <a:t>élèves</a:t>
            </a:r>
            <a:r>
              <a:rPr lang="en-US" dirty="0" smtClean="0"/>
              <a:t>, </a:t>
            </a: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soient</a:t>
            </a:r>
            <a:r>
              <a:rPr lang="en-US" dirty="0" smtClean="0"/>
              <a:t>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besoins</a:t>
            </a:r>
            <a:r>
              <a:rPr lang="en-US" dirty="0" smtClean="0"/>
              <a:t>. Il </a:t>
            </a:r>
            <a:r>
              <a:rPr lang="en-US" dirty="0" err="1" smtClean="0"/>
              <a:t>s’agit</a:t>
            </a:r>
            <a:r>
              <a:rPr lang="en-US" dirty="0" smtClean="0"/>
              <a:t> de </a:t>
            </a:r>
            <a:r>
              <a:rPr lang="en-US" dirty="0" err="1" smtClean="0"/>
              <a:t>permettre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des </a:t>
            </a:r>
            <a:r>
              <a:rPr lang="en-US" dirty="0" err="1" smtClean="0"/>
              <a:t>élèves</a:t>
            </a:r>
            <a:r>
              <a:rPr lang="en-US" dirty="0" smtClean="0"/>
              <a:t> </a:t>
            </a:r>
            <a:r>
              <a:rPr lang="en-US" dirty="0" err="1" smtClean="0"/>
              <a:t>différents</a:t>
            </a:r>
            <a:r>
              <a:rPr lang="en-US" dirty="0" smtClean="0"/>
              <a:t> </a:t>
            </a:r>
            <a:r>
              <a:rPr lang="en-US" dirty="0" err="1" smtClean="0"/>
              <a:t>d’avoir</a:t>
            </a:r>
            <a:r>
              <a:rPr lang="en-US" dirty="0" smtClean="0"/>
              <a:t> </a:t>
            </a:r>
            <a:r>
              <a:rPr lang="en-US" dirty="0" err="1" smtClean="0"/>
              <a:t>accès</a:t>
            </a:r>
            <a:r>
              <a:rPr lang="en-US" dirty="0" smtClean="0"/>
              <a:t> aux </a:t>
            </a:r>
            <a:r>
              <a:rPr lang="en-US" dirty="0" err="1" smtClean="0"/>
              <a:t>apprentissages</a:t>
            </a:r>
            <a:r>
              <a:rPr lang="en-US" dirty="0" smtClean="0"/>
              <a:t> </a:t>
            </a:r>
            <a:r>
              <a:rPr lang="en-US" dirty="0" err="1" smtClean="0"/>
              <a:t>dits</a:t>
            </a:r>
            <a:r>
              <a:rPr lang="en-US" dirty="0" smtClean="0"/>
              <a:t> « </a:t>
            </a:r>
            <a:r>
              <a:rPr lang="en-US" dirty="0" err="1" smtClean="0"/>
              <a:t>ordinaires</a:t>
            </a:r>
            <a:r>
              <a:rPr lang="en-US" dirty="0" smtClean="0"/>
              <a:t> » </a:t>
            </a:r>
            <a:r>
              <a:rPr lang="en-US" dirty="0" err="1" smtClean="0"/>
              <a:t>mais</a:t>
            </a:r>
            <a:r>
              <a:rPr lang="en-US" dirty="0" smtClean="0"/>
              <a:t> de </a:t>
            </a:r>
            <a:r>
              <a:rPr lang="en-US" dirty="0" err="1" smtClean="0"/>
              <a:t>manières</a:t>
            </a:r>
            <a:r>
              <a:rPr lang="en-US" dirty="0" smtClean="0"/>
              <a:t> </a:t>
            </a:r>
            <a:r>
              <a:rPr lang="en-US" dirty="0" err="1" smtClean="0"/>
              <a:t>différentes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 </a:t>
            </a:r>
            <a:r>
              <a:rPr lang="en-US" dirty="0" err="1" smtClean="0"/>
              <a:t>projet</a:t>
            </a:r>
            <a:r>
              <a:rPr lang="en-US" dirty="0" smtClean="0"/>
              <a:t> </a:t>
            </a:r>
            <a:r>
              <a:rPr lang="en-US" dirty="0" err="1" smtClean="0"/>
              <a:t>s’appuie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des </a:t>
            </a:r>
            <a:r>
              <a:rPr lang="en-US" dirty="0" err="1" smtClean="0"/>
              <a:t>pédagogies</a:t>
            </a:r>
            <a:r>
              <a:rPr lang="en-US" dirty="0" smtClean="0"/>
              <a:t> actives, </a:t>
            </a:r>
            <a:r>
              <a:rPr lang="en-US" dirty="0" err="1" smtClean="0"/>
              <a:t>participatives</a:t>
            </a:r>
            <a:r>
              <a:rPr lang="en-US" dirty="0" smtClean="0"/>
              <a:t>, </a:t>
            </a:r>
            <a:r>
              <a:rPr lang="en-US" dirty="0" err="1" smtClean="0"/>
              <a:t>numériques</a:t>
            </a:r>
            <a:r>
              <a:rPr lang="en-US" dirty="0" smtClean="0"/>
              <a:t>, </a:t>
            </a:r>
            <a:r>
              <a:rPr lang="en-US" dirty="0" err="1" smtClean="0"/>
              <a:t>collaboratives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des </a:t>
            </a:r>
            <a:r>
              <a:rPr lang="en-US" dirty="0" err="1" smtClean="0"/>
              <a:t>pédagogies</a:t>
            </a:r>
            <a:r>
              <a:rPr lang="en-US" dirty="0" smtClean="0"/>
              <a:t> de </a:t>
            </a:r>
            <a:r>
              <a:rPr lang="en-US" dirty="0" err="1" smtClean="0"/>
              <a:t>projets</a:t>
            </a:r>
            <a:r>
              <a:rPr lang="en-US" dirty="0" smtClean="0"/>
              <a:t>, </a:t>
            </a:r>
            <a:r>
              <a:rPr lang="en-US" dirty="0" err="1" smtClean="0"/>
              <a:t>pluridisciplinaires</a:t>
            </a:r>
            <a:r>
              <a:rPr lang="en-US" dirty="0" smtClean="0"/>
              <a:t>, </a:t>
            </a:r>
            <a:r>
              <a:rPr lang="en-US" dirty="0" err="1" smtClean="0"/>
              <a:t>s'appuyant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utilisation</a:t>
            </a:r>
            <a:r>
              <a:rPr lang="en-US" dirty="0" smtClean="0"/>
              <a:t> </a:t>
            </a:r>
            <a:r>
              <a:rPr lang="en-US" dirty="0" err="1" smtClean="0"/>
              <a:t>accentuée</a:t>
            </a:r>
            <a:r>
              <a:rPr lang="en-US" dirty="0" smtClean="0"/>
              <a:t> des </a:t>
            </a:r>
            <a:r>
              <a:rPr lang="en-US" dirty="0" err="1" smtClean="0"/>
              <a:t>outils</a:t>
            </a:r>
            <a:r>
              <a:rPr lang="en-US" dirty="0" smtClean="0"/>
              <a:t> </a:t>
            </a:r>
            <a:r>
              <a:rPr lang="en-US" dirty="0" err="1" smtClean="0"/>
              <a:t>numériques</a:t>
            </a:r>
            <a:r>
              <a:rPr lang="en-US" dirty="0" smtClean="0"/>
              <a:t> et </a:t>
            </a:r>
            <a:r>
              <a:rPr lang="en-US" dirty="0" err="1" smtClean="0"/>
              <a:t>inscrite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démarche</a:t>
            </a:r>
            <a:r>
              <a:rPr lang="en-US" dirty="0" smtClean="0"/>
              <a:t> inclusive du </a:t>
            </a:r>
            <a:r>
              <a:rPr lang="en-US" dirty="0" err="1" smtClean="0"/>
              <a:t>lycée</a:t>
            </a:r>
            <a:r>
              <a:rPr lang="en-US" dirty="0" smtClean="0"/>
              <a:t> </a:t>
            </a:r>
            <a:r>
              <a:rPr lang="en-US" dirty="0" err="1" smtClean="0"/>
              <a:t>général</a:t>
            </a:r>
            <a:r>
              <a:rPr lang="en-US" dirty="0" smtClean="0"/>
              <a:t> et </a:t>
            </a:r>
            <a:r>
              <a:rPr lang="en-US" dirty="0" err="1" smtClean="0"/>
              <a:t>technologique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autres</a:t>
            </a:r>
            <a:r>
              <a:rPr lang="en-US" dirty="0" smtClean="0"/>
              <a:t> actions </a:t>
            </a:r>
            <a:r>
              <a:rPr lang="en-US" dirty="0" err="1" smtClean="0"/>
              <a:t>étaient</a:t>
            </a:r>
            <a:r>
              <a:rPr lang="en-US" dirty="0" smtClean="0"/>
              <a:t> </a:t>
            </a:r>
            <a:r>
              <a:rPr lang="en-US" dirty="0" err="1" smtClean="0"/>
              <a:t>sélectionnées</a:t>
            </a:r>
            <a:r>
              <a:rPr lang="en-US" dirty="0" smtClean="0"/>
              <a:t> </a:t>
            </a:r>
            <a:r>
              <a:rPr lang="en-US" dirty="0" err="1" smtClean="0"/>
              <a:t>parmi</a:t>
            </a:r>
            <a:r>
              <a:rPr lang="en-US" dirty="0" smtClean="0"/>
              <a:t> les </a:t>
            </a:r>
            <a:r>
              <a:rPr lang="en-US" dirty="0" err="1" smtClean="0"/>
              <a:t>trente</a:t>
            </a:r>
            <a:r>
              <a:rPr lang="en-US" dirty="0" smtClean="0"/>
              <a:t> </a:t>
            </a:r>
            <a:r>
              <a:rPr lang="en-US" dirty="0" err="1" smtClean="0"/>
              <a:t>projets</a:t>
            </a:r>
            <a:r>
              <a:rPr lang="en-US" dirty="0" smtClean="0"/>
              <a:t> </a:t>
            </a:r>
            <a:r>
              <a:rPr lang="en-US" dirty="0" err="1" smtClean="0"/>
              <a:t>retenus</a:t>
            </a:r>
            <a:r>
              <a:rPr lang="en-US" dirty="0" smtClean="0"/>
              <a:t> pour </a:t>
            </a:r>
            <a:r>
              <a:rPr lang="en-US" dirty="0" err="1" smtClean="0"/>
              <a:t>participer</a:t>
            </a:r>
            <a:r>
              <a:rPr lang="en-US" dirty="0" smtClean="0"/>
              <a:t> aux </a:t>
            </a:r>
            <a:r>
              <a:rPr lang="en-US" dirty="0" err="1" smtClean="0"/>
              <a:t>Journées</a:t>
            </a:r>
            <a:r>
              <a:rPr lang="en-US" dirty="0" smtClean="0"/>
              <a:t> de </a:t>
            </a:r>
            <a:r>
              <a:rPr lang="en-US" dirty="0" err="1" smtClean="0"/>
              <a:t>l’innovation</a:t>
            </a:r>
            <a:r>
              <a:rPr lang="en-US" dirty="0" smtClean="0"/>
              <a:t>.  Il </a:t>
            </a:r>
            <a:r>
              <a:rPr lang="en-US" dirty="0" err="1" smtClean="0"/>
              <a:t>s’agit</a:t>
            </a:r>
            <a:r>
              <a:rPr lang="en-US" dirty="0" smtClean="0"/>
              <a:t> du </a:t>
            </a:r>
            <a:r>
              <a:rPr lang="en-US" dirty="0" err="1" smtClean="0"/>
              <a:t>projet</a:t>
            </a:r>
            <a:r>
              <a:rPr lang="en-US" dirty="0" smtClean="0"/>
              <a:t> « </a:t>
            </a:r>
            <a:r>
              <a:rPr lang="en-US" dirty="0" err="1" smtClean="0"/>
              <a:t>Numavenir</a:t>
            </a:r>
            <a:r>
              <a:rPr lang="en-US" dirty="0" smtClean="0"/>
              <a:t> – </a:t>
            </a:r>
            <a:r>
              <a:rPr lang="en-US" dirty="0" err="1" smtClean="0"/>
              <a:t>Persévérance</a:t>
            </a:r>
            <a:r>
              <a:rPr lang="en-US" dirty="0" smtClean="0"/>
              <a:t> </a:t>
            </a:r>
            <a:r>
              <a:rPr lang="en-US" dirty="0" err="1" smtClean="0"/>
              <a:t>scolaire</a:t>
            </a:r>
            <a:r>
              <a:rPr lang="en-US" dirty="0" smtClean="0"/>
              <a:t> et </a:t>
            </a:r>
            <a:r>
              <a:rPr lang="en-US" dirty="0" err="1" smtClean="0"/>
              <a:t>Numérique</a:t>
            </a:r>
            <a:r>
              <a:rPr lang="en-US" dirty="0" smtClean="0"/>
              <a:t> pour 4500 </a:t>
            </a:r>
            <a:r>
              <a:rPr lang="en-US" dirty="0" err="1" smtClean="0"/>
              <a:t>élèves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l’académie</a:t>
            </a:r>
            <a:r>
              <a:rPr lang="en-US" dirty="0" smtClean="0"/>
              <a:t> de Nancy-Metz », </a:t>
            </a:r>
            <a:r>
              <a:rPr lang="en-US" dirty="0" err="1" smtClean="0"/>
              <a:t>présenté</a:t>
            </a:r>
            <a:r>
              <a:rPr lang="en-US" dirty="0" smtClean="0"/>
              <a:t> par le </a:t>
            </a:r>
            <a:r>
              <a:rPr lang="en-US" dirty="0" err="1" smtClean="0"/>
              <a:t>rectorat</a:t>
            </a:r>
            <a:r>
              <a:rPr lang="en-US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 </a:t>
            </a:r>
            <a:r>
              <a:rPr lang="en-US" dirty="0" err="1" smtClean="0"/>
              <a:t>l’utilisation</a:t>
            </a:r>
            <a:r>
              <a:rPr lang="en-US" dirty="0" smtClean="0"/>
              <a:t> </a:t>
            </a:r>
            <a:r>
              <a:rPr lang="en-US" dirty="0" err="1" smtClean="0"/>
              <a:t>d’outils</a:t>
            </a:r>
            <a:r>
              <a:rPr lang="en-US" dirty="0" smtClean="0"/>
              <a:t> </a:t>
            </a:r>
            <a:r>
              <a:rPr lang="en-US" dirty="0" err="1" smtClean="0"/>
              <a:t>numériques</a:t>
            </a:r>
            <a:r>
              <a:rPr lang="en-US" dirty="0" smtClean="0"/>
              <a:t> </a:t>
            </a:r>
            <a:r>
              <a:rPr lang="en-US" dirty="0" err="1" smtClean="0"/>
              <a:t>innovants</a:t>
            </a:r>
            <a:r>
              <a:rPr lang="en-US" dirty="0" smtClean="0"/>
              <a:t>, </a:t>
            </a:r>
            <a:r>
              <a:rPr lang="en-US" dirty="0" err="1" smtClean="0"/>
              <a:t>permettant</a:t>
            </a:r>
            <a:r>
              <a:rPr lang="en-US" dirty="0" smtClean="0"/>
              <a:t> des </a:t>
            </a:r>
            <a:r>
              <a:rPr lang="en-US" dirty="0" err="1" smtClean="0"/>
              <a:t>approches</a:t>
            </a:r>
            <a:r>
              <a:rPr lang="en-US" dirty="0" smtClean="0"/>
              <a:t> </a:t>
            </a:r>
            <a:r>
              <a:rPr lang="en-US" dirty="0" err="1" smtClean="0"/>
              <a:t>pédagogiques</a:t>
            </a:r>
            <a:r>
              <a:rPr lang="en-US" dirty="0" smtClean="0"/>
              <a:t> </a:t>
            </a:r>
            <a:r>
              <a:rPr lang="en-US" dirty="0" err="1" smtClean="0"/>
              <a:t>nouvelles</a:t>
            </a:r>
            <a:r>
              <a:rPr lang="en-US" dirty="0" smtClean="0"/>
              <a:t>, le </a:t>
            </a:r>
            <a:r>
              <a:rPr lang="en-US" dirty="0" err="1" smtClean="0"/>
              <a:t>projet</a:t>
            </a:r>
            <a:r>
              <a:rPr lang="en-US" dirty="0" smtClean="0"/>
              <a:t> a pour ambition de transformer les </a:t>
            </a:r>
            <a:r>
              <a:rPr lang="en-US" dirty="0" err="1" smtClean="0"/>
              <a:t>pratiques</a:t>
            </a:r>
            <a:r>
              <a:rPr lang="en-US" dirty="0" smtClean="0"/>
              <a:t> </a:t>
            </a:r>
            <a:r>
              <a:rPr lang="en-US" dirty="0" err="1" smtClean="0"/>
              <a:t>d’enseignement</a:t>
            </a:r>
            <a:r>
              <a:rPr lang="en-US" dirty="0" smtClean="0"/>
              <a:t> </a:t>
            </a:r>
            <a:r>
              <a:rPr lang="en-US" dirty="0" err="1" smtClean="0"/>
              <a:t>afin</a:t>
            </a:r>
            <a:r>
              <a:rPr lang="en-US" dirty="0" smtClean="0"/>
              <a:t> de </a:t>
            </a:r>
            <a:r>
              <a:rPr lang="en-US" dirty="0" err="1" smtClean="0"/>
              <a:t>réduire</a:t>
            </a:r>
            <a:r>
              <a:rPr lang="en-US" dirty="0" smtClean="0"/>
              <a:t> le </a:t>
            </a:r>
            <a:r>
              <a:rPr lang="en-US" dirty="0" err="1" smtClean="0"/>
              <a:t>décrochage</a:t>
            </a:r>
            <a:r>
              <a:rPr lang="en-US" dirty="0" smtClean="0"/>
              <a:t> </a:t>
            </a:r>
            <a:r>
              <a:rPr lang="en-US" dirty="0" err="1" smtClean="0"/>
              <a:t>scolaire</a:t>
            </a:r>
            <a:r>
              <a:rPr lang="en-US" dirty="0" smtClean="0"/>
              <a:t> en </a:t>
            </a:r>
            <a:r>
              <a:rPr lang="en-US" dirty="0" err="1" smtClean="0"/>
              <a:t>agissant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L’académie</a:t>
            </a:r>
            <a:r>
              <a:rPr lang="en-US" dirty="0" smtClean="0"/>
              <a:t> de Nancy-Metz </a:t>
            </a:r>
            <a:r>
              <a:rPr lang="en-US" dirty="0" err="1" smtClean="0"/>
              <a:t>était</a:t>
            </a:r>
            <a:r>
              <a:rPr lang="en-US" dirty="0" smtClean="0"/>
              <a:t> </a:t>
            </a:r>
            <a:r>
              <a:rPr lang="en-US" dirty="0" err="1" smtClean="0"/>
              <a:t>ainsi</a:t>
            </a:r>
            <a:r>
              <a:rPr lang="en-US" dirty="0" smtClean="0"/>
              <a:t> la </a:t>
            </a:r>
            <a:r>
              <a:rPr lang="en-US" dirty="0" err="1" smtClean="0"/>
              <a:t>seule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représentée</a:t>
            </a:r>
            <a:r>
              <a:rPr lang="en-US" dirty="0" smtClean="0"/>
              <a:t> par un </a:t>
            </a:r>
            <a:r>
              <a:rPr lang="en-US" dirty="0" err="1" smtClean="0"/>
              <a:t>aussi</a:t>
            </a:r>
            <a:r>
              <a:rPr lang="en-US" dirty="0" smtClean="0"/>
              <a:t> grand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d'actions</a:t>
            </a:r>
            <a:r>
              <a:rPr lang="en-US" dirty="0" smtClean="0"/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B00C1-D83A-4F74-8365-5061D69A3C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311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élèves</a:t>
            </a:r>
            <a:r>
              <a:rPr lang="en-US" dirty="0" smtClean="0"/>
              <a:t> de BTS, BAC Pro, CAP et 3DP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amenés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travailler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espace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élèves</a:t>
            </a:r>
            <a:r>
              <a:rPr lang="en-US" dirty="0" smtClean="0"/>
              <a:t> de </a:t>
            </a:r>
            <a:r>
              <a:rPr lang="en-US" dirty="0" err="1" smtClean="0"/>
              <a:t>l'ULIS</a:t>
            </a:r>
            <a:r>
              <a:rPr lang="en-US" dirty="0" smtClean="0"/>
              <a:t> Pro. </a:t>
            </a:r>
            <a:r>
              <a:rPr lang="en-US" dirty="0" err="1" smtClean="0"/>
              <a:t>Ainsi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ne </a:t>
            </a:r>
            <a:r>
              <a:rPr lang="en-US" dirty="0" err="1" smtClean="0"/>
              <a:t>sont</a:t>
            </a:r>
            <a:r>
              <a:rPr lang="en-US" dirty="0" smtClean="0"/>
              <a:t> pas les </a:t>
            </a:r>
            <a:r>
              <a:rPr lang="en-US" dirty="0" err="1" smtClean="0"/>
              <a:t>élèves</a:t>
            </a:r>
            <a:r>
              <a:rPr lang="en-US" dirty="0" smtClean="0"/>
              <a:t> en situation de handicap qui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inclus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les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personnes</a:t>
            </a:r>
            <a:r>
              <a:rPr lang="en-US" dirty="0" smtClean="0"/>
              <a:t> qui </a:t>
            </a:r>
            <a:r>
              <a:rPr lang="en-US" dirty="0" err="1" smtClean="0"/>
              <a:t>s'intègrent</a:t>
            </a:r>
            <a:r>
              <a:rPr lang="en-US" dirty="0" smtClean="0"/>
              <a:t> </a:t>
            </a:r>
            <a:r>
              <a:rPr lang="en-US" dirty="0" err="1" smtClean="0"/>
              <a:t>naturellement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nouveau </a:t>
            </a:r>
            <a:r>
              <a:rPr lang="en-US" dirty="0" err="1" smtClean="0"/>
              <a:t>dispositif</a:t>
            </a:r>
            <a:r>
              <a:rPr lang="en-US" dirty="0" smtClean="0"/>
              <a:t> "</a:t>
            </a:r>
            <a:r>
              <a:rPr lang="en-US" dirty="0" err="1" smtClean="0"/>
              <a:t>l'inclusion</a:t>
            </a:r>
            <a:r>
              <a:rPr lang="en-US" dirty="0" smtClean="0"/>
              <a:t> </a:t>
            </a:r>
            <a:r>
              <a:rPr lang="en-US" dirty="0" err="1" smtClean="0"/>
              <a:t>inversée</a:t>
            </a:r>
            <a:r>
              <a:rPr lang="en-US" dirty="0" smtClean="0"/>
              <a:t>". </a:t>
            </a:r>
          </a:p>
          <a:p>
            <a:endParaRPr lang="en-US" dirty="0" smtClean="0"/>
          </a:p>
          <a:p>
            <a:r>
              <a:rPr lang="en-US" dirty="0" err="1" smtClean="0"/>
              <a:t>L’apprentissage</a:t>
            </a:r>
            <a:r>
              <a:rPr lang="en-US" dirty="0" smtClean="0"/>
              <a:t> </a:t>
            </a:r>
            <a:r>
              <a:rPr lang="en-US" dirty="0" err="1" smtClean="0"/>
              <a:t>basé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des </a:t>
            </a:r>
            <a:r>
              <a:rPr lang="en-US" dirty="0" err="1" smtClean="0"/>
              <a:t>projets</a:t>
            </a:r>
            <a:r>
              <a:rPr lang="en-US" dirty="0" smtClean="0"/>
              <a:t> et </a:t>
            </a:r>
            <a:r>
              <a:rPr lang="en-US" dirty="0" err="1" smtClean="0"/>
              <a:t>l'apprentissage</a:t>
            </a:r>
            <a:r>
              <a:rPr lang="en-US" dirty="0" smtClean="0"/>
              <a:t> </a:t>
            </a:r>
            <a:r>
              <a:rPr lang="en-US" dirty="0" err="1" smtClean="0"/>
              <a:t>actif</a:t>
            </a:r>
            <a:r>
              <a:rPr lang="en-US" dirty="0" smtClean="0"/>
              <a:t> </a:t>
            </a:r>
            <a:r>
              <a:rPr lang="en-US" dirty="0" err="1" smtClean="0"/>
              <a:t>prennent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source aux </a:t>
            </a:r>
            <a:r>
              <a:rPr lang="en-US" dirty="0" err="1" smtClean="0"/>
              <a:t>États-Unis</a:t>
            </a:r>
            <a:r>
              <a:rPr lang="en-US" dirty="0" smtClean="0"/>
              <a:t> au début du </a:t>
            </a:r>
            <a:r>
              <a:rPr lang="en-US" dirty="0" err="1" smtClean="0"/>
              <a:t>XXe</a:t>
            </a:r>
            <a:r>
              <a:rPr lang="en-US" dirty="0" smtClean="0"/>
              <a:t> siècle, </a:t>
            </a:r>
            <a:r>
              <a:rPr lang="en-US" dirty="0" err="1" smtClean="0"/>
              <a:t>quand</a:t>
            </a:r>
            <a:r>
              <a:rPr lang="en-US" dirty="0" smtClean="0"/>
              <a:t> Dewey lance la </a:t>
            </a:r>
            <a:r>
              <a:rPr lang="en-US" dirty="0" err="1" smtClean="0"/>
              <a:t>méthode</a:t>
            </a:r>
            <a:r>
              <a:rPr lang="en-US" dirty="0" smtClean="0"/>
              <a:t> « learning by doing » Son </a:t>
            </a:r>
            <a:r>
              <a:rPr lang="en-US" dirty="0" err="1" smtClean="0"/>
              <a:t>école-laboratoire</a:t>
            </a:r>
            <a:r>
              <a:rPr lang="en-US" dirty="0" smtClean="0"/>
              <a:t> propose des </a:t>
            </a:r>
            <a:r>
              <a:rPr lang="en-US" dirty="0" err="1" smtClean="0"/>
              <a:t>activités</a:t>
            </a:r>
            <a:r>
              <a:rPr lang="en-US" dirty="0" smtClean="0"/>
              <a:t> </a:t>
            </a:r>
            <a:r>
              <a:rPr lang="en-US" dirty="0" err="1" smtClean="0"/>
              <a:t>concrètes</a:t>
            </a:r>
            <a:r>
              <a:rPr lang="en-US" dirty="0" smtClean="0"/>
              <a:t> qui </a:t>
            </a:r>
            <a:r>
              <a:rPr lang="en-US" dirty="0" err="1" smtClean="0"/>
              <a:t>visent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répondre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notre</a:t>
            </a:r>
            <a:r>
              <a:rPr lang="en-US" dirty="0" smtClean="0"/>
              <a:t> </a:t>
            </a:r>
            <a:r>
              <a:rPr lang="en-US" dirty="0" err="1" smtClean="0"/>
              <a:t>désir</a:t>
            </a:r>
            <a:r>
              <a:rPr lang="en-US" dirty="0" smtClean="0"/>
              <a:t> </a:t>
            </a:r>
            <a:r>
              <a:rPr lang="en-US" dirty="0" err="1" smtClean="0"/>
              <a:t>d’apprendre</a:t>
            </a:r>
            <a:r>
              <a:rPr lang="en-US" dirty="0" smtClean="0"/>
              <a:t>. Il </a:t>
            </a:r>
            <a:r>
              <a:rPr lang="en-US" dirty="0" err="1" smtClean="0"/>
              <a:t>croit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l’éducation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pragmatique</a:t>
            </a:r>
            <a:r>
              <a:rPr lang="en-US" dirty="0" smtClean="0"/>
              <a:t>, aider les </a:t>
            </a:r>
            <a:r>
              <a:rPr lang="en-US" dirty="0" err="1" smtClean="0"/>
              <a:t>apprenants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réfléchir</a:t>
            </a:r>
            <a:r>
              <a:rPr lang="en-US" dirty="0" smtClean="0"/>
              <a:t> et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s’adapter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environnement</a:t>
            </a:r>
            <a:r>
              <a:rPr lang="en-US" dirty="0" smtClean="0"/>
              <a:t>,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partir</a:t>
            </a:r>
            <a:r>
              <a:rPr lang="en-US" dirty="0" smtClean="0"/>
              <a:t> de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intérêts</a:t>
            </a:r>
            <a:r>
              <a:rPr lang="en-US" dirty="0" smtClean="0"/>
              <a:t> et </a:t>
            </a:r>
            <a:r>
              <a:rPr lang="en-US" dirty="0" err="1" smtClean="0"/>
              <a:t>qu’elle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développer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autonomie</a:t>
            </a:r>
            <a:r>
              <a:rPr lang="en-US" dirty="0" smtClean="0"/>
              <a:t>. Il </a:t>
            </a:r>
            <a:r>
              <a:rPr lang="en-US" dirty="0" err="1" smtClean="0"/>
              <a:t>veut</a:t>
            </a:r>
            <a:r>
              <a:rPr lang="en-US" dirty="0" smtClean="0"/>
              <a:t> modifier </a:t>
            </a:r>
            <a:r>
              <a:rPr lang="en-US" dirty="0" err="1" smtClean="0"/>
              <a:t>l’approche</a:t>
            </a:r>
            <a:r>
              <a:rPr lang="en-US" dirty="0" smtClean="0"/>
              <a:t> </a:t>
            </a:r>
            <a:r>
              <a:rPr lang="en-US" dirty="0" err="1" smtClean="0"/>
              <a:t>traditionnelle</a:t>
            </a:r>
            <a:r>
              <a:rPr lang="en-US" dirty="0" smtClean="0"/>
              <a:t> de </a:t>
            </a:r>
            <a:r>
              <a:rPr lang="en-US" dirty="0" err="1" smtClean="0"/>
              <a:t>l’enseignement</a:t>
            </a:r>
            <a:r>
              <a:rPr lang="en-US" dirty="0" smtClean="0"/>
              <a:t> en </a:t>
            </a:r>
            <a:r>
              <a:rPr lang="en-US" dirty="0" err="1" smtClean="0"/>
              <a:t>mettant</a:t>
            </a:r>
            <a:r>
              <a:rPr lang="en-US" dirty="0" smtClean="0"/>
              <a:t> </a:t>
            </a:r>
            <a:r>
              <a:rPr lang="en-US" dirty="0" err="1" smtClean="0"/>
              <a:t>l’expérience</a:t>
            </a:r>
            <a:r>
              <a:rPr lang="en-US" dirty="0" smtClean="0"/>
              <a:t> au centre du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d’apprentissage</a:t>
            </a:r>
            <a:r>
              <a:rPr lang="en-US" dirty="0" smtClean="0"/>
              <a:t>. Des </a:t>
            </a:r>
            <a:r>
              <a:rPr lang="en-US" dirty="0" err="1" smtClean="0"/>
              <a:t>méthodes</a:t>
            </a:r>
            <a:r>
              <a:rPr lang="en-US" dirty="0" smtClean="0"/>
              <a:t> </a:t>
            </a:r>
            <a:r>
              <a:rPr lang="en-US" dirty="0" err="1" smtClean="0"/>
              <a:t>pédagogiques</a:t>
            </a:r>
            <a:r>
              <a:rPr lang="en-US" dirty="0" smtClean="0"/>
              <a:t> actives </a:t>
            </a:r>
            <a:r>
              <a:rPr lang="en-US" dirty="0" err="1" smtClean="0"/>
              <a:t>comprennent</a:t>
            </a:r>
            <a:r>
              <a:rPr lang="en-US" dirty="0" smtClean="0"/>
              <a:t> </a:t>
            </a:r>
            <a:r>
              <a:rPr lang="en-US" dirty="0" err="1" smtClean="0"/>
              <a:t>l’apprentissage</a:t>
            </a:r>
            <a:r>
              <a:rPr lang="en-US" dirty="0" smtClean="0"/>
              <a:t> par </a:t>
            </a:r>
            <a:r>
              <a:rPr lang="en-US" dirty="0" err="1" smtClean="0"/>
              <a:t>projet</a:t>
            </a:r>
            <a:r>
              <a:rPr lang="en-US" dirty="0" smtClean="0"/>
              <a:t>, la </a:t>
            </a:r>
            <a:r>
              <a:rPr lang="en-US" dirty="0" err="1" smtClean="0"/>
              <a:t>résolution</a:t>
            </a:r>
            <a:r>
              <a:rPr lang="en-US" dirty="0" smtClean="0"/>
              <a:t> de </a:t>
            </a:r>
            <a:r>
              <a:rPr lang="en-US" dirty="0" err="1" smtClean="0"/>
              <a:t>problèmes</a:t>
            </a:r>
            <a:r>
              <a:rPr lang="en-US" dirty="0" smtClean="0"/>
              <a:t>, des </a:t>
            </a:r>
            <a:r>
              <a:rPr lang="en-US" dirty="0" err="1" smtClean="0"/>
              <a:t>études</a:t>
            </a:r>
            <a:r>
              <a:rPr lang="en-US" dirty="0" smtClean="0"/>
              <a:t> de </a:t>
            </a:r>
            <a:r>
              <a:rPr lang="en-US" dirty="0" err="1" smtClean="0"/>
              <a:t>cas</a:t>
            </a:r>
            <a:r>
              <a:rPr lang="en-US" dirty="0" smtClean="0"/>
              <a:t> et </a:t>
            </a:r>
            <a:r>
              <a:rPr lang="en-US" dirty="0" err="1" smtClean="0"/>
              <a:t>l’apprentissage</a:t>
            </a:r>
            <a:r>
              <a:rPr lang="en-US" dirty="0" smtClean="0"/>
              <a:t> </a:t>
            </a:r>
            <a:r>
              <a:rPr lang="en-US" dirty="0" err="1" smtClean="0"/>
              <a:t>basé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conception.</a:t>
            </a:r>
          </a:p>
          <a:p>
            <a:endParaRPr lang="en-US" dirty="0" smtClean="0"/>
          </a:p>
          <a:p>
            <a:r>
              <a:rPr lang="en-US" dirty="0" smtClean="0"/>
              <a:t>Nous </a:t>
            </a:r>
            <a:r>
              <a:rPr lang="en-US" dirty="0" err="1" smtClean="0"/>
              <a:t>pouvons</a:t>
            </a:r>
            <a:r>
              <a:rPr lang="en-US" dirty="0" smtClean="0"/>
              <a:t> </a:t>
            </a:r>
            <a:r>
              <a:rPr lang="en-US" dirty="0" err="1" smtClean="0"/>
              <a:t>situer</a:t>
            </a:r>
            <a:r>
              <a:rPr lang="en-US" dirty="0" smtClean="0"/>
              <a:t> FABULIS </a:t>
            </a:r>
            <a:r>
              <a:rPr lang="en-US" dirty="0" err="1" smtClean="0"/>
              <a:t>à</a:t>
            </a:r>
            <a:r>
              <a:rPr lang="en-US" dirty="0" smtClean="0"/>
              <a:t> la confluence de </a:t>
            </a:r>
            <a:r>
              <a:rPr lang="en-US" dirty="0" err="1" smtClean="0"/>
              <a:t>l’apprentissage</a:t>
            </a:r>
            <a:r>
              <a:rPr lang="en-US" dirty="0" smtClean="0"/>
              <a:t> par </a:t>
            </a:r>
            <a:r>
              <a:rPr lang="en-US" dirty="0" err="1" smtClean="0"/>
              <a:t>projet</a:t>
            </a:r>
            <a:r>
              <a:rPr lang="en-US" dirty="0" smtClean="0"/>
              <a:t> et de </a:t>
            </a:r>
            <a:r>
              <a:rPr lang="en-US" dirty="0" err="1" smtClean="0"/>
              <a:t>l’apprentissage</a:t>
            </a:r>
            <a:r>
              <a:rPr lang="en-US" dirty="0" smtClean="0"/>
              <a:t> </a:t>
            </a:r>
            <a:r>
              <a:rPr lang="en-US" dirty="0" err="1" smtClean="0"/>
              <a:t>basé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conception, en </a:t>
            </a:r>
            <a:r>
              <a:rPr lang="en-US" dirty="0" err="1" smtClean="0"/>
              <a:t>fonction</a:t>
            </a:r>
            <a:r>
              <a:rPr lang="en-US" dirty="0" smtClean="0"/>
              <a:t> des </a:t>
            </a:r>
            <a:r>
              <a:rPr lang="en-US" dirty="0" err="1" smtClean="0"/>
              <a:t>apprenants</a:t>
            </a:r>
            <a:r>
              <a:rPr lang="en-US" dirty="0" smtClean="0"/>
              <a:t> participant et du type </a:t>
            </a:r>
            <a:r>
              <a:rPr lang="en-US" dirty="0" err="1" smtClean="0"/>
              <a:t>d’activités</a:t>
            </a:r>
            <a:r>
              <a:rPr lang="en-US" dirty="0" smtClean="0"/>
              <a:t> </a:t>
            </a:r>
            <a:r>
              <a:rPr lang="en-US" dirty="0" err="1" smtClean="0"/>
              <a:t>mises</a:t>
            </a:r>
            <a:r>
              <a:rPr lang="en-US" dirty="0" smtClean="0"/>
              <a:t> en </a:t>
            </a:r>
            <a:r>
              <a:rPr lang="en-US" dirty="0" err="1" smtClean="0"/>
              <a:t>œuvre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B00C1-D83A-4F74-8365-5061D69A3C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00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L’enseignement</a:t>
            </a:r>
            <a:r>
              <a:rPr lang="en-US" dirty="0" smtClean="0"/>
              <a:t> </a:t>
            </a:r>
            <a:r>
              <a:rPr lang="en-US" dirty="0" err="1" smtClean="0"/>
              <a:t>agricole</a:t>
            </a:r>
            <a:r>
              <a:rPr lang="en-US" dirty="0" smtClean="0"/>
              <a:t>, technique et </a:t>
            </a:r>
            <a:r>
              <a:rPr lang="en-US" dirty="0" err="1" smtClean="0"/>
              <a:t>supérieur</a:t>
            </a:r>
            <a:r>
              <a:rPr lang="en-US" dirty="0" smtClean="0"/>
              <a:t> </a:t>
            </a:r>
            <a:r>
              <a:rPr lang="en-US" dirty="0" err="1" smtClean="0"/>
              <a:t>normand</a:t>
            </a:r>
            <a:r>
              <a:rPr lang="en-US" dirty="0" smtClean="0"/>
              <a:t> et la profession </a:t>
            </a:r>
            <a:r>
              <a:rPr lang="en-US" dirty="0" err="1" smtClean="0"/>
              <a:t>agricole</a:t>
            </a:r>
            <a:r>
              <a:rPr lang="en-US" dirty="0" smtClean="0"/>
              <a:t> </a:t>
            </a:r>
            <a:r>
              <a:rPr lang="en-US" dirty="0" err="1" smtClean="0"/>
              <a:t>souhaitent</a:t>
            </a:r>
            <a:r>
              <a:rPr lang="en-US" dirty="0" smtClean="0"/>
              <a:t> explorer le </a:t>
            </a:r>
            <a:r>
              <a:rPr lang="en-US" dirty="0" err="1" smtClean="0"/>
              <a:t>potentiel</a:t>
            </a:r>
            <a:r>
              <a:rPr lang="en-US" dirty="0" smtClean="0"/>
              <a:t> des badges </a:t>
            </a:r>
            <a:r>
              <a:rPr lang="en-US" dirty="0" err="1" smtClean="0"/>
              <a:t>numériques</a:t>
            </a:r>
            <a:r>
              <a:rPr lang="en-US" dirty="0" smtClean="0"/>
              <a:t> </a:t>
            </a:r>
            <a:r>
              <a:rPr lang="en-US" dirty="0" err="1" smtClean="0"/>
              <a:t>ouverts</a:t>
            </a:r>
            <a:r>
              <a:rPr lang="en-US" dirty="0" smtClean="0"/>
              <a:t> pour </a:t>
            </a:r>
            <a:r>
              <a:rPr lang="en-US" dirty="0" err="1" smtClean="0"/>
              <a:t>construire</a:t>
            </a:r>
            <a:r>
              <a:rPr lang="en-US" dirty="0" smtClean="0"/>
              <a:t> avec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partenaires</a:t>
            </a:r>
            <a:r>
              <a:rPr lang="en-US" dirty="0" smtClean="0"/>
              <a:t> un </a:t>
            </a:r>
            <a:r>
              <a:rPr lang="en-US" dirty="0" err="1" smtClean="0"/>
              <a:t>écosystème</a:t>
            </a:r>
            <a:r>
              <a:rPr lang="en-US" dirty="0" smtClean="0"/>
              <a:t> </a:t>
            </a:r>
            <a:r>
              <a:rPr lang="en-US" dirty="0" err="1" smtClean="0"/>
              <a:t>facilitant</a:t>
            </a:r>
            <a:r>
              <a:rPr lang="en-US" dirty="0" smtClean="0"/>
              <a:t> la reconnaissance et la </a:t>
            </a:r>
            <a:r>
              <a:rPr lang="en-US" dirty="0" err="1" smtClean="0"/>
              <a:t>valorisation</a:t>
            </a:r>
            <a:r>
              <a:rPr lang="en-US" dirty="0" smtClean="0"/>
              <a:t> des </a:t>
            </a:r>
            <a:r>
              <a:rPr lang="en-US" dirty="0" err="1" smtClean="0"/>
              <a:t>personnes</a:t>
            </a:r>
            <a:r>
              <a:rPr lang="en-US" dirty="0" smtClean="0"/>
              <a:t> et des </a:t>
            </a:r>
            <a:r>
              <a:rPr lang="en-US" dirty="0" err="1" smtClean="0"/>
              <a:t>compétences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cadre de la formation tout au long de la vie.</a:t>
            </a:r>
          </a:p>
          <a:p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projet</a:t>
            </a:r>
            <a:r>
              <a:rPr lang="en-US" dirty="0" smtClean="0"/>
              <a:t> BADGEONS LA NORMANDIE </a:t>
            </a:r>
            <a:r>
              <a:rPr lang="en-US" dirty="0" err="1" smtClean="0"/>
              <a:t>s’inscrit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mouvement</a:t>
            </a:r>
            <a:r>
              <a:rPr lang="en-US" dirty="0" smtClean="0"/>
              <a:t> global en </a:t>
            </a:r>
            <a:r>
              <a:rPr lang="en-US" dirty="0" err="1" smtClean="0"/>
              <a:t>faveur</a:t>
            </a:r>
            <a:r>
              <a:rPr lang="en-US" dirty="0" smtClean="0"/>
              <a:t> de </a:t>
            </a:r>
            <a:r>
              <a:rPr lang="en-US" dirty="0" err="1" smtClean="0"/>
              <a:t>l’accès</a:t>
            </a:r>
            <a:r>
              <a:rPr lang="en-US" dirty="0" smtClean="0"/>
              <a:t> pour </a:t>
            </a:r>
            <a:r>
              <a:rPr lang="en-US" dirty="0" err="1" smtClean="0"/>
              <a:t>tous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la reconnaissance des </a:t>
            </a:r>
            <a:r>
              <a:rPr lang="en-US" dirty="0" err="1" smtClean="0"/>
              <a:t>apprentissages</a:t>
            </a:r>
            <a:r>
              <a:rPr lang="en-US" dirty="0" smtClean="0"/>
              <a:t>.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mouvement</a:t>
            </a:r>
            <a:r>
              <a:rPr lang="en-US" dirty="0" smtClean="0"/>
              <a:t> a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initié</a:t>
            </a:r>
            <a:r>
              <a:rPr lang="en-US" dirty="0" smtClean="0"/>
              <a:t> par la </a:t>
            </a:r>
            <a:r>
              <a:rPr lang="en-US" dirty="0" err="1" smtClean="0"/>
              <a:t>déclaration</a:t>
            </a:r>
            <a:r>
              <a:rPr lang="en-US" dirty="0" smtClean="0"/>
              <a:t> de </a:t>
            </a:r>
            <a:r>
              <a:rPr lang="en-US" dirty="0" err="1" smtClean="0"/>
              <a:t>Bologne</a:t>
            </a:r>
            <a:r>
              <a:rPr lang="en-US" dirty="0" smtClean="0"/>
              <a:t> pour </a:t>
            </a:r>
            <a:r>
              <a:rPr lang="en-US" dirty="0" err="1" smtClean="0"/>
              <a:t>une</a:t>
            </a:r>
            <a:r>
              <a:rPr lang="en-US" dirty="0" smtClean="0"/>
              <a:t> architecture </a:t>
            </a:r>
            <a:r>
              <a:rPr lang="en-US" dirty="0" err="1" smtClean="0"/>
              <a:t>ouverte</a:t>
            </a:r>
            <a:r>
              <a:rPr lang="en-US" dirty="0" smtClean="0"/>
              <a:t> de reconnaissance des </a:t>
            </a:r>
            <a:r>
              <a:rPr lang="en-US" dirty="0" err="1" smtClean="0"/>
              <a:t>apprentissages</a:t>
            </a:r>
            <a:r>
              <a:rPr lang="en-US" dirty="0" smtClean="0"/>
              <a:t> tout au long de la vie (http://</a:t>
            </a:r>
            <a:r>
              <a:rPr lang="en-US" dirty="0" err="1" smtClean="0"/>
              <a:t>www.openrecognition.org</a:t>
            </a:r>
            <a:r>
              <a:rPr lang="en-US" dirty="0" smtClean="0"/>
              <a:t>/), </a:t>
            </a:r>
            <a:r>
              <a:rPr lang="en-US" dirty="0" err="1" smtClean="0"/>
              <a:t>soutenue</a:t>
            </a:r>
            <a:r>
              <a:rPr lang="en-US" dirty="0" smtClean="0"/>
              <a:t> par un ensemble </a:t>
            </a:r>
            <a:r>
              <a:rPr lang="en-US" dirty="0" err="1" smtClean="0"/>
              <a:t>d’experts</a:t>
            </a:r>
            <a:r>
              <a:rPr lang="en-US" dirty="0" smtClean="0"/>
              <a:t>, </a:t>
            </a:r>
            <a:r>
              <a:rPr lang="en-US" dirty="0" err="1" smtClean="0"/>
              <a:t>d’organisations</a:t>
            </a:r>
            <a:r>
              <a:rPr lang="en-US" dirty="0" smtClean="0"/>
              <a:t> et </a:t>
            </a:r>
            <a:r>
              <a:rPr lang="en-US" dirty="0" err="1" smtClean="0"/>
              <a:t>d’individus</a:t>
            </a:r>
            <a:r>
              <a:rPr lang="en-US" dirty="0" smtClean="0"/>
              <a:t> du monde de </a:t>
            </a:r>
            <a:r>
              <a:rPr lang="en-US" dirty="0" err="1" smtClean="0"/>
              <a:t>l’éducation</a:t>
            </a:r>
            <a:r>
              <a:rPr lang="en-US" dirty="0" smtClean="0"/>
              <a:t>, de </a:t>
            </a:r>
            <a:r>
              <a:rPr lang="en-US" dirty="0" err="1" smtClean="0"/>
              <a:t>l’entreprise</a:t>
            </a:r>
            <a:r>
              <a:rPr lang="en-US" dirty="0" smtClean="0"/>
              <a:t> et du monde social et </a:t>
            </a:r>
            <a:r>
              <a:rPr lang="en-US" dirty="0" err="1" smtClean="0"/>
              <a:t>humanitaire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BADGEONS LA NORMANDIE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ouvert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l’ensemble</a:t>
            </a:r>
            <a:r>
              <a:rPr lang="en-US" dirty="0" smtClean="0"/>
              <a:t> des </a:t>
            </a:r>
            <a:r>
              <a:rPr lang="en-US" dirty="0" err="1" smtClean="0"/>
              <a:t>individus</a:t>
            </a:r>
            <a:r>
              <a:rPr lang="en-US" dirty="0" smtClean="0"/>
              <a:t>, </a:t>
            </a:r>
            <a:r>
              <a:rPr lang="en-US" dirty="0" err="1" smtClean="0"/>
              <a:t>établissements</a:t>
            </a:r>
            <a:r>
              <a:rPr lang="en-US" dirty="0" smtClean="0"/>
              <a:t>, associations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organisations</a:t>
            </a:r>
            <a:r>
              <a:rPr lang="en-US" dirty="0" smtClean="0"/>
              <a:t> des </a:t>
            </a:r>
            <a:r>
              <a:rPr lang="en-US" dirty="0" err="1" smtClean="0"/>
              <a:t>secteurs</a:t>
            </a:r>
            <a:r>
              <a:rPr lang="en-US" dirty="0" smtClean="0"/>
              <a:t> de </a:t>
            </a:r>
            <a:r>
              <a:rPr lang="en-US" dirty="0" err="1" smtClean="0"/>
              <a:t>l’éducation</a:t>
            </a:r>
            <a:r>
              <a:rPr lang="en-US" dirty="0" smtClean="0"/>
              <a:t> et de la formation, de </a:t>
            </a:r>
            <a:r>
              <a:rPr lang="en-US" dirty="0" err="1" smtClean="0"/>
              <a:t>l’insertion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et de </a:t>
            </a:r>
            <a:r>
              <a:rPr lang="en-US" dirty="0" err="1" smtClean="0"/>
              <a:t>l’emploi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territoire</a:t>
            </a:r>
            <a:r>
              <a:rPr lang="en-US" dirty="0" smtClean="0"/>
              <a:t> </a:t>
            </a:r>
            <a:r>
              <a:rPr lang="en-US" dirty="0" err="1" smtClean="0"/>
              <a:t>normand</a:t>
            </a:r>
            <a:r>
              <a:rPr lang="en-US" dirty="0" smtClean="0"/>
              <a:t> </a:t>
            </a:r>
            <a:r>
              <a:rPr lang="en-US" dirty="0" err="1" smtClean="0"/>
              <a:t>souhaitant</a:t>
            </a:r>
            <a:r>
              <a:rPr lang="en-US" dirty="0" smtClean="0"/>
              <a:t> nous </a:t>
            </a:r>
            <a:r>
              <a:rPr lang="en-US" dirty="0" err="1" smtClean="0"/>
              <a:t>rejoindre</a:t>
            </a:r>
            <a:r>
              <a:rPr lang="en-US" dirty="0" smtClean="0"/>
              <a:t> pour </a:t>
            </a:r>
            <a:r>
              <a:rPr lang="en-US" dirty="0" err="1" smtClean="0"/>
              <a:t>expérimenter</a:t>
            </a:r>
            <a:r>
              <a:rPr lang="en-US" dirty="0" smtClean="0"/>
              <a:t> les badges </a:t>
            </a:r>
            <a:r>
              <a:rPr lang="en-US" dirty="0" err="1" smtClean="0"/>
              <a:t>numériques</a:t>
            </a:r>
            <a:r>
              <a:rPr lang="en-US" dirty="0" smtClean="0"/>
              <a:t> au service de la construction d’un </a:t>
            </a:r>
            <a:r>
              <a:rPr lang="en-US" dirty="0" err="1" smtClean="0"/>
              <a:t>territoire</a:t>
            </a:r>
            <a:r>
              <a:rPr lang="en-US" dirty="0" smtClean="0"/>
              <a:t> </a:t>
            </a:r>
            <a:r>
              <a:rPr lang="en-US" dirty="0" err="1" smtClean="0"/>
              <a:t>apprenant</a:t>
            </a:r>
            <a:r>
              <a:rPr lang="en-US" dirty="0" smtClean="0"/>
              <a:t> : </a:t>
            </a:r>
            <a:r>
              <a:rPr lang="en-US" dirty="0" err="1" smtClean="0"/>
              <a:t>développer</a:t>
            </a:r>
            <a:r>
              <a:rPr lang="en-US" dirty="0" smtClean="0"/>
              <a:t>, </a:t>
            </a:r>
            <a:r>
              <a:rPr lang="en-US" dirty="0" err="1" smtClean="0"/>
              <a:t>reconnaître</a:t>
            </a:r>
            <a:r>
              <a:rPr lang="en-US" dirty="0" smtClean="0"/>
              <a:t>, </a:t>
            </a:r>
            <a:r>
              <a:rPr lang="en-US" dirty="0" err="1" smtClean="0"/>
              <a:t>valoriser</a:t>
            </a:r>
            <a:r>
              <a:rPr lang="en-US" dirty="0" smtClean="0"/>
              <a:t> et connecter les talents des </a:t>
            </a:r>
            <a:r>
              <a:rPr lang="en-US" dirty="0" err="1" smtClean="0"/>
              <a:t>normands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 2011, la </a:t>
            </a:r>
            <a:r>
              <a:rPr lang="en-US" dirty="0" err="1" smtClean="0"/>
              <a:t>fondation</a:t>
            </a:r>
            <a:r>
              <a:rPr lang="en-US" dirty="0" smtClean="0"/>
              <a:t> Mozilla et la </a:t>
            </a:r>
            <a:r>
              <a:rPr lang="en-US" dirty="0" err="1" smtClean="0"/>
              <a:t>fondation</a:t>
            </a:r>
            <a:r>
              <a:rPr lang="en-US" dirty="0" smtClean="0"/>
              <a:t> MacArthur </a:t>
            </a:r>
            <a:r>
              <a:rPr lang="en-US" dirty="0" err="1" smtClean="0"/>
              <a:t>créent</a:t>
            </a:r>
            <a:r>
              <a:rPr lang="en-US" dirty="0" smtClean="0"/>
              <a:t> les badges </a:t>
            </a:r>
            <a:r>
              <a:rPr lang="en-US" dirty="0" err="1" smtClean="0"/>
              <a:t>numériques</a:t>
            </a:r>
            <a:r>
              <a:rPr lang="en-US" dirty="0" smtClean="0"/>
              <a:t> </a:t>
            </a:r>
            <a:r>
              <a:rPr lang="en-US" dirty="0" err="1" smtClean="0"/>
              <a:t>ouverts</a:t>
            </a:r>
            <a:r>
              <a:rPr lang="en-US" dirty="0" smtClean="0"/>
              <a:t> (Open Badges) pour </a:t>
            </a:r>
            <a:r>
              <a:rPr lang="en-US" dirty="0" err="1" smtClean="0"/>
              <a:t>combler</a:t>
            </a:r>
            <a:r>
              <a:rPr lang="en-US" dirty="0" smtClean="0"/>
              <a:t> un </a:t>
            </a:r>
            <a:r>
              <a:rPr lang="en-US" dirty="0" err="1" smtClean="0"/>
              <a:t>manque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outils</a:t>
            </a:r>
            <a:r>
              <a:rPr lang="en-US" dirty="0" smtClean="0"/>
              <a:t> de reconnaissance des </a:t>
            </a:r>
            <a:r>
              <a:rPr lang="en-US" dirty="0" err="1" smtClean="0"/>
              <a:t>apprentissages</a:t>
            </a:r>
            <a:r>
              <a:rPr lang="en-US" dirty="0" smtClean="0"/>
              <a:t> </a:t>
            </a:r>
            <a:r>
              <a:rPr lang="en-US" dirty="0" err="1" smtClean="0"/>
              <a:t>informels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Un Badge </a:t>
            </a:r>
            <a:r>
              <a:rPr lang="en-US" dirty="0" err="1" smtClean="0"/>
              <a:t>Numérique</a:t>
            </a:r>
            <a:r>
              <a:rPr lang="en-US" dirty="0" smtClean="0"/>
              <a:t> </a:t>
            </a:r>
            <a:r>
              <a:rPr lang="en-US" dirty="0" err="1" smtClean="0"/>
              <a:t>Ouvert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image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laquelle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enregistrées</a:t>
            </a:r>
            <a:r>
              <a:rPr lang="en-US" dirty="0" smtClean="0"/>
              <a:t> les </a:t>
            </a:r>
            <a:r>
              <a:rPr lang="en-US" dirty="0" err="1" smtClean="0"/>
              <a:t>informations</a:t>
            </a:r>
            <a:r>
              <a:rPr lang="en-US" dirty="0" smtClean="0"/>
              <a:t> (</a:t>
            </a:r>
            <a:r>
              <a:rPr lang="en-US" dirty="0" err="1" smtClean="0"/>
              <a:t>métadonnées</a:t>
            </a:r>
            <a:r>
              <a:rPr lang="en-US" dirty="0" smtClean="0"/>
              <a:t>) </a:t>
            </a:r>
            <a:r>
              <a:rPr lang="en-US" dirty="0" err="1" smtClean="0"/>
              <a:t>suivantes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récepteur</a:t>
            </a:r>
            <a:r>
              <a:rPr lang="en-US" dirty="0" smtClean="0"/>
              <a:t> : </a:t>
            </a:r>
            <a:r>
              <a:rPr lang="en-US" dirty="0" err="1" smtClean="0"/>
              <a:t>à</a:t>
            </a:r>
            <a:r>
              <a:rPr lang="en-US" dirty="0" smtClean="0"/>
              <a:t> qui le badge a-</a:t>
            </a:r>
            <a:r>
              <a:rPr lang="en-US" dirty="0" err="1" smtClean="0"/>
              <a:t>t-il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remis</a:t>
            </a:r>
            <a:endParaRPr lang="en-US" dirty="0" smtClean="0"/>
          </a:p>
          <a:p>
            <a:r>
              <a:rPr lang="en-US" dirty="0" err="1" smtClean="0"/>
              <a:t>émetteur</a:t>
            </a:r>
            <a:r>
              <a:rPr lang="en-US" dirty="0" smtClean="0"/>
              <a:t> : qui a </a:t>
            </a:r>
            <a:r>
              <a:rPr lang="en-US" dirty="0" err="1" smtClean="0"/>
              <a:t>émis</a:t>
            </a:r>
            <a:r>
              <a:rPr lang="en-US" dirty="0" smtClean="0"/>
              <a:t> le badge</a:t>
            </a:r>
          </a:p>
          <a:p>
            <a:r>
              <a:rPr lang="en-US" dirty="0" err="1" smtClean="0"/>
              <a:t>critères</a:t>
            </a:r>
            <a:r>
              <a:rPr lang="en-US" dirty="0" smtClean="0"/>
              <a:t> : 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badge </a:t>
            </a:r>
            <a:r>
              <a:rPr lang="en-US" dirty="0" err="1" smtClean="0"/>
              <a:t>démontre/indique</a:t>
            </a:r>
            <a:endParaRPr lang="en-US" dirty="0" smtClean="0"/>
          </a:p>
          <a:p>
            <a:r>
              <a:rPr lang="en-US" dirty="0" err="1" smtClean="0"/>
              <a:t>preuves</a:t>
            </a:r>
            <a:r>
              <a:rPr lang="en-US" dirty="0" smtClean="0"/>
              <a:t> : les </a:t>
            </a:r>
            <a:r>
              <a:rPr lang="en-US" dirty="0" err="1" smtClean="0"/>
              <a:t>éléments</a:t>
            </a:r>
            <a:r>
              <a:rPr lang="en-US" dirty="0" smtClean="0"/>
              <a:t> </a:t>
            </a:r>
            <a:r>
              <a:rPr lang="en-US" dirty="0" err="1" smtClean="0"/>
              <a:t>produits</a:t>
            </a:r>
            <a:r>
              <a:rPr lang="en-US" dirty="0" smtClean="0"/>
              <a:t> par le </a:t>
            </a:r>
            <a:r>
              <a:rPr lang="en-US" dirty="0" err="1" smtClean="0"/>
              <a:t>récepteur</a:t>
            </a:r>
            <a:r>
              <a:rPr lang="en-US" dirty="0" smtClean="0"/>
              <a:t> qui </a:t>
            </a:r>
            <a:r>
              <a:rPr lang="en-US" dirty="0" err="1" smtClean="0"/>
              <a:t>satisfont</a:t>
            </a:r>
            <a:r>
              <a:rPr lang="en-US" dirty="0" smtClean="0"/>
              <a:t> les </a:t>
            </a:r>
            <a:r>
              <a:rPr lang="en-US" dirty="0" err="1" smtClean="0"/>
              <a:t>critères</a:t>
            </a:r>
            <a:endParaRPr lang="en-US" dirty="0" smtClean="0"/>
          </a:p>
          <a:p>
            <a:r>
              <a:rPr lang="en-US" dirty="0" err="1" smtClean="0"/>
              <a:t>L’infrastructure</a:t>
            </a:r>
            <a:r>
              <a:rPr lang="en-US" dirty="0" smtClean="0"/>
              <a:t> du badge </a:t>
            </a:r>
            <a:r>
              <a:rPr lang="en-US" dirty="0" err="1" smtClean="0"/>
              <a:t>garantit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contenu</a:t>
            </a:r>
            <a:r>
              <a:rPr lang="en-US" dirty="0" smtClean="0"/>
              <a:t> ne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falsifié</a:t>
            </a:r>
            <a:r>
              <a:rPr lang="en-US" dirty="0" smtClean="0"/>
              <a:t>; </a:t>
            </a:r>
            <a:r>
              <a:rPr lang="en-US" dirty="0" err="1" smtClean="0"/>
              <a:t>l’identité</a:t>
            </a:r>
            <a:r>
              <a:rPr lang="en-US" dirty="0" smtClean="0"/>
              <a:t> de son </a:t>
            </a:r>
            <a:r>
              <a:rPr lang="en-US" dirty="0" err="1" smtClean="0"/>
              <a:t>récepteur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cachée</a:t>
            </a:r>
            <a:r>
              <a:rPr lang="en-US" dirty="0" smtClean="0"/>
              <a:t> (</a:t>
            </a:r>
            <a:r>
              <a:rPr lang="en-US" dirty="0" err="1" smtClean="0"/>
              <a:t>cryptée</a:t>
            </a:r>
            <a:r>
              <a:rPr lang="en-US" dirty="0" smtClean="0"/>
              <a:t>),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peut</a:t>
            </a:r>
            <a:r>
              <a:rPr lang="en-US" dirty="0" smtClean="0"/>
              <a:t> se </a:t>
            </a:r>
            <a:r>
              <a:rPr lang="en-US" dirty="0" err="1" smtClean="0"/>
              <a:t>révéler</a:t>
            </a:r>
            <a:r>
              <a:rPr lang="en-US" dirty="0" smtClean="0"/>
              <a:t> utile pour des CV </a:t>
            </a:r>
            <a:r>
              <a:rPr lang="en-US" dirty="0" err="1" smtClean="0"/>
              <a:t>anonymes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Le badge </a:t>
            </a:r>
            <a:r>
              <a:rPr lang="en-US" dirty="0" err="1" smtClean="0"/>
              <a:t>permet</a:t>
            </a:r>
            <a:r>
              <a:rPr lang="en-US" dirty="0" smtClean="0"/>
              <a:t> de </a:t>
            </a:r>
            <a:r>
              <a:rPr lang="en-US" dirty="0" err="1" smtClean="0"/>
              <a:t>reconnaître</a:t>
            </a:r>
            <a:r>
              <a:rPr lang="en-US" dirty="0" smtClean="0"/>
              <a:t> des </a:t>
            </a:r>
            <a:r>
              <a:rPr lang="en-US" dirty="0" err="1" smtClean="0"/>
              <a:t>apprentissages</a:t>
            </a:r>
            <a:r>
              <a:rPr lang="en-US" dirty="0" smtClean="0"/>
              <a:t>, des </a:t>
            </a:r>
            <a:r>
              <a:rPr lang="en-US" dirty="0" err="1" smtClean="0"/>
              <a:t>compétences</a:t>
            </a:r>
            <a:r>
              <a:rPr lang="en-US" dirty="0" smtClean="0"/>
              <a:t>, des participations, des </a:t>
            </a:r>
            <a:r>
              <a:rPr lang="en-US" dirty="0" err="1" smtClean="0"/>
              <a:t>réalisations</a:t>
            </a:r>
            <a:r>
              <a:rPr lang="en-US" dirty="0" smtClean="0"/>
              <a:t>, des </a:t>
            </a:r>
            <a:r>
              <a:rPr lang="en-US" dirty="0" err="1" smtClean="0"/>
              <a:t>rôles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des </a:t>
            </a:r>
            <a:r>
              <a:rPr lang="en-US" dirty="0" err="1" smtClean="0"/>
              <a:t>personnes</a:t>
            </a:r>
            <a:r>
              <a:rPr lang="en-US" dirty="0" smtClean="0"/>
              <a:t>. La reconnaissance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formelle</a:t>
            </a:r>
            <a:r>
              <a:rPr lang="en-US" dirty="0" smtClean="0"/>
              <a:t> (certification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accréditation</a:t>
            </a:r>
            <a:r>
              <a:rPr lang="en-US" dirty="0" smtClean="0"/>
              <a:t>)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informelle</a:t>
            </a:r>
            <a:r>
              <a:rPr lang="en-US" dirty="0" smtClean="0"/>
              <a:t> (</a:t>
            </a:r>
            <a:r>
              <a:rPr lang="en-US" dirty="0" err="1" smtClean="0"/>
              <a:t>endossement</a:t>
            </a:r>
            <a:r>
              <a:rPr lang="en-US" dirty="0" smtClean="0"/>
              <a:t>) et </a:t>
            </a:r>
            <a:r>
              <a:rPr lang="en-US" dirty="0" err="1" smtClean="0"/>
              <a:t>une</a:t>
            </a:r>
            <a:r>
              <a:rPr lang="en-US" dirty="0" smtClean="0"/>
              <a:t> collection de badges </a:t>
            </a: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personne</a:t>
            </a:r>
            <a:r>
              <a:rPr lang="en-US" dirty="0" smtClean="0"/>
              <a:t> de </a:t>
            </a:r>
            <a:r>
              <a:rPr lang="en-US" dirty="0" err="1" smtClean="0"/>
              <a:t>bâtir</a:t>
            </a:r>
            <a:r>
              <a:rPr lang="en-US" dirty="0" smtClean="0"/>
              <a:t> des </a:t>
            </a:r>
            <a:r>
              <a:rPr lang="en-US" dirty="0" err="1" smtClean="0"/>
              <a:t>profils</a:t>
            </a:r>
            <a:r>
              <a:rPr lang="en-US" dirty="0" smtClean="0"/>
              <a:t>,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institution </a:t>
            </a:r>
            <a:r>
              <a:rPr lang="en-US" dirty="0" err="1" smtClean="0"/>
              <a:t>d’établir</a:t>
            </a:r>
            <a:r>
              <a:rPr lang="en-US" dirty="0" smtClean="0"/>
              <a:t> des </a:t>
            </a:r>
            <a:r>
              <a:rPr lang="en-US" dirty="0" err="1" smtClean="0"/>
              <a:t>parcours</a:t>
            </a:r>
            <a:r>
              <a:rPr lang="en-US" dirty="0" smtClean="0"/>
              <a:t> </a:t>
            </a:r>
            <a:r>
              <a:rPr lang="en-US" dirty="0" err="1" smtClean="0"/>
              <a:t>d’apprentissage</a:t>
            </a:r>
            <a:r>
              <a:rPr lang="en-US" dirty="0" smtClean="0"/>
              <a:t> et </a:t>
            </a:r>
            <a:r>
              <a:rPr lang="en-US" dirty="0" err="1" smtClean="0"/>
              <a:t>à</a:t>
            </a:r>
            <a:r>
              <a:rPr lang="en-US" dirty="0" smtClean="0"/>
              <a:t> un </a:t>
            </a:r>
            <a:r>
              <a:rPr lang="en-US" dirty="0" err="1" smtClean="0"/>
              <a:t>territoire</a:t>
            </a:r>
            <a:r>
              <a:rPr lang="en-US" dirty="0" smtClean="0"/>
              <a:t> </a:t>
            </a:r>
            <a:r>
              <a:rPr lang="en-US" dirty="0" err="1" smtClean="0"/>
              <a:t>d’établir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cartographie</a:t>
            </a:r>
            <a:r>
              <a:rPr lang="en-US" dirty="0" smtClean="0"/>
              <a:t> des talents qui le </a:t>
            </a:r>
            <a:r>
              <a:rPr lang="en-US" dirty="0" err="1" smtClean="0"/>
              <a:t>composent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B00C1-D83A-4F74-8365-5061D69A3C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51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B7AF-E963-4CCB-A2D2-179BE3974485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29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B7AF-E963-4CCB-A2D2-179BE3974485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7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B7AF-E963-4CCB-A2D2-179BE3974485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23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B7AF-E963-4CCB-A2D2-179BE3974485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23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B7AF-E963-4CCB-A2D2-179BE3974485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23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10/</a:t>
            </a:r>
            <a:r>
              <a:rPr lang="fr-FR" baseline="0" dirty="0" smtClean="0"/>
              <a:t> 12 minutes</a:t>
            </a:r>
          </a:p>
          <a:p>
            <a:r>
              <a:rPr lang="fr-FR" baseline="0" dirty="0" smtClean="0"/>
              <a:t>Se sentir plus normand et en capacité d’innover</a:t>
            </a:r>
          </a:p>
          <a:p>
            <a:r>
              <a:rPr lang="fr-FR" baseline="0" dirty="0" smtClean="0"/>
              <a:t>Donner envie de continuer à avancer</a:t>
            </a:r>
          </a:p>
          <a:p>
            <a:endParaRPr lang="fr-FR" baseline="0" dirty="0" smtClean="0"/>
          </a:p>
          <a:p>
            <a:r>
              <a:rPr lang="fr-FR" baseline="0" dirty="0" smtClean="0"/>
              <a:t>Livre blanc de l’académie pour nourrir le 2ieme rapport de François</a:t>
            </a:r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Ouvrir à des questions,</a:t>
            </a:r>
            <a:r>
              <a:rPr lang="fr-FR" baseline="0" dirty="0" smtClean="0"/>
              <a:t> incarner une posture d’ouverture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B00C1-D83A-4F74-8365-5061D69A3C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74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apprenance</a:t>
            </a:r>
            <a:r>
              <a:rPr lang="fr-FR" dirty="0" smtClean="0"/>
              <a:t>, </a:t>
            </a:r>
            <a:r>
              <a:rPr lang="fr-FR" dirty="0" err="1" smtClean="0"/>
              <a:t>capabilité</a:t>
            </a:r>
            <a:r>
              <a:rPr lang="fr-FR" dirty="0" smtClean="0"/>
              <a:t> et environnement </a:t>
            </a:r>
            <a:r>
              <a:rPr lang="fr-FR" dirty="0" err="1" smtClean="0"/>
              <a:t>capacitant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Qu’avez</a:t>
            </a:r>
            <a:r>
              <a:rPr lang="fr-FR" baseline="0" dirty="0" smtClean="0"/>
              <a:t> vous appris d’important cette année? </a:t>
            </a:r>
            <a:r>
              <a:rPr lang="fr-FR" baseline="0" smtClean="0"/>
              <a:t>Comment? </a:t>
            </a:r>
            <a:r>
              <a:rPr lang="fr-FR" baseline="0" dirty="0" smtClean="0"/>
              <a:t>grâce à qui?</a:t>
            </a:r>
          </a:p>
          <a:p>
            <a:endParaRPr lang="fr-FR" baseline="0" dirty="0" smtClean="0"/>
          </a:p>
          <a:p>
            <a:r>
              <a:rPr lang="fr-FR" baseline="0" dirty="0" smtClean="0"/>
              <a:t>GIEC de l’apprendre</a:t>
            </a:r>
          </a:p>
          <a:p>
            <a:r>
              <a:rPr lang="fr-FR" baseline="0" dirty="0" smtClean="0"/>
              <a:t>Fête de l’apprendre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B00C1-D83A-4F74-8365-5061D69A3C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56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Cf. les partenariats</a:t>
            </a:r>
            <a:r>
              <a:rPr lang="fr-FR" baseline="0" dirty="0" smtClean="0"/>
              <a:t> de recherche déjà existants sur le territoire comme celui avec le labo d’Olivier </a:t>
            </a:r>
            <a:r>
              <a:rPr lang="fr-FR" baseline="0" dirty="0" err="1" smtClean="0"/>
              <a:t>Houdé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B00C1-D83A-4F74-8365-5061D69A3C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61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fr-FR" sz="1100" smtClean="0">
                <a:effectLst/>
              </a:defRPr>
            </a:lvl1pPr>
          </a:lstStyle>
          <a:p>
            <a:r>
              <a:rPr lang="fr-FR" dirty="0" smtClean="0"/>
              <a:t>- 17 novembre 2017 -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 userDrawn="1"/>
        </p:nvSpPr>
        <p:spPr>
          <a:xfrm>
            <a:off x="755576" y="2852936"/>
            <a:ext cx="7704856" cy="2292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 Apprendre en Normandie : mobiliser les talents.</a:t>
            </a:r>
          </a:p>
          <a:p>
            <a:endParaRPr lang="fr-FR" sz="48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- Vendredi 17 novembre 2017 -</a:t>
            </a:r>
            <a:r>
              <a:rPr lang="fr-FR" sz="48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fr-FR" sz="48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endParaRPr lang="fr-FR" sz="48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 userDrawn="1"/>
        </p:nvSpPr>
        <p:spPr>
          <a:xfrm>
            <a:off x="6687641" y="638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CCA75A-682E-4FC6-9F14-2D7EC4DDFB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107504" y="1183724"/>
            <a:ext cx="1747090" cy="445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kern="1200" dirty="0" smtClean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Séminaire </a:t>
            </a:r>
            <a:r>
              <a:rPr lang="fr-FR" sz="1200" kern="1200" dirty="0" err="1" smtClean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interacadémique</a:t>
            </a:r>
            <a:endParaRPr lang="fr-FR" sz="1200" kern="1200" dirty="0">
              <a:solidFill>
                <a:schemeClr val="tx1">
                  <a:tint val="75000"/>
                </a:schemeClr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13" name="Image 12" descr="Séminaire inter-académique - bleu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44624"/>
            <a:ext cx="168121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32" y="6140851"/>
            <a:ext cx="2350770" cy="7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8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0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90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828052"/>
            <a:ext cx="7772400" cy="625695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4BB8A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421091"/>
            <a:ext cx="7772400" cy="41637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BB8A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793" y="637335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4FCB66-1A7C-4643-9765-4061B0A3D38D}" type="datetimeFigureOut">
              <a:rPr lang="fr-FR" smtClean="0"/>
              <a:pPr/>
              <a:t>17/11/2017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5972" y="636224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849323D4-8C67-4DC0-860F-705CCFAAC0E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3" descr="Capture d’écran 2016-11-29 à 19.07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564" y="2376"/>
            <a:ext cx="5576245" cy="444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683" y="5747895"/>
            <a:ext cx="2000196" cy="8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895" y="405946"/>
            <a:ext cx="7947479" cy="54111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5679"/>
            <a:ext cx="9168492" cy="612321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4196442" y="1436914"/>
            <a:ext cx="849086" cy="0"/>
          </a:xfrm>
          <a:prstGeom prst="line">
            <a:avLst/>
          </a:prstGeom>
          <a:ln w="57150">
            <a:solidFill>
              <a:srgbClr val="4B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881517"/>
            <a:ext cx="7959725" cy="358775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rgbClr val="4BB8A3"/>
                </a:solidFill>
              </a:defRPr>
            </a:lvl1pPr>
          </a:lstStyle>
          <a:p>
            <a:pPr lvl="0"/>
            <a:r>
              <a:rPr lang="fr-FR" dirty="0" smtClean="0"/>
              <a:t>Modifier le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1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 baseline="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BB8A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5679"/>
            <a:ext cx="9168492" cy="6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6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5679"/>
            <a:ext cx="9168492" cy="61232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0896" y="152855"/>
            <a:ext cx="7886700" cy="54111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073978" y="1273628"/>
            <a:ext cx="849086" cy="0"/>
          </a:xfrm>
          <a:prstGeom prst="line">
            <a:avLst/>
          </a:prstGeom>
          <a:ln w="57150">
            <a:solidFill>
              <a:srgbClr val="4B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685574"/>
            <a:ext cx="7959725" cy="358775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rgbClr val="4BB8A3"/>
                </a:solidFill>
              </a:defRPr>
            </a:lvl1pPr>
          </a:lstStyle>
          <a:p>
            <a:pPr lvl="0"/>
            <a:r>
              <a:rPr lang="fr-FR" dirty="0" smtClean="0"/>
              <a:t>Modifier le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25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5679"/>
            <a:ext cx="9168492" cy="6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2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5679"/>
            <a:ext cx="9168492" cy="6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4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5679"/>
            <a:ext cx="9168492" cy="6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2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FCB66-1A7C-4643-9765-4061B0A3D38D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9323D4-8C67-4DC0-860F-705CCFAAC0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5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éminaire inter-académique - bleu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3" y="44624"/>
            <a:ext cx="168121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107504" y="967700"/>
            <a:ext cx="1747090" cy="445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kern="1200" dirty="0" smtClean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Séminaire </a:t>
            </a:r>
            <a:r>
              <a:rPr lang="fr-FR" sz="1200" kern="1200" dirty="0" err="1" smtClean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>interacadémique</a:t>
            </a:r>
            <a:endParaRPr lang="fr-FR" sz="1200" kern="1200" dirty="0">
              <a:solidFill>
                <a:schemeClr val="tx1">
                  <a:tint val="75000"/>
                </a:schemeClr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32" y="6140851"/>
            <a:ext cx="2350770" cy="7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7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FCB66-1A7C-4643-9765-4061B0A3D38D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9323D4-8C67-4DC0-860F-705CCFAAC0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130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FCB66-1A7C-4643-9765-4061B0A3D38D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9323D4-8C67-4DC0-860F-705CCFAAC0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677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4FCB66-1A7C-4643-9765-4061B0A3D38D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9323D4-8C67-4DC0-860F-705CCFAAC0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42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Diapositive lib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97900" y="6492875"/>
            <a:ext cx="54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Source Sans Pro" pitchFamily="8" charset="0"/>
                <a:ea typeface="ＭＳ Ｐゴシック" pitchFamily="8" charset="-128"/>
                <a:cs typeface="ＭＳ Ｐゴシック" pitchFamily="8" charset="-128"/>
              </a:defRPr>
            </a:lvl1pPr>
          </a:lstStyle>
          <a:p>
            <a:pPr>
              <a:defRPr/>
            </a:pPr>
            <a:fld id="{1EBCB6F8-1489-C748-8D4E-227D619C03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5" name="Picture 4" descr="SYNLAB bloc-marque pour fond blancweb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543" y="33866"/>
            <a:ext cx="1356645" cy="5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0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02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2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9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11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33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00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990D-6050-4D45-B0AE-D419D0E341C5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632A-F402-49A8-8123-FF7FDD77C8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92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24305"/>
            <a:ext cx="7886700" cy="541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BB8A3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944724"/>
            <a:ext cx="4139952" cy="5292588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Catherine Benoit-</a:t>
            </a:r>
            <a:r>
              <a:rPr lang="fr-FR" sz="3100" dirty="0" err="1" smtClean="0">
                <a:solidFill>
                  <a:schemeClr val="accent1"/>
                </a:solidFill>
                <a:latin typeface="Candara" panose="020E0502030303020204" pitchFamily="34" charset="0"/>
              </a:rPr>
              <a:t>Mervant</a:t>
            </a:r>
            <a:endParaRPr lang="fr-FR" sz="3100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 smtClean="0">
                <a:latin typeface="Candara" panose="020E0502030303020204" pitchFamily="34" charset="0"/>
              </a:rPr>
              <a:t>DASEN de Seine Maritime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Mathias Bouvier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du </a:t>
            </a:r>
            <a:r>
              <a:rPr lang="fr-FR" sz="2600" dirty="0" smtClean="0">
                <a:latin typeface="Candara" panose="020E0502030303020204" pitchFamily="34" charset="0"/>
              </a:rPr>
              <a:t>Calvados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Laurent Le Mercier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</a:t>
            </a:r>
            <a:r>
              <a:rPr lang="fr-FR" sz="2600" dirty="0" smtClean="0">
                <a:latin typeface="Candara" panose="020E0502030303020204" pitchFamily="34" charset="0"/>
              </a:rPr>
              <a:t>l’Eure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Jean </a:t>
            </a:r>
            <a:r>
              <a:rPr lang="fr-FR" sz="3100" dirty="0" err="1">
                <a:solidFill>
                  <a:schemeClr val="accent1"/>
                </a:solidFill>
                <a:latin typeface="Candara" panose="020E0502030303020204" pitchFamily="34" charset="0"/>
              </a:rPr>
              <a:t>Lhuissier</a:t>
            </a:r>
            <a:endParaRPr lang="fr-FR" sz="31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la </a:t>
            </a:r>
            <a:r>
              <a:rPr lang="fr-FR" sz="2600" dirty="0" smtClean="0">
                <a:latin typeface="Candara" panose="020E0502030303020204" pitchFamily="34" charset="0"/>
              </a:rPr>
              <a:t>Manche</a:t>
            </a:r>
          </a:p>
          <a:p>
            <a:pPr marL="0" indent="0">
              <a:buNone/>
            </a:pPr>
            <a:endParaRPr lang="fr-FR" sz="2600" b="1" dirty="0" smtClean="0"/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Françoise Moncada</a:t>
            </a:r>
          </a:p>
          <a:p>
            <a:pPr marL="0" indent="0">
              <a:buNone/>
            </a:pPr>
            <a:r>
              <a:rPr lang="fr-FR" sz="2600" dirty="0" smtClean="0"/>
              <a:t>DASEN </a:t>
            </a:r>
            <a:r>
              <a:rPr lang="fr-FR" sz="2600" dirty="0"/>
              <a:t>de l’Orne</a:t>
            </a: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1916832"/>
            <a:ext cx="4320480" cy="3528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6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Les territoires des DSDEN : quelles priorités demain ?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28" y="0"/>
            <a:ext cx="4852888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569072" cy="1831089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12520" y="332656"/>
            <a:ext cx="3031480" cy="1080120"/>
          </a:xfrm>
        </p:spPr>
        <p:txBody>
          <a:bodyPr>
            <a:noAutofit/>
          </a:bodyPr>
          <a:lstStyle/>
          <a:p>
            <a:r>
              <a:rPr lang="fr-FR" sz="38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DSDEN 50</a:t>
            </a:r>
            <a:endParaRPr lang="fr-FR" sz="3800" dirty="0">
              <a:solidFill>
                <a:srgbClr val="3F587D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8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944724"/>
            <a:ext cx="4139952" cy="5292588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Catherine Benoit-</a:t>
            </a:r>
            <a:r>
              <a:rPr lang="fr-FR" sz="3100" dirty="0" err="1" smtClean="0">
                <a:solidFill>
                  <a:schemeClr val="accent1"/>
                </a:solidFill>
                <a:latin typeface="Candara" panose="020E0502030303020204" pitchFamily="34" charset="0"/>
              </a:rPr>
              <a:t>Mervant</a:t>
            </a:r>
            <a:endParaRPr lang="fr-FR" sz="3100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 smtClean="0">
                <a:latin typeface="Candara" panose="020E0502030303020204" pitchFamily="34" charset="0"/>
              </a:rPr>
              <a:t>DASEN de Seine Maritime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Mathias Bouvier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du </a:t>
            </a:r>
            <a:r>
              <a:rPr lang="fr-FR" sz="2600" dirty="0" smtClean="0">
                <a:latin typeface="Candara" panose="020E0502030303020204" pitchFamily="34" charset="0"/>
              </a:rPr>
              <a:t>Calvados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Laurent Le Mercier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</a:t>
            </a:r>
            <a:r>
              <a:rPr lang="fr-FR" sz="2600" dirty="0" smtClean="0">
                <a:latin typeface="Candara" panose="020E0502030303020204" pitchFamily="34" charset="0"/>
              </a:rPr>
              <a:t>l’Eure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Jean </a:t>
            </a:r>
            <a:r>
              <a:rPr lang="fr-FR" sz="3100" dirty="0" err="1">
                <a:solidFill>
                  <a:schemeClr val="accent1"/>
                </a:solidFill>
                <a:latin typeface="Candara" panose="020E0502030303020204" pitchFamily="34" charset="0"/>
              </a:rPr>
              <a:t>Lhuissier</a:t>
            </a:r>
            <a:endParaRPr lang="fr-FR" sz="31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la </a:t>
            </a:r>
            <a:r>
              <a:rPr lang="fr-FR" sz="2600" dirty="0" smtClean="0">
                <a:latin typeface="Candara" panose="020E0502030303020204" pitchFamily="34" charset="0"/>
              </a:rPr>
              <a:t>Manche</a:t>
            </a:r>
          </a:p>
          <a:p>
            <a:pPr marL="0" indent="0">
              <a:buNone/>
            </a:pPr>
            <a:endParaRPr lang="fr-FR" sz="2600" b="1" dirty="0" smtClean="0"/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Françoise Moncada</a:t>
            </a:r>
          </a:p>
          <a:p>
            <a:pPr marL="0" indent="0">
              <a:buNone/>
            </a:pPr>
            <a:r>
              <a:rPr lang="fr-FR" sz="2600" dirty="0" smtClean="0"/>
              <a:t>DASEN </a:t>
            </a:r>
            <a:r>
              <a:rPr lang="fr-FR" sz="2600" dirty="0"/>
              <a:t>de l’Orne</a:t>
            </a: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1916832"/>
            <a:ext cx="4320480" cy="3528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6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Les territoires des DSDEN : quelles priorités demain ?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683568" y="1412776"/>
          <a:ext cx="7993138" cy="495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569">
                  <a:extLst>
                    <a:ext uri="{9D8B030D-6E8A-4147-A177-3AD203B41FA5}">
                      <a16:colId xmlns:a16="http://schemas.microsoft.com/office/drawing/2014/main" val="289053562"/>
                    </a:ext>
                  </a:extLst>
                </a:gridCol>
                <a:gridCol w="3996569">
                  <a:extLst>
                    <a:ext uri="{9D8B030D-6E8A-4147-A177-3AD203B41FA5}">
                      <a16:colId xmlns:a16="http://schemas.microsoft.com/office/drawing/2014/main" val="236661053"/>
                    </a:ext>
                  </a:extLst>
                </a:gridCol>
              </a:tblGrid>
              <a:tr h="344777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215262791"/>
                  </a:ext>
                </a:extLst>
              </a:tr>
              <a:tr h="34477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Nombre d’habitants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288 848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2909471087"/>
                  </a:ext>
                </a:extLst>
              </a:tr>
              <a:tr h="34477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Densité de population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47,3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760500833"/>
                  </a:ext>
                </a:extLst>
              </a:tr>
              <a:tr h="34477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Indice</a:t>
                      </a:r>
                      <a:r>
                        <a:rPr lang="fr-FR" sz="1800" baseline="0" dirty="0" smtClean="0"/>
                        <a:t> de pauvreté 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15,5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2759412689"/>
                  </a:ext>
                </a:extLst>
              </a:tr>
              <a:tr h="60335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Structures scolaires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175 écoles publiques,31 collèges publics,</a:t>
                      </a:r>
                    </a:p>
                    <a:p>
                      <a:r>
                        <a:rPr lang="fr-FR" sz="1800" dirty="0" smtClean="0"/>
                        <a:t>12 lycées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2650572242"/>
                  </a:ext>
                </a:extLst>
              </a:tr>
              <a:tr h="34477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Enseignants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1251 enseignants, 78 PES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826702015"/>
                  </a:ext>
                </a:extLst>
              </a:tr>
              <a:tr h="37576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Evolution population scolaire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 </a:t>
                      </a:r>
                      <a:r>
                        <a:rPr lang="fr-FR" sz="1800" baseline="0" dirty="0" smtClean="0"/>
                        <a:t>500 élèves par an (- 2,5% par an)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118932495"/>
                  </a:ext>
                </a:extLst>
              </a:tr>
              <a:tr h="60335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Rapport public / privé 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80% des élèves sont scolarisés dans le public,</a:t>
                      </a:r>
                      <a:r>
                        <a:rPr lang="fr-FR" sz="1800" baseline="0" dirty="0" smtClean="0"/>
                        <a:t> 20% dans le privé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395301956"/>
                  </a:ext>
                </a:extLst>
              </a:tr>
              <a:tr h="34477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Réussite DNB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90,65%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62206823"/>
                  </a:ext>
                </a:extLst>
              </a:tr>
              <a:tr h="34477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Passage 3</a:t>
                      </a:r>
                      <a:r>
                        <a:rPr lang="fr-FR" sz="1800" baseline="30000" dirty="0" smtClean="0"/>
                        <a:t>ème</a:t>
                      </a:r>
                      <a:r>
                        <a:rPr lang="fr-FR" sz="1800" dirty="0" smtClean="0"/>
                        <a:t> 2GT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64,8 %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1678056895"/>
                  </a:ext>
                </a:extLst>
              </a:tr>
              <a:tr h="73601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Poursuite</a:t>
                      </a:r>
                      <a:r>
                        <a:rPr lang="fr-FR" sz="1800" baseline="0" dirty="0" smtClean="0"/>
                        <a:t> vers le supérieur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72,6%</a:t>
                      </a:r>
                      <a:endParaRPr lang="fr-FR" sz="1800" dirty="0"/>
                    </a:p>
                  </a:txBody>
                  <a:tcPr marL="91443" marR="91443" marT="45722" marB="45722"/>
                </a:tc>
                <a:extLst>
                  <a:ext uri="{0D108BD9-81ED-4DB2-BD59-A6C34878D82A}">
                    <a16:rowId xmlns:a16="http://schemas.microsoft.com/office/drawing/2014/main" val="2861335532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DSDEN 61</a:t>
            </a:r>
            <a:endParaRPr lang="fr-FR" altLang="fr-FR" sz="3800" dirty="0">
              <a:solidFill>
                <a:srgbClr val="3F587D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944724"/>
            <a:ext cx="4139952" cy="5292588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Catherine Benoit-</a:t>
            </a:r>
            <a:r>
              <a:rPr lang="fr-FR" sz="3100" dirty="0" err="1" smtClean="0">
                <a:solidFill>
                  <a:schemeClr val="accent1"/>
                </a:solidFill>
                <a:latin typeface="Candara" panose="020E0502030303020204" pitchFamily="34" charset="0"/>
              </a:rPr>
              <a:t>Mervant</a:t>
            </a:r>
            <a:endParaRPr lang="fr-FR" sz="3100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 smtClean="0">
                <a:latin typeface="Candara" panose="020E0502030303020204" pitchFamily="34" charset="0"/>
              </a:rPr>
              <a:t>DASEN de Seine Maritime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Mathias Bouvier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du </a:t>
            </a:r>
            <a:r>
              <a:rPr lang="fr-FR" sz="2600" dirty="0" smtClean="0">
                <a:latin typeface="Candara" panose="020E0502030303020204" pitchFamily="34" charset="0"/>
              </a:rPr>
              <a:t>Calvados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Laurent Le Mercier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</a:t>
            </a:r>
            <a:r>
              <a:rPr lang="fr-FR" sz="2600" dirty="0" smtClean="0">
                <a:latin typeface="Candara" panose="020E0502030303020204" pitchFamily="34" charset="0"/>
              </a:rPr>
              <a:t>l’Eure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Jean </a:t>
            </a:r>
            <a:r>
              <a:rPr lang="fr-FR" sz="3100" dirty="0" err="1">
                <a:solidFill>
                  <a:schemeClr val="accent1"/>
                </a:solidFill>
                <a:latin typeface="Candara" panose="020E0502030303020204" pitchFamily="34" charset="0"/>
              </a:rPr>
              <a:t>Lhuissier</a:t>
            </a:r>
            <a:endParaRPr lang="fr-FR" sz="31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la </a:t>
            </a:r>
            <a:r>
              <a:rPr lang="fr-FR" sz="2600" dirty="0" smtClean="0">
                <a:latin typeface="Candara" panose="020E0502030303020204" pitchFamily="34" charset="0"/>
              </a:rPr>
              <a:t>Manche</a:t>
            </a:r>
          </a:p>
          <a:p>
            <a:pPr marL="0" indent="0">
              <a:buNone/>
            </a:pPr>
            <a:endParaRPr lang="fr-FR" sz="2600" b="1" dirty="0" smtClean="0"/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Françoise Moncada</a:t>
            </a:r>
          </a:p>
          <a:p>
            <a:pPr marL="0" indent="0">
              <a:buNone/>
            </a:pPr>
            <a:r>
              <a:rPr lang="fr-FR" sz="2600" dirty="0" smtClean="0"/>
              <a:t>DASEN </a:t>
            </a:r>
            <a:r>
              <a:rPr lang="fr-FR" sz="2600" dirty="0"/>
              <a:t>de l’Orne</a:t>
            </a: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1916832"/>
            <a:ext cx="4320480" cy="3528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6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Les territoires des DSDEN : quelles priorités demain ?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Résultat de recherche d'images pour &quot;tete o schlemmer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80831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hlinkClick r:id="" action="ppaction://hlinkshowjump?jump=nextslide"/>
          </p:cNvPr>
          <p:cNvSpPr/>
          <p:nvPr/>
        </p:nvSpPr>
        <p:spPr>
          <a:xfrm>
            <a:off x="1763688" y="1412776"/>
            <a:ext cx="6120680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23728" y="116632"/>
            <a:ext cx="7020272" cy="1124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152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Recherche</a:t>
            </a:r>
            <a:r>
              <a:rPr lang="fr-FR" sz="12800" dirty="0" smtClean="0">
                <a:solidFill>
                  <a:schemeClr val="bg1"/>
                </a:solidFill>
              </a:rPr>
              <a:t/>
            </a:r>
            <a:br>
              <a:rPr lang="fr-FR" sz="12800" dirty="0" smtClean="0">
                <a:solidFill>
                  <a:schemeClr val="bg1"/>
                </a:solidFill>
              </a:rPr>
            </a:br>
            <a:endParaRPr lang="fr-FR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889"/>
          <a:stretch/>
        </p:blipFill>
        <p:spPr>
          <a:xfrm>
            <a:off x="2628657" y="1394148"/>
            <a:ext cx="3527519" cy="5085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hlinkClick r:id="" action="ppaction://hlinkshowjump?jump=nextslide"/>
          </p:cNvPr>
          <p:cNvSpPr/>
          <p:nvPr/>
        </p:nvSpPr>
        <p:spPr>
          <a:xfrm>
            <a:off x="2051720" y="1196752"/>
            <a:ext cx="5904656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23728" y="116632"/>
            <a:ext cx="7020272" cy="1124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152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Parcours</a:t>
            </a:r>
            <a:r>
              <a:rPr lang="fr-FR" sz="12800" dirty="0" smtClean="0">
                <a:solidFill>
                  <a:schemeClr val="bg1"/>
                </a:solidFill>
              </a:rPr>
              <a:t/>
            </a:r>
            <a:br>
              <a:rPr lang="fr-FR" sz="12800" dirty="0" smtClean="0">
                <a:solidFill>
                  <a:schemeClr val="bg1"/>
                </a:solidFill>
              </a:rPr>
            </a:br>
            <a:endParaRPr lang="fr-FR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41493"/>
            <a:ext cx="6624736" cy="3985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hlinkClick r:id="" action="ppaction://hlinkshowjump?jump=nextslide"/>
          </p:cNvPr>
          <p:cNvSpPr/>
          <p:nvPr/>
        </p:nvSpPr>
        <p:spPr>
          <a:xfrm>
            <a:off x="1547664" y="1340768"/>
            <a:ext cx="7200800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23728" y="116632"/>
            <a:ext cx="7020272" cy="1124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152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Formation</a:t>
            </a:r>
            <a:r>
              <a:rPr lang="fr-FR" sz="12800" dirty="0" smtClean="0">
                <a:solidFill>
                  <a:schemeClr val="bg1"/>
                </a:solidFill>
              </a:rPr>
              <a:t/>
            </a:r>
            <a:br>
              <a:rPr lang="fr-FR" sz="12800" dirty="0" smtClean="0">
                <a:solidFill>
                  <a:schemeClr val="bg1"/>
                </a:solidFill>
              </a:rPr>
            </a:br>
            <a:endParaRPr lang="fr-FR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944724"/>
            <a:ext cx="4139952" cy="5292588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Catherine Benoit-</a:t>
            </a:r>
            <a:r>
              <a:rPr lang="fr-FR" sz="3100" dirty="0" err="1" smtClean="0">
                <a:solidFill>
                  <a:schemeClr val="accent1"/>
                </a:solidFill>
                <a:latin typeface="Candara" panose="020E0502030303020204" pitchFamily="34" charset="0"/>
              </a:rPr>
              <a:t>Mervant</a:t>
            </a:r>
            <a:endParaRPr lang="fr-FR" sz="3100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 smtClean="0">
                <a:latin typeface="Candara" panose="020E0502030303020204" pitchFamily="34" charset="0"/>
              </a:rPr>
              <a:t>DASEN de Seine Maritime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Mathias Bouvier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du </a:t>
            </a:r>
            <a:r>
              <a:rPr lang="fr-FR" sz="2600" dirty="0" smtClean="0">
                <a:latin typeface="Candara" panose="020E0502030303020204" pitchFamily="34" charset="0"/>
              </a:rPr>
              <a:t>Calvados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Laurent Le Mercier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</a:t>
            </a:r>
            <a:r>
              <a:rPr lang="fr-FR" sz="2600" dirty="0" smtClean="0">
                <a:latin typeface="Candara" panose="020E0502030303020204" pitchFamily="34" charset="0"/>
              </a:rPr>
              <a:t>l’Eure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Jean </a:t>
            </a:r>
            <a:r>
              <a:rPr lang="fr-FR" sz="3100" dirty="0" err="1">
                <a:solidFill>
                  <a:schemeClr val="accent1"/>
                </a:solidFill>
                <a:latin typeface="Candara" panose="020E0502030303020204" pitchFamily="34" charset="0"/>
              </a:rPr>
              <a:t>Lhuissier</a:t>
            </a:r>
            <a:endParaRPr lang="fr-FR" sz="31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la </a:t>
            </a:r>
            <a:r>
              <a:rPr lang="fr-FR" sz="2600" dirty="0" smtClean="0">
                <a:latin typeface="Candara" panose="020E0502030303020204" pitchFamily="34" charset="0"/>
              </a:rPr>
              <a:t>Manche</a:t>
            </a:r>
          </a:p>
          <a:p>
            <a:pPr marL="0" indent="0">
              <a:buNone/>
            </a:pPr>
            <a:endParaRPr lang="fr-FR" sz="2600" b="1" dirty="0" smtClean="0"/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Françoise Moncada</a:t>
            </a:r>
          </a:p>
          <a:p>
            <a:pPr marL="0" indent="0">
              <a:buNone/>
            </a:pPr>
            <a:r>
              <a:rPr lang="fr-FR" sz="2600" dirty="0" smtClean="0"/>
              <a:t>DASEN </a:t>
            </a:r>
            <a:r>
              <a:rPr lang="fr-FR" sz="2600" dirty="0"/>
              <a:t>de l’Orne</a:t>
            </a: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1916832"/>
            <a:ext cx="4320480" cy="3528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6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Les territoires des DSDEN : quelles priorités demain ?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51180" y="2132860"/>
            <a:ext cx="305766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520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1787448"/>
            <a:ext cx="7992888" cy="488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</a:tabLst>
            </a:pPr>
            <a:r>
              <a:rPr lang="fr-FR" sz="22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	Accompagner </a:t>
            </a:r>
            <a:r>
              <a:rPr lang="fr-FR" sz="2200" dirty="0">
                <a:solidFill>
                  <a:srgbClr val="3F587D"/>
                </a:solidFill>
                <a:latin typeface="Candara" panose="020E0502030303020204" pitchFamily="34" charset="0"/>
              </a:rPr>
              <a:t>collectivement les enseignants du 1</a:t>
            </a:r>
            <a:r>
              <a:rPr lang="fr-FR" sz="2200" baseline="30000" dirty="0">
                <a:solidFill>
                  <a:srgbClr val="3F587D"/>
                </a:solidFill>
                <a:latin typeface="Candara" panose="020E0502030303020204" pitchFamily="34" charset="0"/>
              </a:rPr>
              <a:t>er</a:t>
            </a:r>
            <a:r>
              <a:rPr lang="fr-FR" sz="2200" dirty="0">
                <a:solidFill>
                  <a:srgbClr val="3F587D"/>
                </a:solidFill>
                <a:latin typeface="Candara" panose="020E0502030303020204" pitchFamily="34" charset="0"/>
              </a:rPr>
              <a:t> degré</a:t>
            </a:r>
          </a:p>
          <a:p>
            <a:pPr marL="534935" indent="-173023">
              <a:buFontTx/>
              <a:buChar char="-"/>
              <a:tabLst>
                <a:tab pos="357188" algn="l"/>
              </a:tabLst>
            </a:pPr>
            <a:r>
              <a:rPr lang="fr-FR" dirty="0">
                <a:solidFill>
                  <a:srgbClr val="3F587D"/>
                </a:solidFill>
                <a:latin typeface="Candara" panose="020E0502030303020204" pitchFamily="34" charset="0"/>
              </a:rPr>
              <a:t>Écriture du </a:t>
            </a: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</a:rPr>
              <a:t>projet d’école </a:t>
            </a:r>
            <a:r>
              <a:rPr lang="fr-FR" dirty="0">
                <a:solidFill>
                  <a:srgbClr val="3F587D"/>
                </a:solidFill>
                <a:latin typeface="Candara" panose="020E0502030303020204" pitchFamily="34" charset="0"/>
              </a:rPr>
              <a:t>sur </a:t>
            </a:r>
            <a:r>
              <a:rPr lang="fr-FR" dirty="0" err="1">
                <a:solidFill>
                  <a:srgbClr val="3F587D"/>
                </a:solidFill>
                <a:latin typeface="Candara" panose="020E0502030303020204" pitchFamily="34" charset="0"/>
              </a:rPr>
              <a:t>M@gistère</a:t>
            </a:r>
            <a:endParaRPr lang="fr-FR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534935" indent="-173023">
              <a:buFontTx/>
              <a:buChar char="-"/>
              <a:tabLst>
                <a:tab pos="357188" algn="l"/>
              </a:tabLst>
            </a:pP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</a:rPr>
              <a:t>Formation</a:t>
            </a:r>
            <a:r>
              <a:rPr lang="fr-FR" dirty="0">
                <a:solidFill>
                  <a:srgbClr val="3F587D"/>
                </a:solidFill>
                <a:latin typeface="Candara" panose="020E0502030303020204" pitchFamily="34" charset="0"/>
              </a:rPr>
              <a:t> obligatoire en équipe et sur </a:t>
            </a: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</a:rPr>
              <a:t>site</a:t>
            </a:r>
          </a:p>
          <a:p>
            <a:pPr marL="534935" indent="-173023">
              <a:buFontTx/>
              <a:buChar char="-"/>
              <a:tabLst>
                <a:tab pos="357188" algn="l"/>
              </a:tabLst>
            </a:pP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</a:rPr>
              <a:t>Evaluation d’école</a:t>
            </a:r>
          </a:p>
          <a:p>
            <a:pPr marL="342865" indent="-342865">
              <a:buFont typeface="Arial" panose="020B0604020202020204" pitchFamily="34" charset="0"/>
              <a:buChar char="•"/>
              <a:tabLst>
                <a:tab pos="357188" algn="l"/>
              </a:tabLst>
            </a:pPr>
            <a:endParaRPr lang="fr-FR" sz="20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>
              <a:tabLst>
                <a:tab pos="357188" algn="l"/>
              </a:tabLst>
            </a:pPr>
            <a:r>
              <a:rPr lang="fr-FR" sz="22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	Enseigner </a:t>
            </a:r>
            <a:r>
              <a:rPr lang="fr-FR" sz="2200" dirty="0">
                <a:solidFill>
                  <a:srgbClr val="3F587D"/>
                </a:solidFill>
                <a:latin typeface="Candara" panose="020E0502030303020204" pitchFamily="34" charset="0"/>
              </a:rPr>
              <a:t>et apprendre avec le digital</a:t>
            </a:r>
          </a:p>
          <a:p>
            <a:pPr marL="534935" indent="-173023">
              <a:buFontTx/>
              <a:buChar char="-"/>
              <a:tabLst>
                <a:tab pos="357188" algn="l"/>
              </a:tabLst>
            </a:pPr>
            <a:r>
              <a:rPr lang="fr-FR" dirty="0">
                <a:solidFill>
                  <a:srgbClr val="3F587D"/>
                </a:solidFill>
                <a:latin typeface="Candara" panose="020E0502030303020204" pitchFamily="34" charset="0"/>
              </a:rPr>
              <a:t>Appel à </a:t>
            </a: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</a:rPr>
              <a:t>projet</a:t>
            </a:r>
            <a:r>
              <a:rPr lang="fr-FR" dirty="0">
                <a:solidFill>
                  <a:srgbClr val="3F587D"/>
                </a:solidFill>
                <a:latin typeface="Candara" panose="020E0502030303020204" pitchFamily="34" charset="0"/>
              </a:rPr>
              <a:t> 2017</a:t>
            </a:r>
          </a:p>
          <a:p>
            <a:pPr marL="534935" indent="-173023">
              <a:buFontTx/>
              <a:buChar char="-"/>
              <a:tabLst>
                <a:tab pos="357188" algn="l"/>
              </a:tabLst>
            </a:pP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</a:rPr>
              <a:t>Formation</a:t>
            </a:r>
            <a:r>
              <a:rPr lang="fr-FR" dirty="0">
                <a:solidFill>
                  <a:srgbClr val="3F587D"/>
                </a:solidFill>
                <a:latin typeface="Candara" panose="020E0502030303020204" pitchFamily="34" charset="0"/>
              </a:rPr>
              <a:t> aux usages du numérique sur </a:t>
            </a: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</a:rPr>
              <a:t>site</a:t>
            </a:r>
          </a:p>
          <a:p>
            <a:pPr marL="342865" indent="-342865">
              <a:buFont typeface="Arial" panose="020B0604020202020204" pitchFamily="34" charset="0"/>
              <a:buChar char="•"/>
              <a:tabLst>
                <a:tab pos="357188" algn="l"/>
              </a:tabLst>
            </a:pPr>
            <a:endParaRPr lang="fr-FR" sz="20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>
              <a:tabLst>
                <a:tab pos="357188" algn="l"/>
              </a:tabLst>
            </a:pPr>
            <a:r>
              <a:rPr lang="fr-FR" sz="22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	Développer </a:t>
            </a:r>
            <a:r>
              <a:rPr lang="fr-FR" sz="2200" dirty="0">
                <a:solidFill>
                  <a:srgbClr val="3F587D"/>
                </a:solidFill>
                <a:latin typeface="Candara" panose="020E0502030303020204" pitchFamily="34" charset="0"/>
              </a:rPr>
              <a:t>l’ouverture internationale</a:t>
            </a:r>
          </a:p>
          <a:p>
            <a:pPr marL="534935" indent="-173023">
              <a:buFontTx/>
              <a:buChar char="-"/>
            </a:pP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</a:rPr>
              <a:t>Partenariat</a:t>
            </a:r>
            <a:r>
              <a:rPr lang="fr-FR" dirty="0">
                <a:solidFill>
                  <a:srgbClr val="3F587D"/>
                </a:solidFill>
                <a:latin typeface="Candara" panose="020E0502030303020204" pitchFamily="34" charset="0"/>
              </a:rPr>
              <a:t> entre la région académique de Normandie, la ville de Cherbourg en Cotentin, le conseil départemental, la région Normandie et l’état d’Australie méridionale</a:t>
            </a:r>
          </a:p>
          <a:p>
            <a:pPr marL="534935" indent="-268262">
              <a:buFontTx/>
              <a:buChar char="-"/>
            </a:pPr>
            <a:r>
              <a:rPr lang="fr-FR" dirty="0">
                <a:solidFill>
                  <a:srgbClr val="3F587D"/>
                </a:solidFill>
                <a:latin typeface="Candara" panose="020E0502030303020204" pitchFamily="34" charset="0"/>
              </a:rPr>
              <a:t>Politique éducative </a:t>
            </a:r>
            <a:r>
              <a:rPr lang="fr-FR" dirty="0">
                <a:solidFill>
                  <a:srgbClr val="3F587D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offre éducative</a:t>
            </a:r>
          </a:p>
          <a:p>
            <a:pPr marL="2544503"/>
            <a:r>
              <a:rPr lang="fr-FR" dirty="0">
                <a:solidFill>
                  <a:srgbClr val="3F587D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attractivité </a:t>
            </a:r>
            <a:r>
              <a:rPr lang="fr-FR" b="1" dirty="0" smtClean="0">
                <a:solidFill>
                  <a:srgbClr val="3F587D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du </a:t>
            </a:r>
            <a:r>
              <a:rPr lang="fr-FR" b="1" dirty="0">
                <a:solidFill>
                  <a:srgbClr val="3F587D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territoire</a:t>
            </a:r>
            <a:endParaRPr lang="fr-FR" b="1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endParaRPr lang="fr-FR" sz="2520" dirty="0">
              <a:solidFill>
                <a:srgbClr val="3F587D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43200" y="332656"/>
            <a:ext cx="7200800" cy="854968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DSDEN 50 : </a:t>
            </a:r>
            <a:br>
              <a:rPr lang="fr-FR" sz="36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</a:br>
            <a:r>
              <a:rPr lang="fr-FR" sz="36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3 priorités en </a:t>
            </a:r>
            <a:r>
              <a:rPr lang="fr-FR" sz="3600" dirty="0" err="1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matiere</a:t>
            </a:r>
            <a:r>
              <a:rPr lang="fr-FR" sz="36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 d’innovation</a:t>
            </a:r>
            <a:endParaRPr lang="fr-FR" sz="3600" dirty="0">
              <a:solidFill>
                <a:srgbClr val="3F587D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2" y="4157329"/>
            <a:ext cx="86409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520" dirty="0"/>
          </a:p>
        </p:txBody>
      </p:sp>
    </p:spTree>
    <p:extLst>
      <p:ext uri="{BB962C8B-B14F-4D97-AF65-F5344CB8AC3E}">
        <p14:creationId xmlns:p14="http://schemas.microsoft.com/office/powerpoint/2010/main" val="31967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6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60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Accueil</a:t>
            </a:r>
            <a:endParaRPr lang="fr-FR" sz="3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3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1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6000" dirty="0">
              <a:solidFill>
                <a:srgbClr val="3F587D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944724"/>
            <a:ext cx="4139952" cy="5292588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Catherine Benoit-</a:t>
            </a:r>
            <a:r>
              <a:rPr lang="fr-FR" sz="3100" dirty="0" err="1" smtClean="0">
                <a:solidFill>
                  <a:schemeClr val="accent1"/>
                </a:solidFill>
                <a:latin typeface="Candara" panose="020E0502030303020204" pitchFamily="34" charset="0"/>
              </a:rPr>
              <a:t>Mervant</a:t>
            </a:r>
            <a:endParaRPr lang="fr-FR" sz="3100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 smtClean="0">
                <a:latin typeface="Candara" panose="020E0502030303020204" pitchFamily="34" charset="0"/>
              </a:rPr>
              <a:t>DASEN de Seine Maritime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Mathias Bouvier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du </a:t>
            </a:r>
            <a:r>
              <a:rPr lang="fr-FR" sz="2600" dirty="0" smtClean="0">
                <a:latin typeface="Candara" panose="020E0502030303020204" pitchFamily="34" charset="0"/>
              </a:rPr>
              <a:t>Calvados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Laurent Le Mercier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</a:t>
            </a:r>
            <a:r>
              <a:rPr lang="fr-FR" sz="2600" dirty="0" smtClean="0">
                <a:latin typeface="Candara" panose="020E0502030303020204" pitchFamily="34" charset="0"/>
              </a:rPr>
              <a:t>l’Eure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Jean </a:t>
            </a:r>
            <a:r>
              <a:rPr lang="fr-FR" sz="3100" dirty="0" err="1">
                <a:solidFill>
                  <a:schemeClr val="accent1"/>
                </a:solidFill>
                <a:latin typeface="Candara" panose="020E0502030303020204" pitchFamily="34" charset="0"/>
              </a:rPr>
              <a:t>Lhuissier</a:t>
            </a:r>
            <a:endParaRPr lang="fr-FR" sz="31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la </a:t>
            </a:r>
            <a:r>
              <a:rPr lang="fr-FR" sz="2600" dirty="0" smtClean="0">
                <a:latin typeface="Candara" panose="020E0502030303020204" pitchFamily="34" charset="0"/>
              </a:rPr>
              <a:t>Manche</a:t>
            </a:r>
          </a:p>
          <a:p>
            <a:pPr marL="0" indent="0">
              <a:buNone/>
            </a:pPr>
            <a:endParaRPr lang="fr-FR" sz="2600" b="1" dirty="0" smtClean="0"/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Françoise Moncada</a:t>
            </a:r>
          </a:p>
          <a:p>
            <a:pPr marL="0" indent="0">
              <a:buNone/>
            </a:pPr>
            <a:r>
              <a:rPr lang="fr-FR" sz="2600" dirty="0" smtClean="0"/>
              <a:t>DASEN </a:t>
            </a:r>
            <a:r>
              <a:rPr lang="fr-FR" sz="2600" dirty="0"/>
              <a:t>de l’Orne</a:t>
            </a: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1916832"/>
            <a:ext cx="4320480" cy="3528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6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Les territoires des DSDEN : quelles priorités demain ?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59" y="529661"/>
            <a:ext cx="7313174" cy="55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2" y="4650881"/>
            <a:ext cx="1158510" cy="115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03" y="5230137"/>
            <a:ext cx="1396088" cy="85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1"/>
            <a:ext cx="4320480" cy="4248471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sz="6000" dirty="0" smtClean="0"/>
          </a:p>
          <a:p>
            <a:pPr marL="0" indent="0" algn="ctr">
              <a:buNone/>
            </a:pPr>
            <a:r>
              <a:rPr lang="fr-FR" sz="3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La </a:t>
            </a:r>
            <a:r>
              <a:rPr lang="fr-FR" sz="3800" dirty="0">
                <a:solidFill>
                  <a:srgbClr val="3F587D"/>
                </a:solidFill>
                <a:latin typeface="Candara" panose="020E0502030303020204" pitchFamily="34" charset="0"/>
              </a:rPr>
              <a:t>Normandie contemporaine, sa géographie sociale, humaine, économique, ses atouts, ses </a:t>
            </a:r>
            <a:r>
              <a:rPr lang="fr-FR" sz="3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défis.</a:t>
            </a:r>
            <a:endParaRPr lang="fr-FR" sz="3800" dirty="0">
              <a:solidFill>
                <a:srgbClr val="3F587D"/>
              </a:solidFill>
              <a:latin typeface="Candara" panose="020E0502030303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227780" y="3284984"/>
            <a:ext cx="3456384" cy="12961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accent1"/>
                </a:solidFill>
                <a:latin typeface="Candara" panose="020E0502030303020204" pitchFamily="34" charset="0"/>
              </a:rPr>
              <a:t>Pascal </a:t>
            </a:r>
            <a:r>
              <a:rPr lang="fr-FR" sz="2400" dirty="0" err="1">
                <a:solidFill>
                  <a:schemeClr val="accent1"/>
                </a:solidFill>
                <a:latin typeface="Candara" panose="020E0502030303020204" pitchFamily="34" charset="0"/>
              </a:rPr>
              <a:t>Buléon</a:t>
            </a:r>
            <a:endParaRPr lang="fr-FR" sz="24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Candara" panose="020E0502030303020204" pitchFamily="34" charset="0"/>
              </a:rPr>
              <a:t>Géographe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>
                <a:latin typeface="Candara" panose="020E0502030303020204" pitchFamily="34" charset="0"/>
              </a:rPr>
              <a:t>Directeur de la MRSH</a:t>
            </a:r>
          </a:p>
        </p:txBody>
      </p:sp>
    </p:spTree>
    <p:extLst>
      <p:ext uri="{BB962C8B-B14F-4D97-AF65-F5344CB8AC3E}">
        <p14:creationId xmlns:p14="http://schemas.microsoft.com/office/powerpoint/2010/main" val="30996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6000" dirty="0">
                <a:solidFill>
                  <a:srgbClr val="3F587D"/>
                </a:solidFill>
                <a:latin typeface="Candara" panose="020E0502030303020204" pitchFamily="34" charset="0"/>
              </a:rPr>
              <a:t> </a:t>
            </a:r>
            <a:endParaRPr lang="fr-FR" sz="6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60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Echanges</a:t>
            </a:r>
            <a:endParaRPr lang="fr-FR" sz="6000" b="1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1700" b="1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6000" dirty="0">
              <a:solidFill>
                <a:srgbClr val="3F587D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4000" dirty="0">
                <a:solidFill>
                  <a:srgbClr val="3F587D"/>
                </a:solidFill>
                <a:latin typeface="Candara" panose="020E0502030303020204" pitchFamily="34" charset="0"/>
              </a:rPr>
              <a:t> </a:t>
            </a:r>
            <a:r>
              <a:rPr lang="fr-FR" sz="39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Innovations </a:t>
            </a:r>
            <a:r>
              <a:rPr lang="fr-FR" sz="3900" dirty="0">
                <a:solidFill>
                  <a:srgbClr val="3F587D"/>
                </a:solidFill>
                <a:latin typeface="Candara" panose="020E0502030303020204" pitchFamily="34" charset="0"/>
              </a:rPr>
              <a:t>éducatives et société apprenante, une opportunité à </a:t>
            </a:r>
            <a:r>
              <a:rPr lang="fr-FR" sz="39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partager.</a:t>
            </a:r>
            <a:endParaRPr lang="fr-FR" sz="39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4000" b="1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1700" b="1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6000" dirty="0">
              <a:solidFill>
                <a:srgbClr val="3F587D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751" y="2132856"/>
            <a:ext cx="4464496" cy="4093915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Vers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une société apprenante : </a:t>
            </a:r>
            <a:endParaRPr lang="fr-FR" sz="35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la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recherche et le développement de </a:t>
            </a: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l’éducation.</a:t>
            </a:r>
            <a:endParaRPr lang="fr-FR" sz="35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44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189646" y="1484784"/>
            <a:ext cx="3970784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4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accent1"/>
                </a:solidFill>
                <a:latin typeface="Candara" panose="020E0502030303020204" pitchFamily="34" charset="0"/>
              </a:rPr>
              <a:t>François </a:t>
            </a:r>
            <a:r>
              <a:rPr lang="fr-FR" sz="2400" dirty="0" err="1">
                <a:solidFill>
                  <a:schemeClr val="accent1"/>
                </a:solidFill>
                <a:latin typeface="Candara" panose="020E0502030303020204" pitchFamily="34" charset="0"/>
              </a:rPr>
              <a:t>Taddei</a:t>
            </a:r>
            <a:r>
              <a:rPr lang="fr-FR" sz="24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 smtClean="0">
                <a:latin typeface="Candara" panose="020E0502030303020204" pitchFamily="34" charset="0"/>
              </a:rPr>
              <a:t>Directeur du centre de recherche interdisciplinaire (CRI)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 smtClean="0">
                <a:latin typeface="Candara" panose="020E0502030303020204" pitchFamily="34" charset="0"/>
              </a:rPr>
              <a:t>INSERM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 smtClean="0">
                <a:latin typeface="Candara" panose="020E0502030303020204" pitchFamily="34" charset="0"/>
              </a:rPr>
              <a:t>Co-auteur du rapport « Apprendre Demain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accent1"/>
                </a:solidFill>
                <a:latin typeface="Candara" panose="020E0502030303020204" pitchFamily="34" charset="0"/>
              </a:rPr>
              <a:t>&gt;Vidéo</a:t>
            </a:r>
          </a:p>
        </p:txBody>
      </p:sp>
    </p:spTree>
    <p:extLst>
      <p:ext uri="{BB962C8B-B14F-4D97-AF65-F5344CB8AC3E}">
        <p14:creationId xmlns:p14="http://schemas.microsoft.com/office/powerpoint/2010/main" val="3098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6" y="1916832"/>
            <a:ext cx="4630010" cy="4309939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Quelles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réalités au niveau national ? </a:t>
            </a:r>
            <a:endParaRPr lang="fr-FR" sz="35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2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Quelles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illustrations dans nos académies </a:t>
            </a: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?</a:t>
            </a:r>
          </a:p>
          <a:p>
            <a:pPr marL="0" indent="0" algn="ctr">
              <a:buNone/>
            </a:pPr>
            <a:endParaRPr lang="fr-FR" sz="2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Quelles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perspectives ?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60032" y="404664"/>
            <a:ext cx="4392488" cy="5976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31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Florence </a:t>
            </a: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Rizzo</a:t>
            </a:r>
            <a:endParaRPr lang="fr-FR" sz="38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500" dirty="0" smtClean="0">
                <a:latin typeface="Candara" panose="020E0502030303020204" pitchFamily="34" charset="0"/>
              </a:rPr>
              <a:t>Co-fondatrice et co-directrice de </a:t>
            </a:r>
            <a:r>
              <a:rPr lang="fr-FR" sz="3500" dirty="0" err="1" smtClean="0">
                <a:latin typeface="Candara" panose="020E0502030303020204" pitchFamily="34" charset="0"/>
              </a:rPr>
              <a:t>SynLab</a:t>
            </a:r>
            <a:endParaRPr lang="fr-FR" sz="3500" dirty="0" smtClean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3800" dirty="0" smtClean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Chantal Blanchard</a:t>
            </a:r>
          </a:p>
          <a:p>
            <a:pPr marL="0" lvl="0" indent="0">
              <a:buNone/>
            </a:pPr>
            <a:r>
              <a:rPr lang="fr-FR" sz="3500" dirty="0">
                <a:latin typeface="Candara" panose="020E0502030303020204" pitchFamily="34" charset="0"/>
              </a:rPr>
              <a:t>Coordonnatrice du projet </a:t>
            </a:r>
            <a:r>
              <a:rPr lang="fr-FR" sz="3500" dirty="0" err="1" smtClean="0">
                <a:latin typeface="Candara" panose="020E0502030303020204" pitchFamily="34" charset="0"/>
              </a:rPr>
              <a:t>Motiv’action</a:t>
            </a:r>
            <a:endParaRPr lang="fr-FR" sz="3500" dirty="0" smtClean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38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Thaïs Maury et Vincent </a:t>
            </a: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Pesnel</a:t>
            </a:r>
            <a:endParaRPr lang="fr-FR" sz="38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500" dirty="0" smtClean="0">
                <a:latin typeface="Candara" panose="020E0502030303020204" pitchFamily="34" charset="0"/>
              </a:rPr>
              <a:t>Collège </a:t>
            </a:r>
            <a:r>
              <a:rPr lang="fr-FR" sz="3500" dirty="0" err="1" smtClean="0">
                <a:latin typeface="Candara" panose="020E0502030303020204" pitchFamily="34" charset="0"/>
              </a:rPr>
              <a:t>Desdevises</a:t>
            </a:r>
            <a:r>
              <a:rPr lang="fr-FR" sz="3500" dirty="0" smtClean="0">
                <a:latin typeface="Candara" panose="020E0502030303020204" pitchFamily="34" charset="0"/>
              </a:rPr>
              <a:t> du </a:t>
            </a:r>
            <a:r>
              <a:rPr lang="fr-FR" sz="3500" dirty="0" err="1" smtClean="0">
                <a:latin typeface="Candara" panose="020E0502030303020204" pitchFamily="34" charset="0"/>
              </a:rPr>
              <a:t>Dézert</a:t>
            </a:r>
            <a:r>
              <a:rPr lang="fr-FR" sz="3500" dirty="0" smtClean="0">
                <a:latin typeface="Candara" panose="020E0502030303020204" pitchFamily="34" charset="0"/>
              </a:rPr>
              <a:t> de Lessay, sciences cognitives et apprentissages  </a:t>
            </a:r>
          </a:p>
          <a:p>
            <a:pPr marL="0" lvl="0" indent="0">
              <a:buNone/>
            </a:pPr>
            <a:endParaRPr lang="fr-FR" sz="3800" dirty="0" smtClean="0"/>
          </a:p>
          <a:p>
            <a:pPr marL="0" lvl="0" indent="0">
              <a:buNone/>
            </a:pP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Yanic</a:t>
            </a: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Soubien</a:t>
            </a:r>
            <a:endParaRPr lang="fr-FR" sz="38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500" dirty="0">
                <a:latin typeface="Candara" panose="020E0502030303020204" pitchFamily="34" charset="0"/>
              </a:rPr>
              <a:t>Conseiller du recteur </a:t>
            </a:r>
          </a:p>
          <a:p>
            <a:pPr marL="0" lvl="0" indent="0">
              <a:buNone/>
            </a:pPr>
            <a:r>
              <a:rPr lang="fr-FR" sz="3500" dirty="0">
                <a:latin typeface="Candara" panose="020E0502030303020204" pitchFamily="34" charset="0"/>
              </a:rPr>
              <a:t>Soutien innovation éducative</a:t>
            </a:r>
          </a:p>
          <a:p>
            <a:pPr marL="0" lvl="0" indent="0">
              <a:buNone/>
            </a:pPr>
            <a:endParaRPr lang="fr-FR" sz="2400" dirty="0"/>
          </a:p>
          <a:p>
            <a:pPr marL="0" lvl="0" indent="0">
              <a:buNone/>
            </a:pPr>
            <a:endParaRPr lang="fr-FR" sz="2600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824A00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27993"/>
          </a:xfrm>
          <a:prstGeom prst="rect">
            <a:avLst/>
          </a:prstGeom>
        </p:spPr>
      </p:pic>
      <p:pic>
        <p:nvPicPr>
          <p:cNvPr id="9" name="Picture 2" descr="SYNLAB bloc-marque pour fond blanc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886" y="6294298"/>
            <a:ext cx="1393114" cy="539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101" y="4758991"/>
            <a:ext cx="80882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Innovations éducatives et société apprenante, une opportunité à partager.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Séminaire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cadres des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académies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Caen et de Rouen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Apprendre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Normandie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mobiliser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talents 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Vendredi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Novembre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500" y="147089"/>
            <a:ext cx="7886700" cy="5411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Vers une société apprenante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184275" y="685800"/>
            <a:ext cx="7959725" cy="358775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Tous chercheurs de solutions, tous apprenants tout au long de la vie</a:t>
            </a:r>
            <a:endParaRPr lang="fr-FR" dirty="0"/>
          </a:p>
        </p:txBody>
      </p:sp>
      <p:pic>
        <p:nvPicPr>
          <p:cNvPr id="6" name="Picture 5" descr="Capture d’écran 2017-11-14 à 23.38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10" y="1866839"/>
            <a:ext cx="2899869" cy="40699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0" y="-13514107"/>
            <a:ext cx="728253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Mieux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adosser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recherche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formation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continue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acteurs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société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apprenante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enseignants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conseillers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d’éducation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dès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l’espe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après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l’entrée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métier) et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personnels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petite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enfance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de la formation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professionnelle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et encourager la validation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acquis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l’expérience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On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pourra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ainsi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inciter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documenter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leurs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pratiques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former 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coopérer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démarche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recherche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prévoyant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diplomation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certification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compétence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 impact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positif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carrières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place du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compte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personnel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d’activité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(CPA)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offre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réelle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opportunité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démarche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développement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professionnel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Encourager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l’engagement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d’équipes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expérimentations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réseau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niveau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l’établissement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s’avère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souvent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plus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pour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prendre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l’initiative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s’appuyant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collectif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faire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évoluer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cultures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professionnelles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autorités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régulatrices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devraient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apprendre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action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l’énoncé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grands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objectifs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conduite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changement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le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détail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œuvre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conseil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l’appui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normalisation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bonnes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pratiques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enfin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l’évaluation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 post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mobilisant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échéant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recherche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L’engagement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d’une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expérimentation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adossée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recherche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peut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autoriser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déroger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réglementation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voire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bénéficier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d’appuis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 hoc pour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prototyper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documenter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évaluer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nouveaux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outils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Intensifier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recherche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l’éducation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grâce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chaires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internationales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associées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masters et des formations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doctorales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voire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écoles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universitaires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recherche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Favoriser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l’articulation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entre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chercheurs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praticiens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approches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fondamentales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appliquées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Aménager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tiers-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lieux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physiques,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types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d’établissements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formation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recherche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proximité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et des tiers-temps pour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favoriser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rencontres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coopérations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entre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praticiens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passeurs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chercheurs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aux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différentes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échelles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modestes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ambitieuses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références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Déployer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tiers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lieux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numériques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co-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construire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questionnements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problématiques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méthodes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pédagogiques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contenus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des publications,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outils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numériques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recherches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participatives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 esprit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partage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de productions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collectives de «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» (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licence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creative commons).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propositions du rapport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trouvera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-après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10 propositions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décrites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manière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synthétique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Elles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résument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l’ensemble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mesures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nécessaires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au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changement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culture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attendu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représentent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leviers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décisifs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sélectionnés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fonction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critères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suivants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Ambition et contribution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place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d’une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société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apprenante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Faisabilité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technique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financière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Acceptabilité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appropriation par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différents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acteurs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Mesures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individuellement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peuvent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avoir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 impact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positif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via un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levier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aussi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important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possible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Complémentarités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mesures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combinées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peuvent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au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changement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systémique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nécessaire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société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apprenante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Promouvoir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 carnet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d’apprenant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tout au long de la vie et des open portfolios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documenter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accompagner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apprentissages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l’orientation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âges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leur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partage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reconnaissance.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Promouvoir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dispositifs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des cadres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confiance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sécurisée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données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éducatives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au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bénéfice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premier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chaque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permettant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circulation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pour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améliorer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compréhension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processus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d’apprentissage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Concevoir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promouvoir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règles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éthiques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guider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conduite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d’expérimentations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pédagogiques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l’utilisation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traces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numériques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Constituer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base du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volontariat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communautés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éducatives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élargies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 alliance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territoriale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»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coopérations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chercher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ensemble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pistes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d’amélioration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construire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territoires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apprenants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Préfigurer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« alliance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recherche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» de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société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apprenante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au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niveau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fédérant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déterminer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phase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préfiguration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maximiser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synergies entre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acteurs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praticiens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l’expérimentation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pédagogique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chercheurs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administrations 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stimuler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collaborations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nationales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internationales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alliance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pourra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évaluer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évolutions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sociét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7015" y="204214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grands axes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Intensifier la recherche pour faire progresser l’éducation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développement professionnel au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coeur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d’un changement de culture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écosystème numérique pour apprendre, progresser et partager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Coopérer à toutes les échelles pour mieux apprendre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41335" y="5106854"/>
            <a:ext cx="5547388" cy="607826"/>
          </a:xfrm>
        </p:spPr>
        <p:txBody>
          <a:bodyPr/>
          <a:lstStyle/>
          <a:p>
            <a:r>
              <a:rPr lang="fr-FR" i="1" dirty="0" smtClean="0">
                <a:solidFill>
                  <a:srgbClr val="000000"/>
                </a:solidFill>
              </a:rPr>
              <a:t>Des </a:t>
            </a:r>
            <a:r>
              <a:rPr lang="fr-FR" i="1" dirty="0" err="1" smtClean="0">
                <a:solidFill>
                  <a:srgbClr val="000000"/>
                </a:solidFill>
              </a:rPr>
              <a:t>Lab</a:t>
            </a:r>
            <a:r>
              <a:rPr lang="fr-FR" i="1" dirty="0" smtClean="0">
                <a:solidFill>
                  <a:srgbClr val="000000"/>
                </a:solidFill>
              </a:rPr>
              <a:t> </a:t>
            </a:r>
            <a:r>
              <a:rPr lang="fr-FR" i="1" dirty="0" err="1" smtClean="0">
                <a:solidFill>
                  <a:srgbClr val="000000"/>
                </a:solidFill>
              </a:rPr>
              <a:t>Schools</a:t>
            </a:r>
            <a:r>
              <a:rPr lang="fr-FR" i="1" dirty="0" smtClean="0">
                <a:solidFill>
                  <a:srgbClr val="000000"/>
                </a:solidFill>
              </a:rPr>
              <a:t> au GIEC de l’apprendre</a:t>
            </a:r>
            <a:endParaRPr lang="fr-FR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Capture d’écran 2017-11-15 à 00.49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26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44523"/>
            <a:ext cx="7886700" cy="2852737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1"/>
                </a:solidFill>
              </a:rPr>
              <a:t>Intensifier la recherche pour faire progresser l’éducation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Pour envoyer vos SMS</a:t>
            </a:r>
            <a:endParaRPr lang="fr-FR" sz="40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3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36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Centre :06 18 48 30 49   </a:t>
            </a:r>
          </a:p>
          <a:p>
            <a:pPr marL="0" indent="0" algn="ctr">
              <a:buNone/>
            </a:pPr>
            <a:r>
              <a:rPr lang="fr-FR" sz="36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Gauche et droite 06</a:t>
            </a:r>
          </a:p>
          <a:p>
            <a:pPr marL="0" indent="0" algn="ctr">
              <a:buNone/>
            </a:pPr>
            <a:endParaRPr lang="fr-FR" sz="3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36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#</a:t>
            </a:r>
            <a:r>
              <a:rPr lang="fr-FR" sz="3600" dirty="0" err="1" smtClean="0">
                <a:solidFill>
                  <a:srgbClr val="3F587D"/>
                </a:solidFill>
                <a:latin typeface="Candara" panose="020E0502030303020204" pitchFamily="34" charset="0"/>
              </a:rPr>
              <a:t>normandieapprenante</a:t>
            </a:r>
            <a:endParaRPr lang="fr-FR" sz="3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3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1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6000" dirty="0">
              <a:solidFill>
                <a:srgbClr val="3F587D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Lab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 ou « écoles laboratoires »</a:t>
            </a:r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Les lab schools </a:t>
            </a:r>
            <a:r>
              <a:rPr lang="en-US" dirty="0" err="1" smtClean="0"/>
              <a:t>s’attachent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promouvoir</a:t>
            </a:r>
            <a:r>
              <a:rPr lang="en-US" dirty="0" smtClean="0"/>
              <a:t> :</a:t>
            </a:r>
          </a:p>
          <a:p>
            <a:r>
              <a:rPr lang="en-US" dirty="0" smtClean="0"/>
              <a:t>des classes </a:t>
            </a:r>
            <a:r>
              <a:rPr lang="en-US" dirty="0" err="1" smtClean="0"/>
              <a:t>dynamiques</a:t>
            </a:r>
            <a:endParaRPr lang="en-US" dirty="0" smtClean="0"/>
          </a:p>
          <a:p>
            <a:r>
              <a:rPr lang="en-US" dirty="0" smtClean="0"/>
              <a:t>des </a:t>
            </a:r>
            <a:r>
              <a:rPr lang="en-US" dirty="0" err="1" smtClean="0"/>
              <a:t>recherches</a:t>
            </a:r>
            <a:r>
              <a:rPr lang="en-US" dirty="0" smtClean="0"/>
              <a:t> qui </a:t>
            </a:r>
            <a:r>
              <a:rPr lang="en-US" dirty="0" err="1" smtClean="0"/>
              <a:t>bénéficient</a:t>
            </a:r>
            <a:r>
              <a:rPr lang="en-US" dirty="0" smtClean="0"/>
              <a:t> aux </a:t>
            </a:r>
            <a:r>
              <a:rPr lang="en-US" dirty="0" err="1" smtClean="0"/>
              <a:t>enfants</a:t>
            </a:r>
            <a:endParaRPr lang="en-US" dirty="0" smtClean="0"/>
          </a:p>
          <a:p>
            <a:r>
              <a:rPr lang="en-US" dirty="0" smtClean="0"/>
              <a:t>des </a:t>
            </a:r>
            <a:r>
              <a:rPr lang="en-US" dirty="0" err="1" smtClean="0"/>
              <a:t>programmes</a:t>
            </a:r>
            <a:r>
              <a:rPr lang="en-US" dirty="0" smtClean="0"/>
              <a:t> pour les </a:t>
            </a:r>
            <a:r>
              <a:rPr lang="en-US" dirty="0" err="1" smtClean="0"/>
              <a:t>éducateurs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Les </a:t>
            </a:r>
            <a:r>
              <a:rPr lang="en-US" dirty="0" err="1" smtClean="0"/>
              <a:t>valeurs</a:t>
            </a:r>
            <a:r>
              <a:rPr lang="en-US" dirty="0" smtClean="0"/>
              <a:t> des lab schools :</a:t>
            </a:r>
          </a:p>
          <a:p>
            <a:r>
              <a:rPr lang="en-US" dirty="0" smtClean="0"/>
              <a:t>la diffusion des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scientifiques</a:t>
            </a:r>
            <a:r>
              <a:rPr lang="en-US" dirty="0" smtClean="0"/>
              <a:t> et le </a:t>
            </a:r>
            <a:r>
              <a:rPr lang="en-US" dirty="0" err="1" smtClean="0"/>
              <a:t>partage</a:t>
            </a:r>
            <a:r>
              <a:rPr lang="en-US" dirty="0" smtClean="0"/>
              <a:t> des </a:t>
            </a:r>
            <a:r>
              <a:rPr lang="en-US" dirty="0" err="1" smtClean="0"/>
              <a:t>expérimentations</a:t>
            </a:r>
            <a:endParaRPr lang="en-US" dirty="0" smtClean="0"/>
          </a:p>
          <a:p>
            <a:r>
              <a:rPr lang="en-US" dirty="0" err="1" smtClean="0"/>
              <a:t>l’ouverture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des </a:t>
            </a:r>
            <a:r>
              <a:rPr lang="en-US" dirty="0" err="1" smtClean="0"/>
              <a:t>enseignants</a:t>
            </a:r>
            <a:r>
              <a:rPr lang="en-US" dirty="0" smtClean="0"/>
              <a:t> et </a:t>
            </a:r>
            <a:r>
              <a:rPr lang="en-US" dirty="0" err="1" smtClean="0"/>
              <a:t>à</a:t>
            </a:r>
            <a:r>
              <a:rPr lang="en-US" dirty="0" smtClean="0"/>
              <a:t> des </a:t>
            </a:r>
            <a:r>
              <a:rPr lang="en-US" dirty="0" err="1" smtClean="0"/>
              <a:t>chercheurs</a:t>
            </a:r>
            <a:r>
              <a:rPr lang="en-US" dirty="0" smtClean="0"/>
              <a:t> du monde </a:t>
            </a:r>
            <a:r>
              <a:rPr lang="en-US" dirty="0" err="1" smtClean="0"/>
              <a:t>entier</a:t>
            </a:r>
            <a:endParaRPr lang="en-US" dirty="0" smtClean="0"/>
          </a:p>
          <a:p>
            <a:r>
              <a:rPr lang="en-US" dirty="0" err="1" smtClean="0"/>
              <a:t>l’engagement</a:t>
            </a:r>
            <a:r>
              <a:rPr lang="en-US" dirty="0" smtClean="0"/>
              <a:t> en </a:t>
            </a:r>
            <a:r>
              <a:rPr lang="en-US" dirty="0" err="1" smtClean="0"/>
              <a:t>faveur</a:t>
            </a:r>
            <a:r>
              <a:rPr lang="en-US" dirty="0" smtClean="0"/>
              <a:t> de </a:t>
            </a:r>
            <a:r>
              <a:rPr lang="en-US" dirty="0" err="1" smtClean="0"/>
              <a:t>l’inclusion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//Projet de développement d’un réseau de </a:t>
            </a:r>
            <a:r>
              <a:rPr lang="fr-FR" dirty="0" err="1" smtClean="0"/>
              <a:t>Lab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r>
              <a:rPr lang="fr-FR" dirty="0" smtClean="0"/>
              <a:t> dans l’académie de Dijon// Aujourd’hui, débat entre les 2 recteurs de Dijon &amp; Besançon, Pascale </a:t>
            </a:r>
            <a:r>
              <a:rPr lang="fr-FR" dirty="0" err="1" smtClean="0"/>
              <a:t>Haag</a:t>
            </a:r>
            <a:r>
              <a:rPr lang="fr-FR" dirty="0" smtClean="0"/>
              <a:t> et </a:t>
            </a:r>
            <a:r>
              <a:rPr lang="fr-FR" dirty="0" err="1" smtClean="0"/>
              <a:t>Jérome</a:t>
            </a:r>
            <a:r>
              <a:rPr lang="fr-FR" dirty="0" smtClean="0"/>
              <a:t> </a:t>
            </a:r>
            <a:r>
              <a:rPr lang="fr-FR" dirty="0" err="1" smtClean="0"/>
              <a:t>Saltet</a:t>
            </a:r>
            <a:r>
              <a:rPr lang="fr-FR" dirty="0" smtClean="0"/>
              <a:t> + </a:t>
            </a:r>
            <a:r>
              <a:rPr lang="en-US" dirty="0" smtClean="0"/>
              <a:t>Francis </a:t>
            </a:r>
            <a:r>
              <a:rPr lang="en-US" dirty="0" err="1" smtClean="0"/>
              <a:t>Mechner</a:t>
            </a:r>
            <a:r>
              <a:rPr lang="en-US" dirty="0" smtClean="0"/>
              <a:t> qui  a </a:t>
            </a:r>
            <a:r>
              <a:rPr lang="en-US" dirty="0" err="1" smtClean="0"/>
              <a:t>développé</a:t>
            </a:r>
            <a:r>
              <a:rPr lang="en-US" dirty="0" smtClean="0"/>
              <a:t> un </a:t>
            </a:r>
            <a:r>
              <a:rPr lang="en-US" dirty="0" err="1" smtClean="0"/>
              <a:t>modèle</a:t>
            </a:r>
            <a:r>
              <a:rPr lang="en-US" dirty="0" smtClean="0"/>
              <a:t> qui </a:t>
            </a:r>
            <a:r>
              <a:rPr lang="en-US" dirty="0" err="1" smtClean="0"/>
              <a:t>permet</a:t>
            </a:r>
            <a:r>
              <a:rPr lang="en-US" dirty="0" smtClean="0"/>
              <a:t> de </a:t>
            </a:r>
            <a:r>
              <a:rPr lang="en-US" dirty="0" err="1" smtClean="0"/>
              <a:t>démultiplier</a:t>
            </a:r>
            <a:r>
              <a:rPr lang="en-US" dirty="0" smtClean="0"/>
              <a:t> la </a:t>
            </a:r>
            <a:r>
              <a:rPr lang="en-US" dirty="0" err="1" smtClean="0"/>
              <a:t>personnalisation</a:t>
            </a:r>
            <a:r>
              <a:rPr lang="en-US" dirty="0" smtClean="0"/>
              <a:t>, </a:t>
            </a:r>
            <a:r>
              <a:rPr lang="en-US" dirty="0" err="1" smtClean="0"/>
              <a:t>dans</a:t>
            </a:r>
            <a:r>
              <a:rPr lang="en-US" dirty="0" smtClean="0"/>
              <a:t> le cadre des budgets et des </a:t>
            </a:r>
            <a:r>
              <a:rPr lang="en-US" dirty="0" err="1" smtClean="0"/>
              <a:t>bâtiments</a:t>
            </a:r>
            <a:r>
              <a:rPr lang="en-US" dirty="0" smtClean="0"/>
              <a:t> publics. Son </a:t>
            </a:r>
            <a:r>
              <a:rPr lang="en-US" dirty="0" err="1" smtClean="0"/>
              <a:t>expérience</a:t>
            </a:r>
            <a:r>
              <a:rPr lang="en-US" dirty="0" smtClean="0"/>
              <a:t> </a:t>
            </a:r>
            <a:r>
              <a:rPr lang="en-US" dirty="0" err="1" smtClean="0"/>
              <a:t>américaine</a:t>
            </a:r>
            <a:r>
              <a:rPr lang="en-US" dirty="0" smtClean="0"/>
              <a:t> </a:t>
            </a:r>
            <a:r>
              <a:rPr lang="en-US" dirty="0" err="1" smtClean="0"/>
              <a:t>est-elle</a:t>
            </a:r>
            <a:r>
              <a:rPr lang="en-US" dirty="0" smtClean="0"/>
              <a:t> transposable en France?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Ecoles innovantes adossées à des départements d’université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5855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000" b="1" dirty="0" smtClean="0">
                <a:solidFill>
                  <a:schemeClr val="tx1"/>
                </a:solidFill>
              </a:rPr>
              <a:t>Le développement professionnel au cœur d’un changement de culture</a:t>
            </a:r>
            <a:endParaRPr lang="fr-FR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ife long learning.png"/>
          <p:cNvPicPr>
            <a:picLocks noChangeAspect="1"/>
          </p:cNvPicPr>
          <p:nvPr/>
        </p:nvPicPr>
        <p:blipFill>
          <a:blip r:embed="rId2"/>
          <a:srcRect t="36023"/>
          <a:stretch>
            <a:fillRect/>
          </a:stretch>
        </p:blipFill>
        <p:spPr>
          <a:xfrm>
            <a:off x="0" y="0"/>
            <a:ext cx="9144000" cy="38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promo 2017-2018.JPG"/>
          <p:cNvPicPr>
            <a:picLocks noChangeAspect="1"/>
          </p:cNvPicPr>
          <p:nvPr/>
        </p:nvPicPr>
        <p:blipFill>
          <a:blip r:embed="rId2"/>
          <a:srcRect t="16658" b="25969"/>
          <a:stretch>
            <a:fillRect/>
          </a:stretch>
        </p:blipFill>
        <p:spPr>
          <a:xfrm rot="10800000">
            <a:off x="-53949" y="1890350"/>
            <a:ext cx="9197948" cy="39578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Diplôme Universitaire </a:t>
            </a:r>
            <a:br>
              <a:rPr lang="fr-FR" dirty="0" smtClean="0"/>
            </a:br>
            <a:r>
              <a:rPr lang="fr-FR" dirty="0" smtClean="0"/>
              <a:t>Acteur de la transition éducative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2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MOOC </a:t>
            </a:r>
            <a:br>
              <a:rPr lang="fr-FR" dirty="0" smtClean="0"/>
            </a:br>
            <a:r>
              <a:rPr lang="fr-FR" dirty="0" smtClean="0"/>
              <a:t>Accompagner les transition éducatives</a:t>
            </a:r>
            <a:endParaRPr lang="fr-FR" dirty="0"/>
          </a:p>
        </p:txBody>
      </p:sp>
      <p:pic>
        <p:nvPicPr>
          <p:cNvPr id="5" name="Picture 4" descr="Screenshot from 2017-11-16 12-51-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4658"/>
            <a:ext cx="9144000" cy="45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fr-FR" sz="4000" b="1" smtClean="0">
                <a:solidFill>
                  <a:schemeClr val="tx1"/>
                </a:solidFill>
              </a:rPr>
              <a:t>Un écosystème numérique pour apprendre, progresser et partager</a:t>
            </a:r>
            <a:endParaRPr lang="fr-FR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L’incubateur académique du pôle numérique 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Les projets actuels de l’académie de Créteil sont tournés vers des investissements d’avenir et portent actuellement sur deux axes : </a:t>
            </a:r>
          </a:p>
          <a:p>
            <a:r>
              <a:rPr lang="fr-FR" b="1" dirty="0" smtClean="0"/>
              <a:t>Les ressources numériques innovantes </a:t>
            </a:r>
            <a:r>
              <a:rPr lang="fr-FR" dirty="0" smtClean="0"/>
              <a:t>(appel ministériel AAP3) : participer à la conception de ressources innovantes et adaptées à la classe (projets </a:t>
            </a:r>
            <a:r>
              <a:rPr lang="fr-FR" dirty="0" err="1" smtClean="0"/>
              <a:t>MétaEducation</a:t>
            </a:r>
            <a:r>
              <a:rPr lang="fr-FR" dirty="0" smtClean="0"/>
              <a:t>, Transition Réussite et </a:t>
            </a:r>
            <a:r>
              <a:rPr lang="fr-FR" dirty="0" err="1" smtClean="0"/>
              <a:t>Linum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Les territoires éducatifs innovants </a:t>
            </a:r>
            <a:r>
              <a:rPr lang="fr-FR" dirty="0" smtClean="0"/>
              <a:t>(appel ministériel </a:t>
            </a:r>
            <a:r>
              <a:rPr lang="fr-FR" dirty="0" err="1" smtClean="0"/>
              <a:t>eFRAN</a:t>
            </a:r>
            <a:r>
              <a:rPr lang="fr-FR" dirty="0" smtClean="0"/>
              <a:t> – Plan numérique – JM Monteil) : déterminer, modéliser et faciliter l’adoption de dispositifs pédagogiques, développer des espaces de formation, de recherche et d’animation numérique sur les territoires (projets </a:t>
            </a:r>
            <a:r>
              <a:rPr lang="fr-FR" dirty="0" err="1" smtClean="0"/>
              <a:t>Savanturiers</a:t>
            </a:r>
            <a:r>
              <a:rPr lang="fr-FR" dirty="0" smtClean="0"/>
              <a:t> du numérique, Parcours Connectés et Exapp_3D).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Académie de Créteil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Académie de </a:t>
            </a:r>
            <a:r>
              <a:rPr lang="fr-FR" dirty="0" err="1" smtClean="0">
                <a:solidFill>
                  <a:srgbClr val="000000"/>
                </a:solidFill>
              </a:rPr>
              <a:t>Nancy-Metz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Picture 3" descr="Capture d’écran 2017-11-15 à 00.15.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2530"/>
            <a:ext cx="9144000" cy="440547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Fabulis</a:t>
            </a:r>
            <a:r>
              <a:rPr lang="fr-FR" dirty="0" smtClean="0"/>
              <a:t>, un </a:t>
            </a:r>
            <a:r>
              <a:rPr lang="fr-FR" dirty="0" err="1" smtClean="0"/>
              <a:t>FabLab</a:t>
            </a:r>
            <a:r>
              <a:rPr lang="fr-FR" dirty="0" smtClean="0"/>
              <a:t> dans un lycée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96148" y="1618449"/>
            <a:ext cx="7779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Prix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spécial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l’innovation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été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année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au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«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Fabulis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3.0 : un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laboratoire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l’école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inclusive »</a:t>
            </a:r>
          </a:p>
        </p:txBody>
      </p:sp>
    </p:spTree>
    <p:extLst>
      <p:ext uri="{BB962C8B-B14F-4D97-AF65-F5344CB8AC3E}">
        <p14:creationId xmlns:p14="http://schemas.microsoft.com/office/powerpoint/2010/main" val="14781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l’inclusion des élèves de l’ULIS PRO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34909" y="1582952"/>
            <a:ext cx="82459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Principe de l’inclusion « inversée »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élèves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BTS, BAC Pro, CAP et 3DP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amenés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travailler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même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espace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élèves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l'ULIS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Ainsi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les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élèves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situation de handicap qui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autres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personnes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s'intègrent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naturellement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Principe d’un apprentissage actif basé sur des projets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Associer les enfants le plus rapidement possible à de vrais projets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Créer un contexte d'apprentissage authentique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Permettre aux jeunes d'expérimenter, de prendre des risques, d'apprendre avec leurs propres idées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Donner le droit à l'erreur pour développer plus facilement leur confiance en eux.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Principes clefs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20160609 SYNLAB 47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9" t="22222"/>
          <a:stretch>
            <a:fillRect/>
          </a:stretch>
        </p:blipFill>
        <p:spPr bwMode="auto">
          <a:xfrm>
            <a:off x="0" y="0"/>
            <a:ext cx="9144000" cy="479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30" y="4845159"/>
            <a:ext cx="7886700" cy="123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Coopérer à toutes les échelles pour mieux apprendre</a:t>
            </a:r>
          </a:p>
        </p:txBody>
      </p:sp>
    </p:spTree>
    <p:extLst>
      <p:ext uri="{BB962C8B-B14F-4D97-AF65-F5344CB8AC3E}">
        <p14:creationId xmlns:p14="http://schemas.microsoft.com/office/powerpoint/2010/main" val="5413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… au service de la réussite des élèves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DES ÉQUIPES PÉDAGOGIQUES QUI </a:t>
            </a:r>
            <a:r>
              <a:rPr lang="fr-FR" sz="2800" b="1" dirty="0" smtClean="0"/>
              <a:t>COLLABORENT...</a:t>
            </a:r>
            <a:endParaRPr lang="fr-F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3227" y="6158357"/>
            <a:ext cx="2126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</a:t>
            </a:r>
            <a:r>
              <a:rPr kumimoji="0" lang="fr-FR" sz="1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McKinsey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542199"/>
            <a:ext cx="9144000" cy="804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0" tIns="72000" rIns="360000" bIns="72000" rtlCol="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B39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pratiques collaboratives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permettent d’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B39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influencer positivement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40% des leviers déployés par les systèmes éducatifs les plus performants au monde*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91570" y="2579432"/>
            <a:ext cx="7447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… via l’amélioration des pratiques d’enseignement sur le terrain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… grâce à la mise en place d’équipes de direction de qualité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… en visant la réussite de chaque élève pour améliorer la performance globale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55594" y="2993561"/>
            <a:ext cx="2079442" cy="738664"/>
          </a:xfrm>
          <a:prstGeom prst="rect">
            <a:avLst/>
          </a:prstGeom>
          <a:solidFill>
            <a:srgbClr val="CDE6DD"/>
          </a:solidFill>
          <a:ln>
            <a:solidFill>
              <a:srgbClr val="CDE6D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Tutorat pour les nouveaux enseignants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07860" y="2993561"/>
            <a:ext cx="2079442" cy="738664"/>
          </a:xfrm>
          <a:prstGeom prst="rect">
            <a:avLst/>
          </a:prstGeom>
          <a:solidFill>
            <a:srgbClr val="CDE6DD"/>
          </a:solidFill>
          <a:ln>
            <a:solidFill>
              <a:srgbClr val="CDE6D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Coaching et formation continue pour tous les enseignants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60125" y="2993561"/>
            <a:ext cx="2079442" cy="738664"/>
          </a:xfrm>
          <a:prstGeom prst="rect">
            <a:avLst/>
          </a:prstGeom>
          <a:solidFill>
            <a:srgbClr val="CDE6DD"/>
          </a:solidFill>
          <a:ln>
            <a:solidFill>
              <a:srgbClr val="CDE6D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1pPr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Partage d’expérience entre enseignants et entre groupes d’écoles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46411" y="4442506"/>
            <a:ext cx="3185341" cy="525287"/>
          </a:xfrm>
          <a:prstGeom prst="rect">
            <a:avLst/>
          </a:prstGeom>
          <a:solidFill>
            <a:srgbClr val="CDE6DD"/>
          </a:solidFill>
          <a:ln>
            <a:solidFill>
              <a:srgbClr val="CDE6D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Développement du leadership (pédagogique et acteur de changement)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54226" y="4442506"/>
            <a:ext cx="3185341" cy="525287"/>
          </a:xfrm>
          <a:prstGeom prst="rect">
            <a:avLst/>
          </a:prstGeom>
          <a:solidFill>
            <a:srgbClr val="CDE6DD"/>
          </a:solidFill>
          <a:ln>
            <a:solidFill>
              <a:srgbClr val="CDE6D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Priorité au leadership pédagogique plutôt qu’administratif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46411" y="5653954"/>
            <a:ext cx="7093156" cy="344531"/>
          </a:xfrm>
          <a:prstGeom prst="rect">
            <a:avLst/>
          </a:prstGeom>
          <a:solidFill>
            <a:srgbClr val="CDE6DD"/>
          </a:solidFill>
          <a:ln>
            <a:solidFill>
              <a:srgbClr val="CDE6D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Contrôle et remédiation immédiate au niveau des élèves, en particulier les plus défavorisés</a:t>
            </a:r>
          </a:p>
        </p:txBody>
      </p:sp>
    </p:spTree>
    <p:extLst>
      <p:ext uri="{BB962C8B-B14F-4D97-AF65-F5344CB8AC3E}">
        <p14:creationId xmlns:p14="http://schemas.microsoft.com/office/powerpoint/2010/main" val="26631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6000" dirty="0" smtClean="0"/>
          </a:p>
          <a:p>
            <a:pPr marL="0" indent="0" algn="ctr">
              <a:buNone/>
            </a:pPr>
            <a:endParaRPr lang="fr-FR" sz="1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4000" dirty="0">
                <a:solidFill>
                  <a:srgbClr val="3F587D"/>
                </a:solidFill>
                <a:latin typeface="Candara" panose="020E0502030303020204" pitchFamily="34" charset="0"/>
              </a:rPr>
              <a:t>Faire Normandie, un territoire à s’approprier pour agir </a:t>
            </a:r>
            <a:r>
              <a:rPr lang="fr-FR" sz="40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ensemble.</a:t>
            </a:r>
            <a:endParaRPr lang="fr-FR" sz="40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1700" b="1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1700" b="1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6000" dirty="0">
              <a:solidFill>
                <a:srgbClr val="3F587D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2140" y="3234520"/>
            <a:ext cx="4203508" cy="1383801"/>
          </a:xfrm>
          <a:prstGeom prst="rect">
            <a:avLst/>
          </a:prstGeom>
          <a:solidFill>
            <a:srgbClr val="CDE6D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140" y="1719617"/>
            <a:ext cx="8450236" cy="1530198"/>
          </a:xfrm>
          <a:prstGeom prst="rect">
            <a:avLst/>
          </a:prstGeom>
          <a:solidFill>
            <a:srgbClr val="CDE6D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4 interventions clés de terrain et 4 outils du changement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UN </a:t>
            </a:r>
            <a:r>
              <a:rPr lang="fr-FR" sz="2800" b="1" dirty="0" smtClean="0"/>
              <a:t>PROGRAMME D’ACCOMPAGNEMENT </a:t>
            </a:r>
            <a:r>
              <a:rPr lang="fr-FR" sz="2800" dirty="0" smtClean="0"/>
              <a:t>DE CES ÉQUIPES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450376" y="1787856"/>
            <a:ext cx="3957851" cy="1378425"/>
          </a:xfrm>
          <a:prstGeom prst="rect">
            <a:avLst/>
          </a:prstGeom>
          <a:noFill/>
          <a:ln>
            <a:solidFill>
              <a:srgbClr val="3BB397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Source Sans Pro" panose="020B0503030403020204" pitchFamily="34" charset="0"/>
                <a:cs typeface="+mn-cs"/>
              </a:rPr>
              <a:t>Session Tableau Blanc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Source Sans Pro" panose="020B0503030403020204" pitchFamily="34" charset="0"/>
                <a:cs typeface="+mn-cs"/>
              </a:rPr>
              <a:t>(hebdomadaire)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Source Sans Pro" panose="020B0503030403020204" pitchFamily="34" charset="0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Fixation et suivi d’objectifs partagés et des actions d’amélioration associées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92637" y="1787856"/>
            <a:ext cx="3957851" cy="1378425"/>
          </a:xfrm>
          <a:prstGeom prst="rect">
            <a:avLst/>
          </a:prstGeom>
          <a:noFill/>
          <a:ln>
            <a:solidFill>
              <a:srgbClr val="3BB397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+mn-ea"/>
                <a:cs typeface="+mn-cs"/>
              </a:rPr>
              <a:t>Préparation pédagogique en commun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+mn-ea"/>
                <a:cs typeface="+mn-cs"/>
              </a:rPr>
              <a:t>(bimensuelle)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Réflexion entre enseignants concernant des cours, évaluations, projets, etc.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Recherche en équipe de solutions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50376" y="3331702"/>
            <a:ext cx="3957851" cy="1204732"/>
          </a:xfrm>
          <a:prstGeom prst="rect">
            <a:avLst/>
          </a:prstGeom>
          <a:noFill/>
          <a:ln>
            <a:solidFill>
              <a:srgbClr val="3BB397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+mn-ea"/>
                <a:cs typeface="+mn-cs"/>
              </a:rPr>
              <a:t>Invitation pédagogique et feedback entre enseignants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+mn-ea"/>
                <a:cs typeface="+mn-cs"/>
              </a:rPr>
              <a:t>(bimensuelle)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ranth" panose="02000503050000020004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Observation et identification de points d’amélioration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92636" y="3331701"/>
            <a:ext cx="3957851" cy="1204732"/>
          </a:xfrm>
          <a:prstGeom prst="rect">
            <a:avLst/>
          </a:prstGeom>
          <a:noFill/>
          <a:ln>
            <a:solidFill>
              <a:srgbClr val="3BB397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+mn-ea"/>
                <a:cs typeface="+mn-cs"/>
              </a:rPr>
              <a:t>Rencontre inter-écoles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2000503050000020004" pitchFamily="50" charset="0"/>
                <a:ea typeface="+mn-ea"/>
                <a:cs typeface="+mn-cs"/>
              </a:rPr>
              <a:t>(mensuelle)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Echanges de meilleures pratiques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8866" y="5139011"/>
            <a:ext cx="1392072" cy="1105469"/>
          </a:xfrm>
          <a:prstGeom prst="ellipse">
            <a:avLst/>
          </a:prstGeom>
          <a:solidFill>
            <a:srgbClr val="CFB5D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Forum des directions et des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coachs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839492" y="5139011"/>
            <a:ext cx="1392072" cy="1105469"/>
          </a:xfrm>
          <a:prstGeom prst="ellipse">
            <a:avLst/>
          </a:prstGeom>
          <a:solidFill>
            <a:srgbClr val="CFB5D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Baromètre d’équipe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860118" y="5139011"/>
            <a:ext cx="1392072" cy="1105469"/>
          </a:xfrm>
          <a:prstGeom prst="ellipse">
            <a:avLst/>
          </a:prstGeom>
          <a:solidFill>
            <a:srgbClr val="CFB5D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Enquête de culture école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880744" y="5139011"/>
            <a:ext cx="1392072" cy="1105469"/>
          </a:xfrm>
          <a:prstGeom prst="ellipse">
            <a:avLst/>
          </a:prstGeom>
          <a:solidFill>
            <a:srgbClr val="CFB5D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Feedback 360°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0376" y="1446662"/>
            <a:ext cx="368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BB39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Au sein des écoles - interventions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3BB397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0376" y="4756031"/>
            <a:ext cx="35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B589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Outils de changement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8B589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20" name="Flèche courbée vers le haut 19"/>
          <p:cNvSpPr/>
          <p:nvPr/>
        </p:nvSpPr>
        <p:spPr>
          <a:xfrm rot="10482181" flipH="1">
            <a:off x="4290502" y="2916935"/>
            <a:ext cx="638973" cy="301040"/>
          </a:xfrm>
          <a:prstGeom prst="curvedUpArrow">
            <a:avLst/>
          </a:prstGeom>
          <a:solidFill>
            <a:srgbClr val="3BB397"/>
          </a:solidFill>
          <a:ln>
            <a:solidFill>
              <a:srgbClr val="3B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èche courbée vers le haut 20"/>
          <p:cNvSpPr/>
          <p:nvPr/>
        </p:nvSpPr>
        <p:spPr>
          <a:xfrm rot="21165723" flipH="1">
            <a:off x="4279127" y="3205815"/>
            <a:ext cx="638973" cy="301040"/>
          </a:xfrm>
          <a:prstGeom prst="curvedUpArrow">
            <a:avLst/>
          </a:prstGeom>
          <a:solidFill>
            <a:srgbClr val="3BB397"/>
          </a:solidFill>
          <a:ln>
            <a:solidFill>
              <a:srgbClr val="3B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Badgeons</a:t>
            </a:r>
            <a:r>
              <a:rPr lang="fr-FR" dirty="0" smtClean="0"/>
              <a:t> la Normandie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Alliance entre </a:t>
            </a:r>
            <a:r>
              <a:rPr lang="en-US" dirty="0" err="1" smtClean="0"/>
              <a:t>l’enseignement</a:t>
            </a:r>
            <a:r>
              <a:rPr lang="en-US" dirty="0" smtClean="0"/>
              <a:t> </a:t>
            </a:r>
            <a:r>
              <a:rPr lang="en-US" dirty="0" err="1" smtClean="0"/>
              <a:t>agricole</a:t>
            </a:r>
            <a:r>
              <a:rPr lang="en-US" dirty="0" smtClean="0"/>
              <a:t>, technique et </a:t>
            </a:r>
            <a:r>
              <a:rPr lang="en-US" dirty="0" err="1" smtClean="0"/>
              <a:t>supérieur</a:t>
            </a:r>
            <a:r>
              <a:rPr lang="en-US" dirty="0" smtClean="0"/>
              <a:t> </a:t>
            </a:r>
            <a:r>
              <a:rPr lang="en-US" dirty="0" err="1" smtClean="0"/>
              <a:t>normand</a:t>
            </a:r>
            <a:r>
              <a:rPr lang="en-US" dirty="0" smtClean="0"/>
              <a:t> </a:t>
            </a:r>
            <a:r>
              <a:rPr lang="en-US" b="1" dirty="0" smtClean="0"/>
              <a:t>&amp;</a:t>
            </a:r>
            <a:r>
              <a:rPr lang="en-US" dirty="0" smtClean="0"/>
              <a:t> la profession </a:t>
            </a:r>
            <a:r>
              <a:rPr lang="en-US" dirty="0" err="1" smtClean="0"/>
              <a:t>agricole</a:t>
            </a:r>
            <a:r>
              <a:rPr lang="en-US" dirty="0" smtClean="0"/>
              <a:t> </a:t>
            </a:r>
            <a:r>
              <a:rPr lang="en-US" b="1" dirty="0" smtClean="0"/>
              <a:t>&amp; </a:t>
            </a:r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partenaires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Objectif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construire</a:t>
            </a:r>
            <a:r>
              <a:rPr lang="en-US" dirty="0" smtClean="0"/>
              <a:t> un </a:t>
            </a:r>
            <a:r>
              <a:rPr lang="en-US" dirty="0" err="1" smtClean="0"/>
              <a:t>écosystème</a:t>
            </a:r>
            <a:r>
              <a:rPr lang="en-US" dirty="0" smtClean="0"/>
              <a:t> </a:t>
            </a:r>
            <a:r>
              <a:rPr lang="en-US" dirty="0" err="1" smtClean="0"/>
              <a:t>facilitant</a:t>
            </a:r>
            <a:r>
              <a:rPr lang="en-US" dirty="0" smtClean="0"/>
              <a:t> la reconnaissance et la </a:t>
            </a:r>
            <a:r>
              <a:rPr lang="en-US" dirty="0" err="1" smtClean="0"/>
              <a:t>valorisation</a:t>
            </a:r>
            <a:r>
              <a:rPr lang="en-US" dirty="0" smtClean="0"/>
              <a:t> des </a:t>
            </a:r>
            <a:r>
              <a:rPr lang="en-US" dirty="0" err="1" smtClean="0"/>
              <a:t>personnes</a:t>
            </a:r>
            <a:r>
              <a:rPr lang="en-US" dirty="0" smtClean="0"/>
              <a:t> et des </a:t>
            </a:r>
            <a:r>
              <a:rPr lang="en-US" dirty="0" err="1" smtClean="0"/>
              <a:t>compétences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cadre de la formation tout au long de la vie.</a:t>
            </a:r>
          </a:p>
          <a:p>
            <a:pPr lvl="1">
              <a:buNone/>
            </a:pPr>
            <a:endParaRPr lang="fr-FR" dirty="0" smtClean="0"/>
          </a:p>
        </p:txBody>
      </p:sp>
      <p:pic>
        <p:nvPicPr>
          <p:cNvPr id="5" name="Picture 4" descr="badgeons la normand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598" y="575427"/>
            <a:ext cx="2064402" cy="20437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002151"/>
            <a:ext cx="7272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Badges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numériques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ouverts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la construction d’un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territoire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apprenant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Qu’est ce qu’un Badge Numérique Ouvert?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Un Badge </a:t>
            </a:r>
            <a:r>
              <a:rPr lang="en-US" dirty="0" err="1" smtClean="0"/>
              <a:t>Numérique</a:t>
            </a:r>
            <a:r>
              <a:rPr lang="en-US" dirty="0" smtClean="0"/>
              <a:t> </a:t>
            </a:r>
            <a:r>
              <a:rPr lang="en-US" dirty="0" err="1" smtClean="0"/>
              <a:t>Ouvert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image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laquelle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enregistrées</a:t>
            </a:r>
            <a:r>
              <a:rPr lang="en-US" dirty="0" smtClean="0"/>
              <a:t> les </a:t>
            </a:r>
            <a:r>
              <a:rPr lang="en-US" dirty="0" err="1" smtClean="0"/>
              <a:t>informations</a:t>
            </a:r>
            <a:r>
              <a:rPr lang="en-US" dirty="0" smtClean="0"/>
              <a:t> (</a:t>
            </a:r>
            <a:r>
              <a:rPr lang="en-US" dirty="0" err="1" smtClean="0"/>
              <a:t>métadonnées</a:t>
            </a:r>
            <a:r>
              <a:rPr lang="en-US" dirty="0" smtClean="0"/>
              <a:t>) </a:t>
            </a:r>
            <a:r>
              <a:rPr lang="en-US" dirty="0" err="1" smtClean="0"/>
              <a:t>suivantes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b="1" dirty="0" err="1" smtClean="0"/>
              <a:t>récepteur</a:t>
            </a:r>
            <a:r>
              <a:rPr lang="en-US" dirty="0" smtClean="0"/>
              <a:t> : </a:t>
            </a:r>
            <a:r>
              <a:rPr lang="en-US" dirty="0" err="1" smtClean="0"/>
              <a:t>à</a:t>
            </a:r>
            <a:r>
              <a:rPr lang="en-US" dirty="0" smtClean="0"/>
              <a:t> qui le badge a-</a:t>
            </a:r>
            <a:r>
              <a:rPr lang="en-US" dirty="0" err="1" smtClean="0"/>
              <a:t>t-il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remis</a:t>
            </a:r>
            <a:endParaRPr lang="en-US" dirty="0" smtClean="0"/>
          </a:p>
          <a:p>
            <a:r>
              <a:rPr lang="en-US" b="1" dirty="0" err="1" smtClean="0"/>
              <a:t>émetteur</a:t>
            </a:r>
            <a:r>
              <a:rPr lang="en-US" dirty="0" smtClean="0"/>
              <a:t> : qui a </a:t>
            </a:r>
            <a:r>
              <a:rPr lang="en-US" dirty="0" err="1" smtClean="0"/>
              <a:t>émis</a:t>
            </a:r>
            <a:r>
              <a:rPr lang="en-US" dirty="0" smtClean="0"/>
              <a:t> le badge</a:t>
            </a:r>
          </a:p>
          <a:p>
            <a:r>
              <a:rPr lang="en-US" b="1" dirty="0" err="1" smtClean="0"/>
              <a:t>critères</a:t>
            </a:r>
            <a:r>
              <a:rPr lang="en-US" dirty="0" smtClean="0"/>
              <a:t> : 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badge </a:t>
            </a:r>
            <a:r>
              <a:rPr lang="en-US" dirty="0" err="1" smtClean="0"/>
              <a:t>démontre/indique</a:t>
            </a:r>
            <a:endParaRPr lang="en-US" dirty="0" smtClean="0"/>
          </a:p>
          <a:p>
            <a:r>
              <a:rPr lang="en-US" b="1" dirty="0" err="1" smtClean="0"/>
              <a:t>preuves</a:t>
            </a:r>
            <a:r>
              <a:rPr lang="en-US" dirty="0" smtClean="0"/>
              <a:t> : les </a:t>
            </a:r>
            <a:r>
              <a:rPr lang="en-US" dirty="0" err="1" smtClean="0"/>
              <a:t>éléments</a:t>
            </a:r>
            <a:r>
              <a:rPr lang="en-US" dirty="0" smtClean="0"/>
              <a:t> </a:t>
            </a:r>
            <a:r>
              <a:rPr lang="en-US" dirty="0" err="1" smtClean="0"/>
              <a:t>produits</a:t>
            </a:r>
            <a:r>
              <a:rPr lang="en-US" dirty="0" smtClean="0"/>
              <a:t> par le </a:t>
            </a:r>
            <a:r>
              <a:rPr lang="en-US" dirty="0" err="1" smtClean="0"/>
              <a:t>récepteur</a:t>
            </a:r>
            <a:r>
              <a:rPr lang="en-US" dirty="0" smtClean="0"/>
              <a:t> qui </a:t>
            </a:r>
            <a:r>
              <a:rPr lang="en-US" dirty="0" err="1" smtClean="0"/>
              <a:t>satisfont</a:t>
            </a:r>
            <a:r>
              <a:rPr lang="en-US" dirty="0" smtClean="0"/>
              <a:t> les </a:t>
            </a:r>
            <a:r>
              <a:rPr lang="en-US" dirty="0" err="1" smtClean="0"/>
              <a:t>critères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L’infrastructure</a:t>
            </a:r>
            <a:r>
              <a:rPr lang="en-US" dirty="0" smtClean="0"/>
              <a:t> du badge </a:t>
            </a:r>
            <a:r>
              <a:rPr lang="en-US" dirty="0" err="1" smtClean="0"/>
              <a:t>garantit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contenu</a:t>
            </a:r>
            <a:r>
              <a:rPr lang="en-US" dirty="0" smtClean="0"/>
              <a:t> ne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falsifié</a:t>
            </a:r>
            <a:r>
              <a:rPr lang="en-US" dirty="0" smtClean="0"/>
              <a:t>; </a:t>
            </a:r>
            <a:r>
              <a:rPr lang="en-US" dirty="0" err="1" smtClean="0"/>
              <a:t>l’identité</a:t>
            </a:r>
            <a:r>
              <a:rPr lang="en-US" dirty="0" smtClean="0"/>
              <a:t> de son </a:t>
            </a:r>
            <a:r>
              <a:rPr lang="en-US" dirty="0" err="1" smtClean="0"/>
              <a:t>récepteur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cachée</a:t>
            </a:r>
            <a:r>
              <a:rPr lang="en-US" dirty="0" smtClean="0"/>
              <a:t> (</a:t>
            </a:r>
            <a:r>
              <a:rPr lang="en-US" dirty="0" err="1" smtClean="0"/>
              <a:t>cryptée</a:t>
            </a:r>
            <a:r>
              <a:rPr lang="en-US" dirty="0" smtClean="0"/>
              <a:t>),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peut</a:t>
            </a:r>
            <a:r>
              <a:rPr lang="en-US" dirty="0" smtClean="0"/>
              <a:t> se </a:t>
            </a:r>
            <a:r>
              <a:rPr lang="en-US" dirty="0" err="1" smtClean="0"/>
              <a:t>révéler</a:t>
            </a:r>
            <a:r>
              <a:rPr lang="en-US" dirty="0" smtClean="0"/>
              <a:t> utile pour des CV </a:t>
            </a:r>
            <a:r>
              <a:rPr lang="en-US" dirty="0" err="1" smtClean="0"/>
              <a:t>anonymes</a:t>
            </a:r>
            <a:r>
              <a:rPr lang="en-US" dirty="0" smtClean="0"/>
              <a:t>…</a:t>
            </a: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Une image avec des métadonnées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1</a:t>
            </a:r>
            <a:r>
              <a:rPr lang="fr-FR" baseline="30000" dirty="0" smtClean="0"/>
              <a:t>er</a:t>
            </a:r>
            <a:r>
              <a:rPr lang="fr-FR" dirty="0" smtClean="0"/>
              <a:t> projets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Les badges de </a:t>
            </a:r>
            <a:r>
              <a:rPr lang="en-US" b="1" dirty="0" err="1" smtClean="0"/>
              <a:t>l’enseignement</a:t>
            </a:r>
            <a:r>
              <a:rPr lang="en-US" b="1" dirty="0" smtClean="0"/>
              <a:t> </a:t>
            </a:r>
            <a:r>
              <a:rPr lang="en-US" b="1" dirty="0" err="1" smtClean="0"/>
              <a:t>agricole</a:t>
            </a:r>
            <a:r>
              <a:rPr lang="en-US" b="1" dirty="0" smtClean="0"/>
              <a:t> </a:t>
            </a:r>
            <a:r>
              <a:rPr lang="en-US" b="1" dirty="0" err="1" smtClean="0"/>
              <a:t>normand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reconnaître</a:t>
            </a:r>
            <a:r>
              <a:rPr lang="en-US" dirty="0" smtClean="0"/>
              <a:t> les </a:t>
            </a:r>
            <a:r>
              <a:rPr lang="en-US" dirty="0" err="1" smtClean="0"/>
              <a:t>apprentissages</a:t>
            </a:r>
            <a:r>
              <a:rPr lang="en-US" dirty="0" smtClean="0"/>
              <a:t> </a:t>
            </a:r>
            <a:r>
              <a:rPr lang="en-US" dirty="0" err="1" smtClean="0"/>
              <a:t>informels</a:t>
            </a:r>
            <a:r>
              <a:rPr lang="en-US" dirty="0" smtClean="0"/>
              <a:t>, </a:t>
            </a:r>
            <a:r>
              <a:rPr lang="en-US" dirty="0" err="1" smtClean="0"/>
              <a:t>l’engagement</a:t>
            </a:r>
            <a:r>
              <a:rPr lang="en-US" dirty="0" smtClean="0"/>
              <a:t> </a:t>
            </a:r>
            <a:r>
              <a:rPr lang="en-US" dirty="0" err="1" smtClean="0"/>
              <a:t>citoyen</a:t>
            </a:r>
            <a:r>
              <a:rPr lang="en-US" dirty="0" smtClean="0"/>
              <a:t>..</a:t>
            </a:r>
          </a:p>
          <a:p>
            <a:r>
              <a:rPr lang="en-US" b="1" dirty="0" smtClean="0"/>
              <a:t>Les badges de </a:t>
            </a:r>
            <a:r>
              <a:rPr lang="en-US" b="1" dirty="0" err="1" smtClean="0"/>
              <a:t>l’agroécologie</a:t>
            </a:r>
            <a:r>
              <a:rPr lang="en-US" b="1" dirty="0" smtClean="0"/>
              <a:t> </a:t>
            </a:r>
            <a:r>
              <a:rPr lang="en-US" b="1" dirty="0" err="1" smtClean="0"/>
              <a:t>normande</a:t>
            </a:r>
            <a:r>
              <a:rPr lang="en-US" b="1" dirty="0" smtClean="0"/>
              <a:t> </a:t>
            </a:r>
            <a:r>
              <a:rPr lang="en-US" dirty="0" smtClean="0"/>
              <a:t>: identifier et </a:t>
            </a:r>
            <a:r>
              <a:rPr lang="en-US" dirty="0" err="1" smtClean="0"/>
              <a:t>valoriser</a:t>
            </a:r>
            <a:r>
              <a:rPr lang="en-US" dirty="0" smtClean="0"/>
              <a:t> les </a:t>
            </a:r>
            <a:r>
              <a:rPr lang="en-US" dirty="0" err="1" smtClean="0"/>
              <a:t>pratiques</a:t>
            </a:r>
            <a:r>
              <a:rPr lang="en-US" dirty="0" smtClean="0"/>
              <a:t> </a:t>
            </a:r>
            <a:r>
              <a:rPr lang="en-US" dirty="0" err="1" smtClean="0"/>
              <a:t>innovantes</a:t>
            </a:r>
            <a:r>
              <a:rPr lang="en-US" dirty="0" smtClean="0"/>
              <a:t> en </a:t>
            </a:r>
            <a:r>
              <a:rPr lang="en-US" dirty="0" err="1" smtClean="0"/>
              <a:t>agroécologie</a:t>
            </a:r>
            <a:endParaRPr lang="en-US" dirty="0" smtClean="0"/>
          </a:p>
          <a:p>
            <a:r>
              <a:rPr lang="en-US" b="1" dirty="0" smtClean="0"/>
              <a:t>Les badges pour la </a:t>
            </a:r>
            <a:r>
              <a:rPr lang="en-US" b="1" dirty="0" err="1" smtClean="0"/>
              <a:t>jeunesse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valoriser</a:t>
            </a:r>
            <a:r>
              <a:rPr lang="en-US" dirty="0" smtClean="0"/>
              <a:t> les </a:t>
            </a:r>
            <a:r>
              <a:rPr lang="en-US" dirty="0" err="1" smtClean="0"/>
              <a:t>personnes</a:t>
            </a:r>
            <a:r>
              <a:rPr lang="en-US" dirty="0" smtClean="0"/>
              <a:t> et les </a:t>
            </a:r>
            <a:r>
              <a:rPr lang="en-US" dirty="0" err="1" smtClean="0"/>
              <a:t>parcours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cadre du </a:t>
            </a:r>
            <a:r>
              <a:rPr lang="en-US" dirty="0" err="1" smtClean="0"/>
              <a:t>dispositif</a:t>
            </a:r>
            <a:r>
              <a:rPr lang="en-US" dirty="0" smtClean="0"/>
              <a:t> </a:t>
            </a:r>
            <a:r>
              <a:rPr lang="en-US" dirty="0" err="1" smtClean="0"/>
              <a:t>Éducation</a:t>
            </a:r>
            <a:r>
              <a:rPr lang="en-US" dirty="0" smtClean="0"/>
              <a:t> aux </a:t>
            </a:r>
            <a:r>
              <a:rPr lang="en-US" dirty="0" err="1" smtClean="0"/>
              <a:t>écrans</a:t>
            </a:r>
            <a:r>
              <a:rPr lang="en-US" dirty="0" smtClean="0"/>
              <a:t> (</a:t>
            </a:r>
            <a:r>
              <a:rPr lang="en-US" dirty="0" err="1" smtClean="0"/>
              <a:t>Groupe</a:t>
            </a:r>
            <a:r>
              <a:rPr lang="en-US" dirty="0" smtClean="0"/>
              <a:t> de travail </a:t>
            </a:r>
            <a:r>
              <a:rPr lang="en-US" dirty="0" err="1" smtClean="0"/>
              <a:t>Enseignement</a:t>
            </a:r>
            <a:r>
              <a:rPr lang="en-US" dirty="0" smtClean="0"/>
              <a:t> </a:t>
            </a:r>
            <a:r>
              <a:rPr lang="en-US" dirty="0" err="1" smtClean="0"/>
              <a:t>agricole</a:t>
            </a:r>
            <a:r>
              <a:rPr lang="en-US" dirty="0" smtClean="0"/>
              <a:t> </a:t>
            </a:r>
            <a:r>
              <a:rPr lang="en-US" dirty="0" err="1" smtClean="0"/>
              <a:t>normand</a:t>
            </a:r>
            <a:r>
              <a:rPr lang="en-US" dirty="0" smtClean="0"/>
              <a:t> et CEMEA)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En Normandie</a:t>
            </a:r>
            <a:endParaRPr lang="fr-F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0259" y="5826056"/>
            <a:ext cx="1031944" cy="10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4063" y="5826818"/>
            <a:ext cx="1031182" cy="103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388" y="5972536"/>
            <a:ext cx="1341611" cy="88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47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6" y="1916832"/>
            <a:ext cx="4630010" cy="4309939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Quelles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réalités au niveau national ? </a:t>
            </a:r>
            <a:endParaRPr lang="fr-FR" sz="35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2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Quelles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illustrations dans nos académies </a:t>
            </a: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?</a:t>
            </a:r>
          </a:p>
          <a:p>
            <a:pPr marL="0" indent="0" algn="ctr">
              <a:buNone/>
            </a:pPr>
            <a:endParaRPr lang="fr-FR" sz="2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Quelles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perspectives ?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60032" y="404664"/>
            <a:ext cx="4392488" cy="5976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31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Florence </a:t>
            </a: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Rizzo</a:t>
            </a:r>
            <a:endParaRPr lang="fr-FR" sz="38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500" dirty="0" smtClean="0">
                <a:latin typeface="Candara" panose="020E0502030303020204" pitchFamily="34" charset="0"/>
              </a:rPr>
              <a:t>Co-fondatrice et co-directrice de </a:t>
            </a:r>
            <a:r>
              <a:rPr lang="fr-FR" sz="3500" dirty="0" err="1" smtClean="0">
                <a:latin typeface="Candara" panose="020E0502030303020204" pitchFamily="34" charset="0"/>
              </a:rPr>
              <a:t>SynLab</a:t>
            </a:r>
            <a:endParaRPr lang="fr-FR" sz="3500" dirty="0" smtClean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3800" dirty="0" smtClean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Chantal Blanchard</a:t>
            </a:r>
          </a:p>
          <a:p>
            <a:pPr marL="0" lvl="0" indent="0">
              <a:buNone/>
            </a:pPr>
            <a:r>
              <a:rPr lang="fr-FR" sz="3500" dirty="0">
                <a:latin typeface="Candara" panose="020E0502030303020204" pitchFamily="34" charset="0"/>
              </a:rPr>
              <a:t>Coordonnatrice du projet </a:t>
            </a:r>
            <a:r>
              <a:rPr lang="fr-FR" sz="3500" dirty="0" err="1" smtClean="0">
                <a:latin typeface="Candara" panose="020E0502030303020204" pitchFamily="34" charset="0"/>
              </a:rPr>
              <a:t>Motiv’action</a:t>
            </a:r>
            <a:endParaRPr lang="fr-FR" sz="3500" dirty="0" smtClean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38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Thaïs Maury et Vincent </a:t>
            </a: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Pesnel</a:t>
            </a:r>
            <a:endParaRPr lang="fr-FR" sz="38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500" dirty="0" smtClean="0">
                <a:latin typeface="Candara" panose="020E0502030303020204" pitchFamily="34" charset="0"/>
              </a:rPr>
              <a:t>Collège </a:t>
            </a:r>
            <a:r>
              <a:rPr lang="fr-FR" sz="3500" dirty="0" err="1" smtClean="0">
                <a:latin typeface="Candara" panose="020E0502030303020204" pitchFamily="34" charset="0"/>
              </a:rPr>
              <a:t>Desdevises</a:t>
            </a:r>
            <a:r>
              <a:rPr lang="fr-FR" sz="3500" dirty="0" smtClean="0">
                <a:latin typeface="Candara" panose="020E0502030303020204" pitchFamily="34" charset="0"/>
              </a:rPr>
              <a:t> du </a:t>
            </a:r>
            <a:r>
              <a:rPr lang="fr-FR" sz="3500" dirty="0" err="1" smtClean="0">
                <a:latin typeface="Candara" panose="020E0502030303020204" pitchFamily="34" charset="0"/>
              </a:rPr>
              <a:t>Dézert</a:t>
            </a:r>
            <a:r>
              <a:rPr lang="fr-FR" sz="3500" dirty="0" smtClean="0">
                <a:latin typeface="Candara" panose="020E0502030303020204" pitchFamily="34" charset="0"/>
              </a:rPr>
              <a:t> de Lessay, sciences cognitives et apprentissages  </a:t>
            </a:r>
          </a:p>
          <a:p>
            <a:pPr marL="0" lvl="0" indent="0">
              <a:buNone/>
            </a:pPr>
            <a:endParaRPr lang="fr-FR" sz="3800" dirty="0" smtClean="0"/>
          </a:p>
          <a:p>
            <a:pPr marL="0" lvl="0" indent="0">
              <a:buNone/>
            </a:pP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Yanic</a:t>
            </a: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Soubien</a:t>
            </a:r>
            <a:endParaRPr lang="fr-FR" sz="38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500" dirty="0">
                <a:latin typeface="Candara" panose="020E0502030303020204" pitchFamily="34" charset="0"/>
              </a:rPr>
              <a:t>Conseiller du recteur </a:t>
            </a:r>
          </a:p>
          <a:p>
            <a:pPr marL="0" lvl="0" indent="0">
              <a:buNone/>
            </a:pPr>
            <a:r>
              <a:rPr lang="fr-FR" sz="3500" dirty="0">
                <a:latin typeface="Candara" panose="020E0502030303020204" pitchFamily="34" charset="0"/>
              </a:rPr>
              <a:t>Soutien innovation éducative</a:t>
            </a:r>
          </a:p>
          <a:p>
            <a:pPr marL="0" lvl="0" indent="0">
              <a:buNone/>
            </a:pPr>
            <a:endParaRPr lang="fr-FR" sz="2400" dirty="0"/>
          </a:p>
          <a:p>
            <a:pPr marL="0" lvl="0" indent="0">
              <a:buNone/>
            </a:pPr>
            <a:endParaRPr lang="fr-FR" sz="2600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8092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188640"/>
            <a:ext cx="7452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Collège </a:t>
            </a:r>
            <a:r>
              <a:rPr lang="fr-FR" sz="3200" dirty="0" err="1">
                <a:solidFill>
                  <a:srgbClr val="3F587D"/>
                </a:solidFill>
                <a:latin typeface="Candara" panose="020E0502030303020204" pitchFamily="34" charset="0"/>
              </a:rPr>
              <a:t>Desdevises</a:t>
            </a:r>
            <a:r>
              <a:rPr lang="fr-FR" sz="3200" dirty="0">
                <a:solidFill>
                  <a:srgbClr val="3F587D"/>
                </a:solidFill>
                <a:latin typeface="Candara" panose="020E0502030303020204" pitchFamily="34" charset="0"/>
              </a:rPr>
              <a:t> du </a:t>
            </a:r>
            <a:r>
              <a:rPr lang="fr-FR" sz="3200" dirty="0" err="1">
                <a:solidFill>
                  <a:srgbClr val="3F587D"/>
                </a:solidFill>
                <a:latin typeface="Candara" panose="020E0502030303020204" pitchFamily="34" charset="0"/>
              </a:rPr>
              <a:t>Dézert</a:t>
            </a:r>
            <a:r>
              <a:rPr lang="fr-FR" sz="3200" dirty="0">
                <a:solidFill>
                  <a:srgbClr val="3F587D"/>
                </a:solidFill>
                <a:latin typeface="Candara" panose="020E0502030303020204" pitchFamily="34" charset="0"/>
              </a:rPr>
              <a:t> de </a:t>
            </a:r>
            <a:r>
              <a:rPr lang="fr-FR" sz="32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Lessay: </a:t>
            </a:r>
            <a:r>
              <a:rPr lang="fr-FR" sz="3200" dirty="0">
                <a:solidFill>
                  <a:srgbClr val="3F587D"/>
                </a:solidFill>
                <a:latin typeface="Candara" panose="020E0502030303020204" pitchFamily="34" charset="0"/>
              </a:rPr>
              <a:t>sciences cognitives et apprentissages  </a:t>
            </a:r>
          </a:p>
        </p:txBody>
      </p:sp>
    </p:spTree>
    <p:extLst>
      <p:ext uri="{BB962C8B-B14F-4D97-AF65-F5344CB8AC3E}">
        <p14:creationId xmlns:p14="http://schemas.microsoft.com/office/powerpoint/2010/main" val="19233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47" y="260648"/>
            <a:ext cx="753414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023364" cy="4581128"/>
          </a:xfrm>
          <a:prstGeom prst="rect">
            <a:avLst/>
          </a:prstGeom>
          <a:noFill/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6876256" y="4797152"/>
            <a:ext cx="2146672" cy="1965127"/>
            <a:chOff x="8950" y="11837"/>
            <a:chExt cx="2361" cy="2187"/>
          </a:xfrm>
        </p:grpSpPr>
        <p:sp>
          <p:nvSpPr>
            <p:cNvPr id="1028" name="Zone de texte 2"/>
            <p:cNvSpPr txBox="1">
              <a:spLocks noChangeArrowheads="1"/>
            </p:cNvSpPr>
            <p:nvPr/>
          </p:nvSpPr>
          <p:spPr bwMode="auto">
            <a:xfrm>
              <a:off x="8950" y="11837"/>
              <a:ext cx="2361" cy="2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Légende :</a:t>
              </a:r>
              <a:r>
                <a:rPr kumimoji="0" lang="fr-FR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</a:t>
              </a:r>
              <a:r>
                <a:rPr kumimoji="0" lang="fr-FR" sz="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	</a:t>
              </a:r>
              <a:endParaRPr kumimoji="0" lang="fr-FR" sz="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9038" y="12186"/>
              <a:ext cx="2203" cy="7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Actions et objectifs pour les élèves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9038" y="13110"/>
              <a:ext cx="2203" cy="761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Actions et objectifs pour les enseignants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8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6" y="1916832"/>
            <a:ext cx="4630010" cy="4309939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Quelles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réalités au niveau national ? </a:t>
            </a:r>
            <a:endParaRPr lang="fr-FR" sz="35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fr-FR" sz="2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Quelles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illustrations dans nos académies </a:t>
            </a: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?</a:t>
            </a:r>
          </a:p>
          <a:p>
            <a:pPr marL="0" indent="0" algn="ctr">
              <a:buNone/>
            </a:pPr>
            <a:endParaRPr lang="fr-FR" sz="20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fr-FR" sz="35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Quelles </a:t>
            </a:r>
            <a:r>
              <a:rPr lang="fr-FR" sz="3500" dirty="0">
                <a:solidFill>
                  <a:srgbClr val="3F587D"/>
                </a:solidFill>
                <a:latin typeface="Candara" panose="020E0502030303020204" pitchFamily="34" charset="0"/>
              </a:rPr>
              <a:t>perspectives ?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60032" y="404664"/>
            <a:ext cx="4392488" cy="5976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31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Florence </a:t>
            </a: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Rizzo</a:t>
            </a:r>
            <a:endParaRPr lang="fr-FR" sz="38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500" dirty="0" smtClean="0">
                <a:latin typeface="Candara" panose="020E0502030303020204" pitchFamily="34" charset="0"/>
              </a:rPr>
              <a:t>Co-fondatrice et co-directrice de </a:t>
            </a:r>
            <a:r>
              <a:rPr lang="fr-FR" sz="3500" dirty="0" err="1" smtClean="0">
                <a:latin typeface="Candara" panose="020E0502030303020204" pitchFamily="34" charset="0"/>
              </a:rPr>
              <a:t>SynLab</a:t>
            </a:r>
            <a:endParaRPr lang="fr-FR" sz="3500" dirty="0" smtClean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3800" dirty="0" smtClean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Chantal Blanchard</a:t>
            </a:r>
          </a:p>
          <a:p>
            <a:pPr marL="0" lvl="0" indent="0">
              <a:buNone/>
            </a:pPr>
            <a:r>
              <a:rPr lang="fr-FR" sz="3500" dirty="0">
                <a:latin typeface="Candara" panose="020E0502030303020204" pitchFamily="34" charset="0"/>
              </a:rPr>
              <a:t>Coordonnatrice du projet </a:t>
            </a:r>
            <a:r>
              <a:rPr lang="fr-FR" sz="3500" dirty="0" err="1" smtClean="0">
                <a:latin typeface="Candara" panose="020E0502030303020204" pitchFamily="34" charset="0"/>
              </a:rPr>
              <a:t>Motiv’action</a:t>
            </a:r>
            <a:endParaRPr lang="fr-FR" sz="3500" dirty="0" smtClean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38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Thaïs Maury et Vincent </a:t>
            </a: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Pesnel</a:t>
            </a:r>
            <a:endParaRPr lang="fr-FR" sz="38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500" dirty="0" smtClean="0">
                <a:latin typeface="Candara" panose="020E0502030303020204" pitchFamily="34" charset="0"/>
              </a:rPr>
              <a:t>Collège </a:t>
            </a:r>
            <a:r>
              <a:rPr lang="fr-FR" sz="3500" dirty="0" err="1" smtClean="0">
                <a:latin typeface="Candara" panose="020E0502030303020204" pitchFamily="34" charset="0"/>
              </a:rPr>
              <a:t>Desdevises</a:t>
            </a:r>
            <a:r>
              <a:rPr lang="fr-FR" sz="3500" dirty="0" smtClean="0">
                <a:latin typeface="Candara" panose="020E0502030303020204" pitchFamily="34" charset="0"/>
              </a:rPr>
              <a:t> du </a:t>
            </a:r>
            <a:r>
              <a:rPr lang="fr-FR" sz="3500" dirty="0" err="1" smtClean="0">
                <a:latin typeface="Candara" panose="020E0502030303020204" pitchFamily="34" charset="0"/>
              </a:rPr>
              <a:t>Dézert</a:t>
            </a:r>
            <a:r>
              <a:rPr lang="fr-FR" sz="3500" dirty="0" smtClean="0">
                <a:latin typeface="Candara" panose="020E0502030303020204" pitchFamily="34" charset="0"/>
              </a:rPr>
              <a:t> de Lessay, sciences cognitives et apprentissages  </a:t>
            </a:r>
          </a:p>
          <a:p>
            <a:pPr marL="0" lvl="0" indent="0">
              <a:buNone/>
            </a:pPr>
            <a:endParaRPr lang="fr-FR" sz="3800" dirty="0" smtClean="0"/>
          </a:p>
          <a:p>
            <a:pPr marL="0" lvl="0" indent="0">
              <a:buNone/>
            </a:pP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Yanic</a:t>
            </a:r>
            <a:r>
              <a:rPr lang="fr-FR" sz="38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fr-FR" sz="3800" dirty="0" err="1">
                <a:solidFill>
                  <a:schemeClr val="accent1"/>
                </a:solidFill>
                <a:latin typeface="Candara" panose="020E0502030303020204" pitchFamily="34" charset="0"/>
              </a:rPr>
              <a:t>Soubien</a:t>
            </a:r>
            <a:endParaRPr lang="fr-FR" sz="38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500" dirty="0">
                <a:latin typeface="Candara" panose="020E0502030303020204" pitchFamily="34" charset="0"/>
              </a:rPr>
              <a:t>Conseiller du recteur </a:t>
            </a:r>
          </a:p>
          <a:p>
            <a:pPr marL="0" lvl="0" indent="0">
              <a:buNone/>
            </a:pPr>
            <a:r>
              <a:rPr lang="fr-FR" sz="3500" dirty="0">
                <a:latin typeface="Candara" panose="020E0502030303020204" pitchFamily="34" charset="0"/>
              </a:rPr>
              <a:t>Soutien innovation éducative</a:t>
            </a:r>
          </a:p>
          <a:p>
            <a:pPr marL="0" lvl="0" indent="0">
              <a:buNone/>
            </a:pPr>
            <a:endParaRPr lang="fr-FR" sz="2400" dirty="0"/>
          </a:p>
          <a:p>
            <a:pPr marL="0" lvl="0" indent="0">
              <a:buNone/>
            </a:pPr>
            <a:endParaRPr lang="fr-FR" sz="2600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468052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fr-FR" sz="6000" dirty="0" smtClean="0"/>
          </a:p>
          <a:p>
            <a:pPr marL="0" lvl="0" indent="0">
              <a:buNone/>
            </a:pPr>
            <a:r>
              <a:rPr lang="fr-FR" sz="8800" dirty="0">
                <a:solidFill>
                  <a:srgbClr val="3F587D"/>
                </a:solidFill>
                <a:latin typeface="Candara" panose="020E0502030303020204" pitchFamily="34" charset="0"/>
              </a:rPr>
              <a:t>Créer un collectif d’acteurs/cadres au niveau des 2 </a:t>
            </a:r>
            <a:r>
              <a:rPr lang="fr-FR" sz="8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académies, laboratoire d’idées </a:t>
            </a:r>
            <a:r>
              <a:rPr lang="fr-FR" sz="8800" dirty="0">
                <a:solidFill>
                  <a:srgbClr val="3F587D"/>
                </a:solidFill>
                <a:latin typeface="Candara" panose="020E0502030303020204" pitchFamily="34" charset="0"/>
              </a:rPr>
              <a:t>(</a:t>
            </a:r>
            <a:r>
              <a:rPr lang="fr-FR" sz="8800" dirty="0" err="1">
                <a:solidFill>
                  <a:schemeClr val="accent1"/>
                </a:solidFill>
                <a:latin typeface="Candara" panose="020E0502030303020204" pitchFamily="34" charset="0"/>
              </a:rPr>
              <a:t>Think</a:t>
            </a:r>
            <a:r>
              <a:rPr lang="fr-FR" sz="8800" dirty="0">
                <a:solidFill>
                  <a:schemeClr val="accent1"/>
                </a:solidFill>
                <a:latin typeface="Candara" panose="020E0502030303020204" pitchFamily="34" charset="0"/>
              </a:rPr>
              <a:t> tank</a:t>
            </a:r>
            <a:r>
              <a:rPr lang="fr-FR" sz="8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)</a:t>
            </a:r>
          </a:p>
          <a:p>
            <a:pPr lvl="0"/>
            <a:endParaRPr lang="fr-FR" sz="88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8800" dirty="0">
                <a:solidFill>
                  <a:srgbClr val="3F587D"/>
                </a:solidFill>
                <a:latin typeface="Candara" panose="020E0502030303020204" pitchFamily="34" charset="0"/>
              </a:rPr>
              <a:t>Engager un travail d’inventaire des initiatives, des actions et des pratiques innovantes dans les 5 départements (</a:t>
            </a:r>
            <a:r>
              <a:rPr lang="fr-FR" sz="8800" dirty="0">
                <a:solidFill>
                  <a:schemeClr val="accent1"/>
                </a:solidFill>
                <a:latin typeface="Candara" panose="020E0502030303020204" pitchFamily="34" charset="0"/>
              </a:rPr>
              <a:t>Etat de l’art</a:t>
            </a:r>
            <a:r>
              <a:rPr lang="fr-FR" sz="8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)</a:t>
            </a:r>
          </a:p>
          <a:p>
            <a:pPr marL="0" lvl="0" indent="0">
              <a:buNone/>
            </a:pPr>
            <a:endParaRPr lang="fr-FR" sz="88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8800" dirty="0">
                <a:solidFill>
                  <a:srgbClr val="3F587D"/>
                </a:solidFill>
                <a:latin typeface="Candara" panose="020E0502030303020204" pitchFamily="34" charset="0"/>
              </a:rPr>
              <a:t>Donner la parole aux acteurs (organiser et animer des </a:t>
            </a:r>
            <a:r>
              <a:rPr lang="fr-FR" sz="8800" dirty="0">
                <a:solidFill>
                  <a:schemeClr val="accent1"/>
                </a:solidFill>
                <a:latin typeface="Candara" panose="020E0502030303020204" pitchFamily="34" charset="0"/>
              </a:rPr>
              <a:t>World café</a:t>
            </a:r>
            <a:r>
              <a:rPr lang="fr-FR" sz="8800" dirty="0">
                <a:solidFill>
                  <a:srgbClr val="3F587D"/>
                </a:solidFill>
                <a:latin typeface="Candara" panose="020E0502030303020204" pitchFamily="34" charset="0"/>
              </a:rPr>
              <a:t> :  imaginer l’école de demain</a:t>
            </a:r>
            <a:r>
              <a:rPr lang="fr-FR" sz="8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)</a:t>
            </a:r>
          </a:p>
          <a:p>
            <a:pPr marL="0" lvl="0" indent="0">
              <a:buNone/>
            </a:pPr>
            <a:endParaRPr lang="fr-FR" sz="88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8800" dirty="0">
                <a:solidFill>
                  <a:srgbClr val="3F587D"/>
                </a:solidFill>
                <a:latin typeface="Candara" panose="020E0502030303020204" pitchFamily="34" charset="0"/>
              </a:rPr>
              <a:t>Formaliser un document synthèse (un </a:t>
            </a:r>
            <a:r>
              <a:rPr lang="fr-FR" sz="8800" dirty="0">
                <a:solidFill>
                  <a:schemeClr val="accent1"/>
                </a:solidFill>
                <a:latin typeface="Candara" panose="020E0502030303020204" pitchFamily="34" charset="0"/>
              </a:rPr>
              <a:t>livre blanc </a:t>
            </a:r>
            <a:r>
              <a:rPr lang="fr-FR" sz="8800" dirty="0">
                <a:solidFill>
                  <a:srgbClr val="3F587D"/>
                </a:solidFill>
                <a:latin typeface="Candara" panose="020E0502030303020204" pitchFamily="34" charset="0"/>
              </a:rPr>
              <a:t>qui sera remis au ministre</a:t>
            </a:r>
            <a:r>
              <a:rPr lang="fr-FR" sz="8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)</a:t>
            </a:r>
          </a:p>
          <a:p>
            <a:pPr marL="0" lvl="0" indent="0">
              <a:buNone/>
            </a:pPr>
            <a:endParaRPr lang="fr-FR" sz="88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8800" dirty="0">
                <a:solidFill>
                  <a:srgbClr val="3F587D"/>
                </a:solidFill>
                <a:latin typeface="Candara" panose="020E0502030303020204" pitchFamily="34" charset="0"/>
              </a:rPr>
              <a:t>Identifier les laboratoires d’innovation académiques (</a:t>
            </a:r>
            <a:r>
              <a:rPr lang="fr-FR" sz="8800" dirty="0" err="1">
                <a:solidFill>
                  <a:schemeClr val="accent1"/>
                </a:solidFill>
                <a:latin typeface="Candara" panose="020E0502030303020204" pitchFamily="34" charset="0"/>
              </a:rPr>
              <a:t>Labs</a:t>
            </a:r>
            <a:r>
              <a:rPr lang="fr-FR" sz="8800" dirty="0">
                <a:solidFill>
                  <a:schemeClr val="accent1"/>
                </a:solidFill>
                <a:latin typeface="Candara" panose="020E0502030303020204" pitchFamily="34" charset="0"/>
              </a:rPr>
              <a:t> Normands</a:t>
            </a:r>
            <a:r>
              <a:rPr lang="fr-FR" sz="8800" dirty="0">
                <a:solidFill>
                  <a:srgbClr val="3F587D"/>
                </a:solidFill>
                <a:latin typeface="Candara" panose="020E0502030303020204" pitchFamily="34" charset="0"/>
              </a:rPr>
              <a:t>) </a:t>
            </a:r>
          </a:p>
          <a:p>
            <a:pPr marL="0" indent="0">
              <a:buNone/>
            </a:pPr>
            <a:r>
              <a:rPr lang="fr-FR" sz="8800" dirty="0">
                <a:solidFill>
                  <a:srgbClr val="3F587D"/>
                </a:solidFill>
                <a:latin typeface="Candara" panose="020E0502030303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61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412776"/>
            <a:ext cx="7211144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6000" dirty="0" smtClean="0"/>
          </a:p>
          <a:p>
            <a:pPr marL="0" lvl="0" indent="0">
              <a:buNone/>
            </a:pPr>
            <a:r>
              <a:rPr lang="fr-FR" sz="44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Denis Rolland</a:t>
            </a:r>
          </a:p>
          <a:p>
            <a:pPr marL="0" lvl="0" indent="0">
              <a:buNone/>
            </a:pPr>
            <a:r>
              <a:rPr lang="fr-FR" sz="2800" dirty="0" smtClean="0">
                <a:latin typeface="Candara" panose="020E0502030303020204" pitchFamily="34" charset="0"/>
              </a:rPr>
              <a:t>Recteur </a:t>
            </a:r>
            <a:r>
              <a:rPr lang="fr-FR" sz="2800" dirty="0">
                <a:latin typeface="Candara" panose="020E0502030303020204" pitchFamily="34" charset="0"/>
              </a:rPr>
              <a:t>de la région académique Normandie, </a:t>
            </a:r>
            <a:endParaRPr lang="fr-FR" sz="2800" dirty="0" smtClean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800" dirty="0" smtClean="0">
                <a:latin typeface="Candara" panose="020E0502030303020204" pitchFamily="34" charset="0"/>
              </a:rPr>
              <a:t>Recteur </a:t>
            </a:r>
            <a:r>
              <a:rPr lang="fr-FR" sz="2800" dirty="0">
                <a:latin typeface="Candara" panose="020E0502030303020204" pitchFamily="34" charset="0"/>
              </a:rPr>
              <a:t>de l’académie de Caen, </a:t>
            </a:r>
            <a:endParaRPr lang="fr-FR" sz="2800" dirty="0" smtClean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800" dirty="0" smtClean="0">
                <a:latin typeface="Candara" panose="020E0502030303020204" pitchFamily="34" charset="0"/>
              </a:rPr>
              <a:t>Chancelier </a:t>
            </a:r>
            <a:r>
              <a:rPr lang="fr-FR" sz="2800" dirty="0">
                <a:latin typeface="Candara" panose="020E0502030303020204" pitchFamily="34" charset="0"/>
              </a:rPr>
              <a:t>des universités</a:t>
            </a:r>
          </a:p>
          <a:p>
            <a:pPr marL="0" indent="0" algn="ctr">
              <a:buNone/>
            </a:pPr>
            <a:endParaRPr lang="fr-FR" sz="2800" dirty="0">
              <a:solidFill>
                <a:srgbClr val="3F587D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060848"/>
            <a:ext cx="7211144" cy="3877891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6000" dirty="0" smtClean="0"/>
          </a:p>
          <a:p>
            <a:pPr marL="0" lvl="0" indent="0">
              <a:buNone/>
            </a:pPr>
            <a:r>
              <a:rPr lang="fr-FR" sz="44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Séquence « </a:t>
            </a:r>
            <a:r>
              <a:rPr lang="fr-FR" sz="44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angles </a:t>
            </a:r>
            <a:r>
              <a:rPr lang="fr-FR" sz="44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d’écoute </a:t>
            </a:r>
            <a:r>
              <a:rPr lang="fr-FR" sz="44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»</a:t>
            </a:r>
          </a:p>
          <a:p>
            <a:pPr marL="0" lvl="0" indent="0">
              <a:buNone/>
            </a:pPr>
            <a:endParaRPr lang="fr-FR" sz="44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883669"/>
            <a:ext cx="3769568" cy="2016224"/>
          </a:xfrm>
          <a:ln>
            <a:noFill/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39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Réaction des grands témoins.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165104" y="1628800"/>
            <a:ext cx="4978896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6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accent1"/>
                </a:solidFill>
                <a:latin typeface="Candara" panose="020E0502030303020204" pitchFamily="34" charset="0"/>
              </a:rPr>
              <a:t>Marie-Hélène </a:t>
            </a:r>
            <a:r>
              <a:rPr lang="fr-FR" sz="2400" dirty="0" err="1">
                <a:solidFill>
                  <a:schemeClr val="accent1"/>
                </a:solidFill>
                <a:latin typeface="Candara" panose="020E0502030303020204" pitchFamily="34" charset="0"/>
              </a:rPr>
              <a:t>Leloup</a:t>
            </a:r>
            <a:endParaRPr lang="fr-FR" sz="24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 smtClean="0">
                <a:latin typeface="Candara" panose="020E0502030303020204" pitchFamily="34" charset="0"/>
              </a:rPr>
              <a:t>IGEN – COAC académie de Caen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1"/>
                </a:solidFill>
                <a:latin typeface="Candara" panose="020E0502030303020204" pitchFamily="34" charset="0"/>
              </a:rPr>
              <a:t>Aziz </a:t>
            </a:r>
            <a:r>
              <a:rPr lang="fr-FR" sz="2400" dirty="0" err="1">
                <a:solidFill>
                  <a:schemeClr val="accent1"/>
                </a:solidFill>
                <a:latin typeface="Candara" panose="020E0502030303020204" pitchFamily="34" charset="0"/>
              </a:rPr>
              <a:t>Jellab</a:t>
            </a:r>
            <a:endParaRPr lang="fr-FR" sz="24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 dirty="0" smtClean="0">
                <a:latin typeface="Candara" panose="020E0502030303020204" pitchFamily="34" charset="0"/>
              </a:rPr>
              <a:t>IGEN – COAC académie de Rouen</a:t>
            </a:r>
            <a:endParaRPr lang="fr-FR" sz="2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412776"/>
            <a:ext cx="7211144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6000" dirty="0" smtClean="0"/>
          </a:p>
          <a:p>
            <a:pPr marL="0" lvl="0" indent="0">
              <a:buNone/>
            </a:pPr>
            <a:r>
              <a:rPr lang="fr-FR" sz="4400" dirty="0">
                <a:solidFill>
                  <a:srgbClr val="3F587D"/>
                </a:solidFill>
                <a:latin typeface="Candara" panose="020E0502030303020204" pitchFamily="34" charset="0"/>
              </a:rPr>
              <a:t>Denis </a:t>
            </a:r>
            <a:r>
              <a:rPr lang="fr-FR" sz="44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Rolland</a:t>
            </a:r>
          </a:p>
          <a:p>
            <a:pPr marL="0" lvl="0" indent="0">
              <a:buNone/>
            </a:pPr>
            <a:r>
              <a:rPr lang="fr-FR" sz="2800" dirty="0" smtClean="0">
                <a:latin typeface="Candara" panose="020E0502030303020204" pitchFamily="34" charset="0"/>
              </a:rPr>
              <a:t>Recteur </a:t>
            </a:r>
            <a:r>
              <a:rPr lang="fr-FR" sz="2800" dirty="0">
                <a:latin typeface="Candara" panose="020E0502030303020204" pitchFamily="34" charset="0"/>
              </a:rPr>
              <a:t>de la région académique Normandie, </a:t>
            </a:r>
            <a:endParaRPr lang="fr-FR" sz="2800" dirty="0" smtClean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800" dirty="0" smtClean="0">
                <a:latin typeface="Candara" panose="020E0502030303020204" pitchFamily="34" charset="0"/>
              </a:rPr>
              <a:t>Recteur </a:t>
            </a:r>
            <a:r>
              <a:rPr lang="fr-FR" sz="2800" dirty="0">
                <a:latin typeface="Candara" panose="020E0502030303020204" pitchFamily="34" charset="0"/>
              </a:rPr>
              <a:t>de l’académie de Caen, </a:t>
            </a:r>
            <a:endParaRPr lang="fr-FR" sz="2800" dirty="0" smtClean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800" dirty="0" smtClean="0">
                <a:latin typeface="Candara" panose="020E0502030303020204" pitchFamily="34" charset="0"/>
              </a:rPr>
              <a:t>Chancelier </a:t>
            </a:r>
            <a:r>
              <a:rPr lang="fr-FR" sz="2800" dirty="0">
                <a:latin typeface="Candara" panose="020E0502030303020204" pitchFamily="34" charset="0"/>
              </a:rPr>
              <a:t>des universités</a:t>
            </a:r>
          </a:p>
          <a:p>
            <a:pPr marL="0" indent="0" algn="ctr">
              <a:buNone/>
            </a:pPr>
            <a:endParaRPr lang="fr-FR" sz="2800" dirty="0">
              <a:solidFill>
                <a:srgbClr val="3F587D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944724"/>
            <a:ext cx="4139952" cy="5292588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Catherine Benoit-</a:t>
            </a:r>
            <a:r>
              <a:rPr lang="fr-FR" sz="3100" dirty="0" err="1" smtClean="0">
                <a:solidFill>
                  <a:schemeClr val="accent1"/>
                </a:solidFill>
                <a:latin typeface="Candara" panose="020E0502030303020204" pitchFamily="34" charset="0"/>
              </a:rPr>
              <a:t>Mervant</a:t>
            </a:r>
            <a:endParaRPr lang="fr-FR" sz="3100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 smtClean="0">
                <a:latin typeface="Candara" panose="020E0502030303020204" pitchFamily="34" charset="0"/>
              </a:rPr>
              <a:t>DASEN de Seine Maritime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Mathias Bouvier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du </a:t>
            </a:r>
            <a:r>
              <a:rPr lang="fr-FR" sz="2600" dirty="0" smtClean="0">
                <a:latin typeface="Candara" panose="020E0502030303020204" pitchFamily="34" charset="0"/>
              </a:rPr>
              <a:t>Calvados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Laurent Le Mercier</a:t>
            </a: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</a:t>
            </a:r>
            <a:r>
              <a:rPr lang="fr-FR" sz="2600" dirty="0" smtClean="0">
                <a:latin typeface="Candara" panose="020E0502030303020204" pitchFamily="34" charset="0"/>
              </a:rPr>
              <a:t>l’Eure</a:t>
            </a:r>
          </a:p>
          <a:p>
            <a:pPr marL="0" lvl="0" indent="0">
              <a:buNone/>
            </a:pPr>
            <a:endParaRPr lang="fr-FR" sz="26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Jean </a:t>
            </a:r>
            <a:r>
              <a:rPr lang="fr-FR" sz="3100" dirty="0" err="1">
                <a:solidFill>
                  <a:schemeClr val="accent1"/>
                </a:solidFill>
                <a:latin typeface="Candara" panose="020E0502030303020204" pitchFamily="34" charset="0"/>
              </a:rPr>
              <a:t>Lhuissier</a:t>
            </a:r>
            <a:endParaRPr lang="fr-FR" sz="31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fr-FR" sz="2600" dirty="0">
                <a:latin typeface="Candara" panose="020E0502030303020204" pitchFamily="34" charset="0"/>
              </a:rPr>
              <a:t>DASEN de la </a:t>
            </a:r>
            <a:r>
              <a:rPr lang="fr-FR" sz="2600" dirty="0" smtClean="0">
                <a:latin typeface="Candara" panose="020E0502030303020204" pitchFamily="34" charset="0"/>
              </a:rPr>
              <a:t>Manche</a:t>
            </a:r>
          </a:p>
          <a:p>
            <a:pPr marL="0" indent="0">
              <a:buNone/>
            </a:pPr>
            <a:endParaRPr lang="fr-FR" sz="2600" b="1" dirty="0" smtClean="0"/>
          </a:p>
          <a:p>
            <a:pPr marL="0" indent="0">
              <a:buNone/>
            </a:pPr>
            <a:r>
              <a:rPr lang="fr-FR" sz="3100" dirty="0">
                <a:solidFill>
                  <a:schemeClr val="accent1"/>
                </a:solidFill>
                <a:latin typeface="Candara" panose="020E0502030303020204" pitchFamily="34" charset="0"/>
              </a:rPr>
              <a:t>Françoise Moncada</a:t>
            </a:r>
          </a:p>
          <a:p>
            <a:pPr marL="0" indent="0">
              <a:buNone/>
            </a:pPr>
            <a:r>
              <a:rPr lang="fr-FR" sz="2600" dirty="0" smtClean="0"/>
              <a:t>DASEN </a:t>
            </a:r>
            <a:r>
              <a:rPr lang="fr-FR" sz="2600" dirty="0"/>
              <a:t>de l’Orne</a:t>
            </a: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1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1916832"/>
            <a:ext cx="4320480" cy="3528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6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800" dirty="0" smtClean="0">
                <a:solidFill>
                  <a:srgbClr val="3F587D"/>
                </a:solidFill>
                <a:latin typeface="Candara" panose="020E0502030303020204" pitchFamily="34" charset="0"/>
              </a:rPr>
              <a:t>Les territoires des DSDEN : quelles priorités demain ?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solidFill>
                <a:srgbClr val="3F587D"/>
              </a:solidFill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6400" dirty="0" smtClean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835696" y="116632"/>
            <a:ext cx="7308304" cy="1124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13600" dirty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DSDEN 14 : </a:t>
            </a:r>
            <a:r>
              <a:rPr lang="fr-FR" sz="136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Croissance démographique</a:t>
            </a:r>
            <a:r>
              <a:rPr lang="fr-FR" sz="12800" dirty="0" smtClean="0">
                <a:solidFill>
                  <a:schemeClr val="bg1"/>
                </a:solidFill>
              </a:rPr>
              <a:t/>
            </a:r>
            <a:br>
              <a:rPr lang="fr-FR" sz="12800" dirty="0" smtClean="0">
                <a:solidFill>
                  <a:schemeClr val="bg1"/>
                </a:solidFill>
              </a:rPr>
            </a:br>
            <a:endParaRPr lang="fr-FR" sz="1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0275" y="305147"/>
            <a:ext cx="44672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5656" y="1410047"/>
            <a:ext cx="216024" cy="3531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956376" y="1410046"/>
            <a:ext cx="216024" cy="3531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5400000">
            <a:off x="4559409" y="-1840174"/>
            <a:ext cx="146745" cy="664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 rot="5400000">
            <a:off x="4797885" y="1522670"/>
            <a:ext cx="146745" cy="664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2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259632" y="1197490"/>
            <a:ext cx="7060801" cy="3743678"/>
            <a:chOff x="1259632" y="1197490"/>
            <a:chExt cx="7060801" cy="374367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50" b="27385"/>
            <a:stretch/>
          </p:blipFill>
          <p:spPr bwMode="auto">
            <a:xfrm rot="5400000">
              <a:off x="2980721" y="-398545"/>
              <a:ext cx="3743678" cy="693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59632" y="1484784"/>
              <a:ext cx="216024" cy="36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llipse 2"/>
          <p:cNvSpPr/>
          <p:nvPr/>
        </p:nvSpPr>
        <p:spPr>
          <a:xfrm>
            <a:off x="2187619" y="162992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056997" y="138347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870717" y="169626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792327" y="174967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588967" y="182980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079821" y="234333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432725" y="172649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968266" y="206434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2697785" y="219025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2536859" y="265833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811655" y="238984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2993533" y="289771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819742" y="252341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948283" y="265199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718717" y="278351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390435" y="202267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3458710" y="202673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2930022" y="301284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492775" y="334329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2855742" y="308233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2989256" y="241062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329903" y="294799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3063500" y="313893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4263531" y="275987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174773" y="279545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4264237" y="283712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3823671" y="241533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3671233" y="258266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636455" y="223527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884591" y="226352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3087504" y="1911959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3178850" y="222598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3724519" y="207623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4696317" y="278713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4725330" y="220390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3628166" y="195067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3195504" y="166973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2732439" y="342407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3418639" y="332233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2434592" y="454230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038708" y="423968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1926276" y="378559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079820" y="404956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1862410" y="429309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733785" y="381397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3123504" y="250411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2553870" y="404589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375927" y="404956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2507671" y="434195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2783958" y="465313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3900673" y="431980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3367255" y="429967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3151153" y="404956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2811437" y="367203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3663282" y="429309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3504344" y="386286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3041907" y="391122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3810648" y="396307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4469295" y="421986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4188326" y="399247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3687841" y="373218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3591998" y="340926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827783" y="356023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4625588" y="271218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3149391" y="341560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3517308" y="309122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3590451" y="301541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4295260" y="294482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902778" y="306694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3672455" y="312008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4377713" y="276609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5858144" y="400627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5441003" y="403152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4761930" y="306693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494070" y="278907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4680090" y="302641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4764967" y="282914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4148529" y="301284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5029276" y="3053119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4900170" y="231620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5105082" y="229408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4553707" y="255892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4552172" y="2932139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4652723" y="2932139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4719641" y="293902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4866778" y="274857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4732505" y="238522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5079824" y="217740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5002591" y="292523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5087399" y="260240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5220594" y="286014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5890325" y="288102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5257959" y="246054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5012615" y="286386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4967540" y="206796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4923237" y="264687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5032007" y="211223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5155591" y="280209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4907794" y="249029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5353653" y="2924629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5248910" y="238984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5369003" y="416198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4240279" y="329002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5220781" y="380791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4202468" y="313174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/>
          <p:cNvSpPr/>
          <p:nvPr/>
        </p:nvSpPr>
        <p:spPr>
          <a:xfrm>
            <a:off x="4414549" y="309987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4566700" y="313365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/>
          <p:cNvSpPr/>
          <p:nvPr/>
        </p:nvSpPr>
        <p:spPr>
          <a:xfrm>
            <a:off x="4331260" y="301177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/>
        </p:nvSpPr>
        <p:spPr>
          <a:xfrm>
            <a:off x="5015399" y="235647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5148781" y="256530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7592055" y="2524729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5786144" y="205758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5308846" y="278117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>
            <a:off x="5325773" y="262343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7380319" y="254782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5838752" y="208201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5185959" y="209131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5956555" y="200911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/>
          <p:cNvSpPr/>
          <p:nvPr/>
        </p:nvSpPr>
        <p:spPr>
          <a:xfrm>
            <a:off x="5325773" y="230188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/>
          <p:nvPr/>
        </p:nvSpPr>
        <p:spPr>
          <a:xfrm>
            <a:off x="5425653" y="210396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5461653" y="236663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5532785" y="229952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4419067" y="2560729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4282847" y="245023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4678243" y="232524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4073497" y="265466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4428201" y="231556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/>
        </p:nvSpPr>
        <p:spPr>
          <a:xfrm>
            <a:off x="3868682" y="261455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/>
          <p:cNvSpPr/>
          <p:nvPr/>
        </p:nvSpPr>
        <p:spPr>
          <a:xfrm>
            <a:off x="4390237" y="217740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4259671" y="215659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4145497" y="240726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4183729" y="258382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/>
          <p:cNvSpPr/>
          <p:nvPr/>
        </p:nvSpPr>
        <p:spPr>
          <a:xfrm>
            <a:off x="4467460" y="244821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4604740" y="242676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/>
          <p:cNvSpPr/>
          <p:nvPr/>
        </p:nvSpPr>
        <p:spPr>
          <a:xfrm>
            <a:off x="5284353" y="226225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4803648" y="203196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4824863" y="189454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4711922" y="199596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4959237" y="196653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4678243" y="181515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4109497" y="177178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4056017" y="202423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4392202" y="178266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4145497" y="210301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/>
          <p:nvPr/>
        </p:nvSpPr>
        <p:spPr>
          <a:xfrm>
            <a:off x="4550791" y="179334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/>
          <p:nvPr/>
        </p:nvSpPr>
        <p:spPr>
          <a:xfrm>
            <a:off x="4750380" y="185854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4638700" y="362574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4234855" y="362574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4315077" y="372646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4102773" y="385759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5155591" y="372544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/>
          <p:cNvSpPr/>
          <p:nvPr/>
        </p:nvSpPr>
        <p:spPr>
          <a:xfrm>
            <a:off x="5484076" y="262795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5539466" y="291864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623569" y="184600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384883" y="181373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4864170" y="332670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4684048" y="322957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4959237" y="338011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4739033" y="350817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/>
          <p:cNvSpPr/>
          <p:nvPr/>
        </p:nvSpPr>
        <p:spPr>
          <a:xfrm>
            <a:off x="7615837" y="218423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/>
          <p:cNvSpPr/>
          <p:nvPr/>
        </p:nvSpPr>
        <p:spPr>
          <a:xfrm>
            <a:off x="6240442" y="190039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/>
          <p:cNvSpPr/>
          <p:nvPr/>
        </p:nvSpPr>
        <p:spPr>
          <a:xfrm>
            <a:off x="6678945" y="179862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/>
          <p:cNvSpPr/>
          <p:nvPr/>
        </p:nvSpPr>
        <p:spPr>
          <a:xfrm>
            <a:off x="6563785" y="171837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/>
          <p:cNvSpPr/>
          <p:nvPr/>
        </p:nvSpPr>
        <p:spPr>
          <a:xfrm>
            <a:off x="6603558" y="166274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/>
          <p:cNvSpPr/>
          <p:nvPr/>
        </p:nvSpPr>
        <p:spPr>
          <a:xfrm>
            <a:off x="7360470" y="235195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/>
          <p:cNvSpPr/>
          <p:nvPr/>
        </p:nvSpPr>
        <p:spPr>
          <a:xfrm>
            <a:off x="6529489" y="190383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/>
          <p:cNvSpPr/>
          <p:nvPr/>
        </p:nvSpPr>
        <p:spPr>
          <a:xfrm>
            <a:off x="5701044" y="312245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/>
          <p:cNvSpPr/>
          <p:nvPr/>
        </p:nvSpPr>
        <p:spPr>
          <a:xfrm>
            <a:off x="5787292" y="3343289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/>
          <p:cNvSpPr/>
          <p:nvPr/>
        </p:nvSpPr>
        <p:spPr>
          <a:xfrm>
            <a:off x="5309165" y="328713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Ellipse 191"/>
          <p:cNvSpPr/>
          <p:nvPr/>
        </p:nvSpPr>
        <p:spPr>
          <a:xfrm>
            <a:off x="5714144" y="329070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Ellipse 192"/>
          <p:cNvSpPr/>
          <p:nvPr/>
        </p:nvSpPr>
        <p:spPr>
          <a:xfrm>
            <a:off x="7212858" y="342653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Ellipse 193"/>
          <p:cNvSpPr/>
          <p:nvPr/>
        </p:nvSpPr>
        <p:spPr>
          <a:xfrm>
            <a:off x="7220911" y="174173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/>
          <p:cNvSpPr/>
          <p:nvPr/>
        </p:nvSpPr>
        <p:spPr>
          <a:xfrm>
            <a:off x="6804246" y="148478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Ellipse 195"/>
          <p:cNvSpPr/>
          <p:nvPr/>
        </p:nvSpPr>
        <p:spPr>
          <a:xfrm>
            <a:off x="5920555" y="320571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Ellipse 196"/>
          <p:cNvSpPr/>
          <p:nvPr/>
        </p:nvSpPr>
        <p:spPr>
          <a:xfrm>
            <a:off x="7848367" y="353487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Ellipse 197"/>
          <p:cNvSpPr/>
          <p:nvPr/>
        </p:nvSpPr>
        <p:spPr>
          <a:xfrm>
            <a:off x="6106407" y="339870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/>
          <p:cNvSpPr/>
          <p:nvPr/>
        </p:nvSpPr>
        <p:spPr>
          <a:xfrm>
            <a:off x="6056010" y="351746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/>
          <p:cNvSpPr/>
          <p:nvPr/>
        </p:nvSpPr>
        <p:spPr>
          <a:xfrm>
            <a:off x="7524327" y="379049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llipse 200"/>
          <p:cNvSpPr/>
          <p:nvPr/>
        </p:nvSpPr>
        <p:spPr>
          <a:xfrm>
            <a:off x="6804247" y="360687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Ellipse 201"/>
          <p:cNvSpPr/>
          <p:nvPr/>
        </p:nvSpPr>
        <p:spPr>
          <a:xfrm>
            <a:off x="6543808" y="356520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/>
          <p:cNvSpPr/>
          <p:nvPr/>
        </p:nvSpPr>
        <p:spPr>
          <a:xfrm flipV="1">
            <a:off x="6472258" y="379873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Ellipse 203"/>
          <p:cNvSpPr/>
          <p:nvPr/>
        </p:nvSpPr>
        <p:spPr>
          <a:xfrm>
            <a:off x="7416319" y="337300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/>
          <p:cNvSpPr/>
          <p:nvPr/>
        </p:nvSpPr>
        <p:spPr>
          <a:xfrm>
            <a:off x="7661465" y="341626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/>
          <p:cNvSpPr/>
          <p:nvPr/>
        </p:nvSpPr>
        <p:spPr>
          <a:xfrm>
            <a:off x="6401510" y="281200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Ellipse 206"/>
          <p:cNvSpPr/>
          <p:nvPr/>
        </p:nvSpPr>
        <p:spPr>
          <a:xfrm>
            <a:off x="6290490" y="3156829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Ellipse 207"/>
          <p:cNvSpPr/>
          <p:nvPr/>
        </p:nvSpPr>
        <p:spPr>
          <a:xfrm>
            <a:off x="6745375" y="290912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Ellipse 208"/>
          <p:cNvSpPr/>
          <p:nvPr/>
        </p:nvSpPr>
        <p:spPr>
          <a:xfrm>
            <a:off x="7520055" y="2981119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Ellipse 209"/>
          <p:cNvSpPr/>
          <p:nvPr/>
        </p:nvSpPr>
        <p:spPr>
          <a:xfrm>
            <a:off x="6975959" y="324211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Ellipse 210"/>
          <p:cNvSpPr/>
          <p:nvPr/>
        </p:nvSpPr>
        <p:spPr>
          <a:xfrm>
            <a:off x="7719893" y="291841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Ellipse 211"/>
          <p:cNvSpPr/>
          <p:nvPr/>
        </p:nvSpPr>
        <p:spPr>
          <a:xfrm>
            <a:off x="7679105" y="261414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Ellipse 212"/>
          <p:cNvSpPr/>
          <p:nvPr/>
        </p:nvSpPr>
        <p:spPr>
          <a:xfrm>
            <a:off x="7135936" y="286328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Ellipse 213"/>
          <p:cNvSpPr/>
          <p:nvPr/>
        </p:nvSpPr>
        <p:spPr>
          <a:xfrm>
            <a:off x="7376364" y="274327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Ellipse 214"/>
          <p:cNvSpPr/>
          <p:nvPr/>
        </p:nvSpPr>
        <p:spPr>
          <a:xfrm>
            <a:off x="5142790" y="262271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Ellipse 215"/>
          <p:cNvSpPr/>
          <p:nvPr/>
        </p:nvSpPr>
        <p:spPr>
          <a:xfrm>
            <a:off x="5029276" y="250007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Ellipse 216"/>
          <p:cNvSpPr/>
          <p:nvPr/>
        </p:nvSpPr>
        <p:spPr>
          <a:xfrm>
            <a:off x="5539467" y="297726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Ellipse 217"/>
          <p:cNvSpPr/>
          <p:nvPr/>
        </p:nvSpPr>
        <p:spPr>
          <a:xfrm>
            <a:off x="5580111" y="305217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Ellipse 218"/>
          <p:cNvSpPr/>
          <p:nvPr/>
        </p:nvSpPr>
        <p:spPr>
          <a:xfrm>
            <a:off x="7253051" y="159656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Ellipse 219"/>
          <p:cNvSpPr/>
          <p:nvPr/>
        </p:nvSpPr>
        <p:spPr>
          <a:xfrm>
            <a:off x="7157467" y="242676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Ellipse 220"/>
          <p:cNvSpPr/>
          <p:nvPr/>
        </p:nvSpPr>
        <p:spPr>
          <a:xfrm>
            <a:off x="7099936" y="258633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Ellipse 221"/>
          <p:cNvSpPr/>
          <p:nvPr/>
        </p:nvSpPr>
        <p:spPr>
          <a:xfrm>
            <a:off x="7376364" y="148478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Ellipse 222"/>
          <p:cNvSpPr/>
          <p:nvPr/>
        </p:nvSpPr>
        <p:spPr>
          <a:xfrm>
            <a:off x="7217051" y="1414238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Ellipse 223"/>
          <p:cNvSpPr/>
          <p:nvPr/>
        </p:nvSpPr>
        <p:spPr>
          <a:xfrm>
            <a:off x="7020271" y="177958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Ellipse 224"/>
          <p:cNvSpPr/>
          <p:nvPr/>
        </p:nvSpPr>
        <p:spPr>
          <a:xfrm>
            <a:off x="7119763" y="153529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Ellipse 225"/>
          <p:cNvSpPr/>
          <p:nvPr/>
        </p:nvSpPr>
        <p:spPr>
          <a:xfrm>
            <a:off x="6544258" y="253216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Ellipse 226"/>
          <p:cNvSpPr/>
          <p:nvPr/>
        </p:nvSpPr>
        <p:spPr>
          <a:xfrm>
            <a:off x="6939959" y="265199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Ellipse 227"/>
          <p:cNvSpPr/>
          <p:nvPr/>
        </p:nvSpPr>
        <p:spPr>
          <a:xfrm>
            <a:off x="6989376" y="211223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Ellipse 228"/>
          <p:cNvSpPr/>
          <p:nvPr/>
        </p:nvSpPr>
        <p:spPr>
          <a:xfrm>
            <a:off x="6056010" y="237866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Ellipse 229"/>
          <p:cNvSpPr/>
          <p:nvPr/>
        </p:nvSpPr>
        <p:spPr>
          <a:xfrm>
            <a:off x="7144241" y="2683465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Ellipse 230"/>
          <p:cNvSpPr/>
          <p:nvPr/>
        </p:nvSpPr>
        <p:spPr>
          <a:xfrm>
            <a:off x="7355550" y="299723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Ellipse 231"/>
          <p:cNvSpPr/>
          <p:nvPr/>
        </p:nvSpPr>
        <p:spPr>
          <a:xfrm>
            <a:off x="7067642" y="290302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Ellipse 232"/>
          <p:cNvSpPr/>
          <p:nvPr/>
        </p:nvSpPr>
        <p:spPr>
          <a:xfrm>
            <a:off x="7217051" y="2954414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Ellipse 233"/>
          <p:cNvSpPr/>
          <p:nvPr/>
        </p:nvSpPr>
        <p:spPr>
          <a:xfrm>
            <a:off x="7095887" y="3048576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Ellipse 234"/>
          <p:cNvSpPr/>
          <p:nvPr/>
        </p:nvSpPr>
        <p:spPr>
          <a:xfrm>
            <a:off x="6284359" y="2980822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Ellipse 235"/>
          <p:cNvSpPr/>
          <p:nvPr/>
        </p:nvSpPr>
        <p:spPr>
          <a:xfrm>
            <a:off x="5176910" y="2337803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Ellipse 236"/>
          <p:cNvSpPr/>
          <p:nvPr/>
        </p:nvSpPr>
        <p:spPr>
          <a:xfrm>
            <a:off x="6551569" y="325033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70550" r="30988"/>
          <a:stretch/>
        </p:blipFill>
        <p:spPr bwMode="auto">
          <a:xfrm rot="5400000">
            <a:off x="1823720" y="4901090"/>
            <a:ext cx="1672716" cy="2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4" t="75712" r="4155"/>
          <a:stretch/>
        </p:blipFill>
        <p:spPr bwMode="auto">
          <a:xfrm rot="5400000">
            <a:off x="4866426" y="4533846"/>
            <a:ext cx="586311" cy="165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Ellipse 238"/>
          <p:cNvSpPr/>
          <p:nvPr/>
        </p:nvSpPr>
        <p:spPr>
          <a:xfrm>
            <a:off x="4717489" y="2587790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Ellipse 241"/>
          <p:cNvSpPr/>
          <p:nvPr/>
        </p:nvSpPr>
        <p:spPr>
          <a:xfrm>
            <a:off x="4536000" y="2646871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Ellipse 243"/>
          <p:cNvSpPr/>
          <p:nvPr/>
        </p:nvSpPr>
        <p:spPr>
          <a:xfrm>
            <a:off x="4367913" y="2699957"/>
            <a:ext cx="72000" cy="72000"/>
          </a:xfrm>
          <a:prstGeom prst="ellipse">
            <a:avLst/>
          </a:prstGeom>
          <a:solidFill>
            <a:srgbClr val="333C8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Titre 1"/>
          <p:cNvSpPr txBox="1">
            <a:spLocks/>
          </p:cNvSpPr>
          <p:nvPr/>
        </p:nvSpPr>
        <p:spPr>
          <a:xfrm>
            <a:off x="2123728" y="116632"/>
            <a:ext cx="7020272" cy="1124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8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DSDEN 14 : Tissu </a:t>
            </a:r>
            <a:r>
              <a:rPr lang="fr-FR" sz="3800" dirty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scolaire</a:t>
            </a:r>
          </a:p>
        </p:txBody>
      </p:sp>
    </p:spTree>
    <p:extLst>
      <p:ext uri="{BB962C8B-B14F-4D97-AF65-F5344CB8AC3E}">
        <p14:creationId xmlns:p14="http://schemas.microsoft.com/office/powerpoint/2010/main" val="39265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4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4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4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4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10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10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10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10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10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10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10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0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10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10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10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2" dur="10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3" dur="10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10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10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2" dur="10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3" dur="10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10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7" dur="10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8" dur="10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10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10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10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10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10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10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10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10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10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0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10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10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10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7" dur="10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8" dur="10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10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2" dur="10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3" dur="10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10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10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10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10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10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2" dur="10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3" dur="10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10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7" dur="10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8" dur="10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10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10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10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10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10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10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10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10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10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2" dur="10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3" dur="10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10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2" dur="10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3" dur="10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10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10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7" dur="10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8" dur="10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10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2" dur="10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3" dur="10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10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10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10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10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2" dur="10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3" dur="10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10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10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7" dur="10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8" dur="10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10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10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2" dur="10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3" dur="10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10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7" dur="10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8" dur="10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10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2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3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10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10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7" dur="10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8" dur="10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10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10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10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10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10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10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7" dur="10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8" dur="10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10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10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2" dur="10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3" dur="10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10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10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7" dur="10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8" dur="10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10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2" dur="10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3" dur="10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10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10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7" dur="10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8" dur="10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10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2" dur="10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3" dur="10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10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10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7" dur="10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8" dur="10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10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10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2" dur="10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3" dur="10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10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10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10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10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2" dur="10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3" dur="10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10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7" dur="10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8" dur="10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10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10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2" dur="10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3" dur="10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10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10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7" dur="10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8" dur="10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10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2" dur="10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3" dur="10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10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7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8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2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3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7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8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2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3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7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8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2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3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10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7" dur="10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8" dur="10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10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10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2" dur="10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3" dur="10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10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10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7" dur="10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8" dur="10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10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10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2" dur="10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3" dur="10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10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10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7" dur="10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8" dur="10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10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10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2" dur="10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3" dur="10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10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10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7" dur="10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8" dur="10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10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10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2" dur="10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3" dur="10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10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10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7" dur="10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8" dur="10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10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2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3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10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7" dur="10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8" dur="10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100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10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2" dur="10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3" dur="10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100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10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7" dur="10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8" dur="10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1000" autoRev="1" fill="remov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1000" autoRev="1" fill="remov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2" dur="1000" autoRev="1" fill="remov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3" dur="1000" autoRev="1" fill="remov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1000" autoRev="1" fill="remov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100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7" dur="100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8" dur="100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1000" autoRev="1" fill="remov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1" dur="10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2" dur="10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3" dur="10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10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7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8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100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2" dur="100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3" dur="100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100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6" dur="100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7" dur="100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8" dur="100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100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1" dur="10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2" dur="10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3" dur="10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1000" autoRev="1" fill="remov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" dur="10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7" dur="10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8" dur="10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100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1" dur="10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2" dur="10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3" dur="10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100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10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7" dur="10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8" dur="10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100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1" dur="100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2" dur="100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3" dur="100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" dur="100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100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7" dur="100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8" dur="100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100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1" dur="100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2" dur="100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3" dur="100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100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100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7" dur="100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8" dur="100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100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100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2" dur="100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3" dur="100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4" dur="100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7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8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1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2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3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7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8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1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2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3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6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7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8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1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2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3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4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7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8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1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2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3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6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7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8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9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1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2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3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7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8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1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2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3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4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6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7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8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1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2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3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4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6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7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8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9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1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2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3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4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6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7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8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1" dur="100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2" dur="100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3" dur="100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4" dur="1000" autoRev="1" fill="remov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6" dur="1000" autoRev="1" fill="remov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7" dur="1000" autoRev="1" fill="remov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8" dur="1000" autoRev="1" fill="remov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9" dur="1000" autoRev="1" fill="remov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1" dur="1000" autoRev="1" fill="remov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2" dur="1000" autoRev="1" fill="remov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3" dur="1000" autoRev="1" fill="remov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4" dur="1000" autoRev="1" fill="remov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1000" autoRev="1" fill="remov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7" dur="1000" autoRev="1" fill="remov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8" dur="1000" autoRev="1" fill="remov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1000" autoRev="1" fill="remov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1" dur="100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2" dur="100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3" dur="100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4" dur="100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6" dur="1000" autoRev="1" fill="remov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7" dur="1000" autoRev="1" fill="remov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8" dur="1000" autoRev="1" fill="remov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9" dur="1000" autoRev="1" fill="remov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1" dur="1000" autoRev="1" fill="remov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2" dur="1000" autoRev="1" fill="remov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3" dur="1000" autoRev="1" fill="remov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4" dur="1000" autoRev="1" fill="remov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6" dur="1000" autoRev="1" fill="remov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7" dur="1000" autoRev="1" fill="remov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8" dur="1000" autoRev="1" fill="remov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1000" autoRev="1" fill="remov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1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2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3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4" dur="100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6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7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8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9" dur="100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1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2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3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4" dur="100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6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7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8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9" dur="1000" autoRev="1" fill="remov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1" dur="1000" autoRev="1" fill="remov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2" dur="1000" autoRev="1" fill="remov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3" dur="1000" autoRev="1" fill="remov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4" dur="1000" autoRev="1" fill="remov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6" dur="1000" autoRev="1" fill="remov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7" dur="1000" autoRev="1" fill="remov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8" dur="1000" autoRev="1" fill="remov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9" dur="1000" autoRev="1" fill="remov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1" dur="1000" autoRev="1" fill="remov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2" dur="1000" autoRev="1" fill="remov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3" dur="1000" autoRev="1" fill="remov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4" dur="1000" autoRev="1" fill="remov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6" dur="100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7" dur="100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8" dur="100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9" dur="100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1" dur="1000" autoRev="1" fill="remov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2" dur="1000" autoRev="1" fill="remov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3" dur="1000" autoRev="1" fill="remov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4" dur="1000" autoRev="1" fill="remov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6" dur="1000" autoRev="1" fill="remov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7" dur="1000" autoRev="1" fill="remov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8" dur="1000" autoRev="1" fill="remov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9" dur="1000" autoRev="1" fill="remov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1" dur="1000" autoRev="1" fill="remov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2" dur="1000" autoRev="1" fill="remov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3" dur="1000" autoRev="1" fill="remov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4" dur="1000" autoRev="1" fill="remov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6" dur="1000" autoRev="1" fill="remov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7" dur="1000" autoRev="1" fill="remov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8" dur="1000" autoRev="1" fill="remov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9" dur="1000" autoRev="1" fill="remov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1" dur="1000" autoRev="1" fill="remov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2" dur="1000" autoRev="1" fill="remov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3" dur="1000" autoRev="1" fill="remov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4" dur="1000" autoRev="1" fill="remov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6" dur="1000" autoRev="1" fill="remove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7" dur="1000" autoRev="1" fill="remove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8" dur="1000" autoRev="1" fill="remove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9" dur="1000" autoRev="1" fill="remove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1" dur="100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2" dur="100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3" dur="100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4" dur="1000" autoRev="1" fill="remov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6" dur="1000" autoRev="1" fill="remov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7" dur="1000" autoRev="1" fill="remov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8" dur="1000" autoRev="1" fill="remov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9" dur="1000" autoRev="1" fill="remov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1" dur="1000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2" dur="1000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3" dur="1000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4" dur="1000" autoRev="1" fill="remov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6" dur="1000" autoRev="1" fill="remov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7" dur="1000" autoRev="1" fill="remov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8" dur="1000" autoRev="1" fill="remov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9" dur="1000" autoRev="1" fill="remov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1" dur="1000" autoRev="1" fill="remov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2" dur="1000" autoRev="1" fill="remov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3" dur="1000" autoRev="1" fill="remov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4" dur="1000" autoRev="1" fill="remov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6" dur="1000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7" dur="1000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8" dur="1000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9" dur="1000" autoRev="1" fill="remov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1" dur="1000" autoRev="1" fill="remov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2" dur="1000" autoRev="1" fill="remov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3" dur="1000" autoRev="1" fill="remov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4" dur="1000" autoRev="1" fill="remov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6" dur="1000" autoRev="1" fill="remov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7" dur="1000" autoRev="1" fill="remov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8" dur="1000" autoRev="1" fill="remov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9" dur="1000" autoRev="1" fill="remov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1" dur="1000" autoRev="1" fill="remov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2" dur="1000" autoRev="1" fill="remov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3" dur="1000" autoRev="1" fill="remov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4" dur="1000" autoRev="1" fill="remov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6" dur="1000" autoRev="1" fill="remov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7" dur="1000" autoRev="1" fill="remov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8" dur="1000" autoRev="1" fill="remov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9" dur="1000" autoRev="1" fill="remov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1" dur="100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2" dur="100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3" dur="100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4" dur="100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6" dur="1000" autoRev="1" fill="remov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7" dur="1000" autoRev="1" fill="remov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8" dur="1000" autoRev="1" fill="remov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9" dur="1000" autoRev="1" fill="remov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1" dur="100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2" dur="100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3" dur="100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4" dur="100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6" dur="100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7" dur="100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8" dur="100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100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1" dur="100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2" dur="100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3" dur="100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4" dur="100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6" dur="1000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7" dur="1000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8" dur="1000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9" dur="1000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1" dur="1000" autoRev="1" fill="remov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2" dur="1000" autoRev="1" fill="remov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3" dur="1000" autoRev="1" fill="remov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4" dur="1000" autoRev="1" fill="remov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6" dur="1000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7" dur="1000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8" dur="1000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1000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1" dur="1000" autoRev="1" fill="remov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2" dur="1000" autoRev="1" fill="remov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3" dur="1000" autoRev="1" fill="remov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4" dur="1000" autoRev="1" fill="remov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6" dur="1000" autoRev="1" fill="remov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7" dur="1000" autoRev="1" fill="remov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8" dur="1000" autoRev="1" fill="remov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9" dur="1000" autoRev="1" fill="remov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1" dur="1000" autoRev="1" fill="remov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2" dur="1000" autoRev="1" fill="remov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3" dur="1000" autoRev="1" fill="remov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4" dur="1000" autoRev="1" fill="remov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6" dur="1000" autoRev="1" fill="remove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7" dur="1000" autoRev="1" fill="remove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8" dur="1000" autoRev="1" fill="remove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9" dur="1000" autoRev="1" fill="remove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1" dur="1000" autoRev="1" fill="remov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2" dur="1000" autoRev="1" fill="remov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3" dur="1000" autoRev="1" fill="remov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4" dur="1000" autoRev="1" fill="remov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6" dur="1000" autoRev="1" fill="remov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7" dur="1000" autoRev="1" fill="remov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8" dur="1000" autoRev="1" fill="remov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1000" autoRev="1" fill="remov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1" dur="1000" autoRev="1" fill="remov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2" dur="1000" autoRev="1" fill="remov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3" dur="1000" autoRev="1" fill="remov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4" dur="1000" autoRev="1" fill="remov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6" dur="1000" autoRev="1" fill="remov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7" dur="1000" autoRev="1" fill="remov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8" dur="1000" autoRev="1" fill="remov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9" dur="1000" autoRev="1" fill="remov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1" dur="1000" autoRev="1" fill="remov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2" dur="1000" autoRev="1" fill="remov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3" dur="1000" autoRev="1" fill="remov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4" dur="1000" autoRev="1" fill="remov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6" dur="1000" autoRev="1" fill="remov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7" dur="1000" autoRev="1" fill="remov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8" dur="1000" autoRev="1" fill="remov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9" dur="1000" autoRev="1" fill="remov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1" dur="1000" autoRev="1" fill="remov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2" dur="1000" autoRev="1" fill="remov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3" dur="1000" autoRev="1" fill="remov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4" dur="1000" autoRev="1" fill="remov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6" dur="1000" autoRev="1" fill="remov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7" dur="1000" autoRev="1" fill="remov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8" dur="1000" autoRev="1" fill="remov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9" dur="1000" autoRev="1" fill="remov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1" dur="1000" autoRev="1" fill="remove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2" dur="1000" autoRev="1" fill="remove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3" dur="1000" autoRev="1" fill="remove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4" dur="1000" autoRev="1" fill="remove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6" dur="1000" autoRev="1" fill="remov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7" dur="1000" autoRev="1" fill="remov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8" dur="1000" autoRev="1" fill="remov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9" dur="1000" autoRev="1" fill="remov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1" dur="1000" autoRev="1" fill="remove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2" dur="1000" autoRev="1" fill="remove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3" dur="1000" autoRev="1" fill="remove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4" dur="1000" autoRev="1" fill="remove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6" dur="1000" autoRev="1" fill="remove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7" dur="1000" autoRev="1" fill="remove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8" dur="1000" autoRev="1" fill="remove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9" dur="1000" autoRev="1" fill="remove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1" dur="1000" autoRev="1" fill="remov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2" dur="1000" autoRev="1" fill="remov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3" dur="1000" autoRev="1" fill="remov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4" dur="1000" autoRev="1" fill="remov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6" dur="1000" autoRev="1" fill="remov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7" dur="1000" autoRev="1" fill="remov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8" dur="1000" autoRev="1" fill="remov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9" dur="1000" autoRev="1" fill="remov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1" dur="1000" autoRev="1" fill="remov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2" dur="1000" autoRev="1" fill="remov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3" dur="1000" autoRev="1" fill="remov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4" dur="1000" autoRev="1" fill="remov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6" dur="1000" autoRev="1" fill="remov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7" dur="1000" autoRev="1" fill="remov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8" dur="1000" autoRev="1" fill="remov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9" dur="1000" autoRev="1" fill="remov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1" dur="1000" autoRev="1" fill="remov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2" dur="1000" autoRev="1" fill="remov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3" dur="1000" autoRev="1" fill="remov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4" dur="1000" autoRev="1" fill="remov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6" dur="1000" autoRev="1" fill="remov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7" dur="1000" autoRev="1" fill="remov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8" dur="1000" autoRev="1" fill="remov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9" dur="1000" autoRev="1" fill="remov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1" dur="1000" autoRev="1" fill="remov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2" dur="1000" autoRev="1" fill="remov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3" dur="1000" autoRev="1" fill="remov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4" dur="1000" autoRev="1" fill="remov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6" dur="1000" autoRev="1" fill="remov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7" dur="1000" autoRev="1" fill="remov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8" dur="1000" autoRev="1" fill="remov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9" dur="1000" autoRev="1" fill="remov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1" dur="1000" autoRev="1" fill="remov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2" dur="1000" autoRev="1" fill="remov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3" dur="1000" autoRev="1" fill="remov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4" dur="1000" autoRev="1" fill="remov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6" dur="1000" autoRev="1" fill="remov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7" dur="1000" autoRev="1" fill="remov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8" dur="1000" autoRev="1" fill="remov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9" dur="1000" autoRev="1" fill="remov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1" dur="100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2" dur="100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3" dur="100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4" dur="100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6" dur="100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7" dur="100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8" dur="100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9" dur="100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1" dur="1000" autoRev="1" fill="remov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2" dur="1000" autoRev="1" fill="remov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3" dur="1000" autoRev="1" fill="remov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4" dur="1000" autoRev="1" fill="remov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6" dur="1000" autoRev="1" fill="remov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7" dur="1000" autoRev="1" fill="remov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8" dur="1000" autoRev="1" fill="remov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9" dur="1000" autoRev="1" fill="remov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1" dur="1000" autoRev="1" fill="remov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2" dur="1000" autoRev="1" fill="remov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3" dur="1000" autoRev="1" fill="remov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4" dur="1000" autoRev="1" fill="remov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6" dur="1000" autoRev="1" fill="remov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7" dur="1000" autoRev="1" fill="remov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8" dur="1000" autoRev="1" fill="remov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9" dur="1000" autoRev="1" fill="remov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1" dur="1000" autoRev="1" fill="remov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2" dur="1000" autoRev="1" fill="remov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3" dur="1000" autoRev="1" fill="remov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4" dur="1000" autoRev="1" fill="remov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6" dur="1000" autoRev="1" fill="remov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7" dur="1000" autoRev="1" fill="remov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8" dur="1000" autoRev="1" fill="remov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9" dur="1000" autoRev="1" fill="remov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1" dur="1000" autoRev="1" fill="remov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2" dur="1000" autoRev="1" fill="remov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3" dur="1000" autoRev="1" fill="remov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4" dur="1000" autoRev="1" fill="remov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6" dur="1000" autoRev="1" fill="remov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7" dur="1000" autoRev="1" fill="remov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8" dur="1000" autoRev="1" fill="remov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9" dur="1000" autoRev="1" fill="remov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1" dur="1000" autoRev="1" fill="remove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2" dur="1000" autoRev="1" fill="remove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3" dur="1000" autoRev="1" fill="remove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4" dur="1000" autoRev="1" fill="remove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6" dur="1000" autoRev="1" fill="remov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7" dur="1000" autoRev="1" fill="remov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8" dur="1000" autoRev="1" fill="remov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9" dur="1000" autoRev="1" fill="remov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1" dur="1000" autoRev="1" fill="remov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2" dur="1000" autoRev="1" fill="remov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3" dur="1000" autoRev="1" fill="remov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4" dur="1000" autoRev="1" fill="remov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6" dur="1000" autoRev="1" fill="remov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7" dur="1000" autoRev="1" fill="remov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8" dur="1000" autoRev="1" fill="remov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9" dur="1000" autoRev="1" fill="remov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1" dur="1000" autoRev="1" fill="remove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2" dur="1000" autoRev="1" fill="remove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3" dur="1000" autoRev="1" fill="remove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4" dur="1000" autoRev="1" fill="remove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6" dur="1000" autoRev="1" fill="remov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7" dur="1000" autoRev="1" fill="remov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8" dur="1000" autoRev="1" fill="remov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9" dur="1000" autoRev="1" fill="remov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1" dur="100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2" dur="100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3" dur="100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4" dur="100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6" dur="100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7" dur="100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8" dur="100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9" dur="100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1" dur="100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2" dur="100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3" dur="100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4" dur="100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6" dur="1000" autoRev="1" fill="remov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7" dur="1000" autoRev="1" fill="remov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8" dur="1000" autoRev="1" fill="remov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9" dur="1000" autoRev="1" fill="remov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1" dur="1000" autoRev="1" fill="remov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2" dur="1000" autoRev="1" fill="remov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3" dur="1000" autoRev="1" fill="remov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4" dur="1000" autoRev="1" fill="remov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6" dur="10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7" dur="10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8" dur="10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9" dur="10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1" dur="1000" autoRev="1" fill="remov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2" dur="1000" autoRev="1" fill="remov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3" dur="1000" autoRev="1" fill="remov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4" dur="1000" autoRev="1" fill="remov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6" dur="100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7" dur="100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8" dur="100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9" dur="100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1" dur="1000" autoRev="1" fill="remove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2" dur="1000" autoRev="1" fill="remove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3" dur="1000" autoRev="1" fill="remove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4" dur="1000" autoRev="1" fill="remove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9" grpId="0" animBg="1"/>
      <p:bldP spid="242" grpId="0" animBg="1"/>
      <p:bldP spid="2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èche courbée vers la droite 12">
            <a:hlinkClick r:id="" action="ppaction://hlinkshowjump?jump=nextslide"/>
          </p:cNvPr>
          <p:cNvSpPr/>
          <p:nvPr/>
        </p:nvSpPr>
        <p:spPr>
          <a:xfrm>
            <a:off x="7507821" y="6109828"/>
            <a:ext cx="288032" cy="36004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02493"/>
            <a:ext cx="8020050" cy="566737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763688" y="116632"/>
            <a:ext cx="7380312" cy="1124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14400" dirty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DS</a:t>
            </a:r>
            <a:r>
              <a:rPr lang="fr-FR" sz="14400" dirty="0" smtClean="0">
                <a:solidFill>
                  <a:srgbClr val="3F587D"/>
                </a:solidFill>
                <a:latin typeface="Candara" panose="020E0502030303020204" pitchFamily="34" charset="0"/>
                <a:ea typeface="+mn-ea"/>
                <a:cs typeface="+mn-cs"/>
              </a:rPr>
              <a:t>DEN 14 : Dynamique économique</a:t>
            </a:r>
            <a:endParaRPr lang="fr-FR" sz="1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Bâtisseurs de possibles">
  <a:themeElements>
    <a:clrScheme name="Bâtisseurs de possibles">
      <a:dk1>
        <a:sysClr val="windowText" lastClr="000000"/>
      </a:dk1>
      <a:lt1>
        <a:sysClr val="window" lastClr="FFFFFF"/>
      </a:lt1>
      <a:dk2>
        <a:srgbClr val="8B589D"/>
      </a:dk2>
      <a:lt2>
        <a:srgbClr val="FFFFFF"/>
      </a:lt2>
      <a:accent1>
        <a:srgbClr val="FECC0D"/>
      </a:accent1>
      <a:accent2>
        <a:srgbClr val="FFDF00"/>
      </a:accent2>
      <a:accent3>
        <a:srgbClr val="FDEFB1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3608</Words>
  <Application>Microsoft Office PowerPoint</Application>
  <PresentationFormat>Affichage à l'écran (4:3)</PresentationFormat>
  <Paragraphs>560</Paragraphs>
  <Slides>52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52</vt:i4>
      </vt:variant>
    </vt:vector>
  </HeadingPairs>
  <TitlesOfParts>
    <vt:vector size="62" baseType="lpstr">
      <vt:lpstr>ＭＳ Ｐゴシック</vt:lpstr>
      <vt:lpstr>Amaranth</vt:lpstr>
      <vt:lpstr>Arial</vt:lpstr>
      <vt:lpstr>Calibri</vt:lpstr>
      <vt:lpstr>Candara</vt:lpstr>
      <vt:lpstr>Source Sans Pro</vt:lpstr>
      <vt:lpstr>Times New Roman</vt:lpstr>
      <vt:lpstr>Wingdings</vt:lpstr>
      <vt:lpstr>Thème Office</vt:lpstr>
      <vt:lpstr>Thème Bâtisseurs de possibles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DSDEN 50</vt:lpstr>
      <vt:lpstr>Présentation PowerPoint</vt:lpstr>
      <vt:lpstr>DSDEN 61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DSDEN 50 :  3 priorités en matiere d’innovation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Vers une société apprenante</vt:lpstr>
      <vt:lpstr>Intensifier la recherche pour faire progresser l’éducation</vt:lpstr>
      <vt:lpstr>Les Lab Schools ou « écoles laboratoires »</vt:lpstr>
      <vt:lpstr>Le développement professionnel au cœur d’un changement de culture</vt:lpstr>
      <vt:lpstr> Diplôme Universitaire  Acteur de la transition éducative</vt:lpstr>
      <vt:lpstr>MOOC  Accompagner les transition éducatives</vt:lpstr>
      <vt:lpstr>Un écosystème numérique pour apprendre, progresser et partager</vt:lpstr>
      <vt:lpstr>L’incubateur académique du pôle numérique </vt:lpstr>
      <vt:lpstr>Fabulis, un FabLab dans un lycée</vt:lpstr>
      <vt:lpstr>Pour l’inclusion des élèves de l’ULIS PRO</vt:lpstr>
      <vt:lpstr>Coopérer à toutes les échelles pour mieux apprendre</vt:lpstr>
      <vt:lpstr>DES ÉQUIPES PÉDAGOGIQUES QUI COLLABORENT...</vt:lpstr>
      <vt:lpstr>UN PROGRAMME D’ACCOMPAGNEMENT DE CES ÉQUIPES</vt:lpstr>
      <vt:lpstr>Badgeons la Normandie</vt:lpstr>
      <vt:lpstr>Qu’est ce qu’un Badge Numérique Ouvert?</vt:lpstr>
      <vt:lpstr>Les 1er projets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COURS-MACH</dc:creator>
  <cp:lastModifiedBy>YANNICK SOUBIEN</cp:lastModifiedBy>
  <cp:revision>38</cp:revision>
  <dcterms:created xsi:type="dcterms:W3CDTF">2017-11-13T17:38:18Z</dcterms:created>
  <dcterms:modified xsi:type="dcterms:W3CDTF">2017-11-17T06:35:34Z</dcterms:modified>
</cp:coreProperties>
</file>