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0" r:id="rId2"/>
  </p:sldMasterIdLst>
  <p:notesMasterIdLst>
    <p:notesMasterId r:id="rId19"/>
  </p:notesMasterIdLst>
  <p:handoutMasterIdLst>
    <p:handoutMasterId r:id="rId20"/>
  </p:handoutMasterIdLst>
  <p:sldIdLst>
    <p:sldId id="289" r:id="rId3"/>
    <p:sldId id="308" r:id="rId4"/>
    <p:sldId id="291" r:id="rId5"/>
    <p:sldId id="306" r:id="rId6"/>
    <p:sldId id="275" r:id="rId7"/>
    <p:sldId id="290" r:id="rId8"/>
    <p:sldId id="312" r:id="rId9"/>
    <p:sldId id="313" r:id="rId10"/>
    <p:sldId id="311" r:id="rId11"/>
    <p:sldId id="321" r:id="rId12"/>
    <p:sldId id="322" r:id="rId13"/>
    <p:sldId id="320" r:id="rId14"/>
    <p:sldId id="310" r:id="rId15"/>
    <p:sldId id="314" r:id="rId16"/>
    <p:sldId id="315" r:id="rId17"/>
    <p:sldId id="282" r:id="rId18"/>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EEA"/>
    <a:srgbClr val="E36BA7"/>
    <a:srgbClr val="FDA403"/>
    <a:srgbClr val="66FFFF"/>
    <a:srgbClr val="CCFF66"/>
    <a:srgbClr val="FFD243"/>
    <a:srgbClr val="1C1850"/>
    <a:srgbClr val="FFC9C9"/>
    <a:srgbClr val="33CC33"/>
    <a:srgbClr val="00A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3" autoAdjust="0"/>
    <p:restoredTop sz="85888" autoAdjust="0"/>
  </p:normalViewPr>
  <p:slideViewPr>
    <p:cSldViewPr>
      <p:cViewPr>
        <p:scale>
          <a:sx n="70" d="100"/>
          <a:sy n="70" d="100"/>
        </p:scale>
        <p:origin x="-1176" y="-600"/>
      </p:cViewPr>
      <p:guideLst>
        <p:guide orient="horz" pos="2160"/>
        <p:guide pos="2880"/>
      </p:guideLst>
    </p:cSldViewPr>
  </p:slideViewPr>
  <p:notesTextViewPr>
    <p:cViewPr>
      <p:scale>
        <a:sx n="1" d="1"/>
        <a:sy n="1" d="1"/>
      </p:scale>
      <p:origin x="0" y="0"/>
    </p:cViewPr>
  </p:notesTextViewPr>
  <p:notesViewPr>
    <p:cSldViewPr>
      <p:cViewPr varScale="1">
        <p:scale>
          <a:sx n="74" d="100"/>
          <a:sy n="74" d="100"/>
        </p:scale>
        <p:origin x="-321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err="1"/>
              <a:t>Répartition</a:t>
            </a:r>
            <a:r>
              <a:rPr lang="en-US" dirty="0"/>
              <a:t> par </a:t>
            </a:r>
            <a:r>
              <a:rPr lang="en-US" dirty="0" err="1"/>
              <a:t>niveau</a:t>
            </a:r>
            <a:endParaRPr lang="en-US" dirty="0"/>
          </a:p>
        </c:rich>
      </c:tx>
      <c:layout>
        <c:manualLayout>
          <c:xMode val="edge"/>
          <c:yMode val="edge"/>
          <c:x val="0.19758434343434345"/>
          <c:y val="0"/>
        </c:manualLayout>
      </c:layout>
      <c:overlay val="0"/>
    </c:title>
    <c:autoTitleDeleted val="0"/>
    <c:plotArea>
      <c:layout>
        <c:manualLayout>
          <c:layoutTarget val="inner"/>
          <c:xMode val="edge"/>
          <c:yMode val="edge"/>
          <c:x val="0.3185689650960597"/>
          <c:y val="0.16302134358808618"/>
          <c:w val="0.59512445230105726"/>
          <c:h val="0.67664293613840887"/>
        </c:manualLayout>
      </c:layout>
      <c:pieChart>
        <c:varyColors val="1"/>
        <c:ser>
          <c:idx val="0"/>
          <c:order val="0"/>
          <c:tx>
            <c:strRef>
              <c:f>Feuil1!$E$1</c:f>
              <c:strCache>
                <c:ptCount val="1"/>
                <c:pt idx="0">
                  <c:v>Répartition par niveaux</c:v>
                </c:pt>
              </c:strCache>
            </c:strRef>
          </c:tx>
          <c:spPr>
            <a:solidFill>
              <a:srgbClr val="FDA403"/>
            </a:solidFill>
          </c:spPr>
          <c:dPt>
            <c:idx val="0"/>
            <c:bubble3D val="0"/>
            <c:spPr>
              <a:solidFill>
                <a:srgbClr val="FFC000"/>
              </a:solidFill>
            </c:spPr>
            <c:extLst xmlns:c16r2="http://schemas.microsoft.com/office/drawing/2015/06/chart">
              <c:ext xmlns:c16="http://schemas.microsoft.com/office/drawing/2014/chart" uri="{C3380CC4-5D6E-409C-BE32-E72D297353CC}">
                <c16:uniqueId val="{00000001-B02E-4F4C-B2BA-78A4D369B7AF}"/>
              </c:ext>
            </c:extLst>
          </c:dPt>
          <c:dPt>
            <c:idx val="1"/>
            <c:bubble3D val="0"/>
            <c:spPr>
              <a:solidFill>
                <a:srgbClr val="00B0F0"/>
              </a:solidFill>
            </c:spPr>
            <c:extLst xmlns:c16r2="http://schemas.microsoft.com/office/drawing/2015/06/chart">
              <c:ext xmlns:c16="http://schemas.microsoft.com/office/drawing/2014/chart" uri="{C3380CC4-5D6E-409C-BE32-E72D297353CC}">
                <c16:uniqueId val="{00000003-B02E-4F4C-B2BA-78A4D369B7AF}"/>
              </c:ext>
            </c:extLst>
          </c:dPt>
          <c:dPt>
            <c:idx val="2"/>
            <c:bubble3D val="0"/>
            <c:spPr>
              <a:solidFill>
                <a:srgbClr val="33CC33"/>
              </a:solidFill>
            </c:spPr>
            <c:extLst xmlns:c16r2="http://schemas.microsoft.com/office/drawing/2015/06/chart">
              <c:ext xmlns:c16="http://schemas.microsoft.com/office/drawing/2014/chart" uri="{C3380CC4-5D6E-409C-BE32-E72D297353CC}">
                <c16:uniqueId val="{00000005-B02E-4F4C-B2BA-78A4D369B7AF}"/>
              </c:ext>
            </c:extLst>
          </c:dPt>
          <c:dPt>
            <c:idx val="3"/>
            <c:bubble3D val="0"/>
            <c:spPr>
              <a:solidFill>
                <a:srgbClr val="E36BA7"/>
              </a:solidFill>
            </c:spPr>
            <c:extLst xmlns:c16r2="http://schemas.microsoft.com/office/drawing/2015/06/chart">
              <c:ext xmlns:c16="http://schemas.microsoft.com/office/drawing/2014/chart" uri="{C3380CC4-5D6E-409C-BE32-E72D297353CC}">
                <c16:uniqueId val="{00000007-B02E-4F4C-B2BA-78A4D369B7AF}"/>
              </c:ext>
            </c:extLst>
          </c:dPt>
          <c:cat>
            <c:strRef>
              <c:f>Feuil1!$A$2:$A$5</c:f>
              <c:strCache>
                <c:ptCount val="4"/>
                <c:pt idx="0">
                  <c:v>6e</c:v>
                </c:pt>
                <c:pt idx="1">
                  <c:v>5e</c:v>
                </c:pt>
                <c:pt idx="2">
                  <c:v>4e</c:v>
                </c:pt>
                <c:pt idx="3">
                  <c:v>3e</c:v>
                </c:pt>
              </c:strCache>
            </c:strRef>
          </c:cat>
          <c:val>
            <c:numRef>
              <c:f>Feuil1!$E$2:$E$5</c:f>
              <c:numCache>
                <c:formatCode>General</c:formatCode>
                <c:ptCount val="4"/>
                <c:pt idx="0">
                  <c:v>4</c:v>
                </c:pt>
                <c:pt idx="1">
                  <c:v>5</c:v>
                </c:pt>
                <c:pt idx="2">
                  <c:v>5</c:v>
                </c:pt>
                <c:pt idx="3">
                  <c:v>4</c:v>
                </c:pt>
              </c:numCache>
            </c:numRef>
          </c:val>
          <c:extLst xmlns:c16r2="http://schemas.microsoft.com/office/drawing/2015/06/chart">
            <c:ext xmlns:c16="http://schemas.microsoft.com/office/drawing/2014/chart" uri="{C3380CC4-5D6E-409C-BE32-E72D297353CC}">
              <c16:uniqueId val="{00000008-B02E-4F4C-B2BA-78A4D369B7A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12594343434343436"/>
          <c:y val="0.29764495864095913"/>
          <c:w val="0.14149292929292928"/>
          <c:h val="0.41541217642484168"/>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7686363636363636E-2"/>
          <c:y val="0"/>
        </c:manualLayout>
      </c:layout>
      <c:overlay val="0"/>
      <c:txPr>
        <a:bodyPr/>
        <a:lstStyle/>
        <a:p>
          <a:pPr algn="r">
            <a:defRPr/>
          </a:pPr>
          <a:endParaRPr lang="fr-FR"/>
        </a:p>
      </c:txPr>
    </c:title>
    <c:autoTitleDeleted val="0"/>
    <c:plotArea>
      <c:layout>
        <c:manualLayout>
          <c:layoutTarget val="inner"/>
          <c:xMode val="edge"/>
          <c:yMode val="edge"/>
          <c:x val="3.8780305267903346E-2"/>
          <c:y val="0.15961705012574359"/>
          <c:w val="0.58701056867417434"/>
          <c:h val="0.66741763541424692"/>
        </c:manualLayout>
      </c:layout>
      <c:pieChart>
        <c:varyColors val="1"/>
        <c:ser>
          <c:idx val="0"/>
          <c:order val="0"/>
          <c:tx>
            <c:strRef>
              <c:f>'[Graphique dans Microsoft PowerPoint]Feuil1'!$A$6</c:f>
              <c:strCache>
                <c:ptCount val="1"/>
                <c:pt idx="0">
                  <c:v>Répartition par usage</c:v>
                </c:pt>
              </c:strCache>
            </c:strRef>
          </c:tx>
          <c:spPr>
            <a:solidFill>
              <a:srgbClr val="FDA403"/>
            </a:solidFill>
          </c:spPr>
          <c:dPt>
            <c:idx val="0"/>
            <c:bubble3D val="0"/>
            <c:spPr>
              <a:solidFill>
                <a:srgbClr val="66FFFF"/>
              </a:solidFill>
            </c:spPr>
            <c:extLst xmlns:c16r2="http://schemas.microsoft.com/office/drawing/2015/06/chart">
              <c:ext xmlns:c16="http://schemas.microsoft.com/office/drawing/2014/chart" uri="{C3380CC4-5D6E-409C-BE32-E72D297353CC}">
                <c16:uniqueId val="{00000001-D5D4-4D2F-B35C-49545A3DA4F1}"/>
              </c:ext>
            </c:extLst>
          </c:dPt>
          <c:dPt>
            <c:idx val="1"/>
            <c:bubble3D val="0"/>
            <c:spPr>
              <a:solidFill>
                <a:srgbClr val="FFCC99"/>
              </a:solidFill>
            </c:spPr>
            <c:extLst xmlns:c16r2="http://schemas.microsoft.com/office/drawing/2015/06/chart">
              <c:ext xmlns:c16="http://schemas.microsoft.com/office/drawing/2014/chart" uri="{C3380CC4-5D6E-409C-BE32-E72D297353CC}">
                <c16:uniqueId val="{00000003-D5D4-4D2F-B35C-49545A3DA4F1}"/>
              </c:ext>
            </c:extLst>
          </c:dPt>
          <c:dPt>
            <c:idx val="2"/>
            <c:bubble3D val="0"/>
            <c:spPr>
              <a:solidFill>
                <a:srgbClr val="CCFF66"/>
              </a:solidFill>
            </c:spPr>
            <c:extLst xmlns:c16r2="http://schemas.microsoft.com/office/drawing/2015/06/chart">
              <c:ext xmlns:c16="http://schemas.microsoft.com/office/drawing/2014/chart" uri="{C3380CC4-5D6E-409C-BE32-E72D297353CC}">
                <c16:uniqueId val="{00000005-D5D4-4D2F-B35C-49545A3DA4F1}"/>
              </c:ext>
            </c:extLst>
          </c:dPt>
          <c:dPt>
            <c:idx val="3"/>
            <c:bubble3D val="0"/>
            <c:spPr>
              <a:solidFill>
                <a:srgbClr val="E36BA7"/>
              </a:solidFill>
            </c:spPr>
            <c:extLst xmlns:c16r2="http://schemas.microsoft.com/office/drawing/2015/06/chart">
              <c:ext xmlns:c16="http://schemas.microsoft.com/office/drawing/2014/chart" uri="{C3380CC4-5D6E-409C-BE32-E72D297353CC}">
                <c16:uniqueId val="{00000007-D5D4-4D2F-B35C-49545A3DA4F1}"/>
              </c:ext>
            </c:extLst>
          </c:dPt>
          <c:cat>
            <c:strRef>
              <c:f>'[Graphique dans Microsoft PowerPoint]Feuil1'!$B$1:$D$1</c:f>
              <c:strCache>
                <c:ptCount val="3"/>
                <c:pt idx="0">
                  <c:v>AP</c:v>
                </c:pt>
                <c:pt idx="1">
                  <c:v>EPI</c:v>
                </c:pt>
                <c:pt idx="2">
                  <c:v>GER</c:v>
                </c:pt>
              </c:strCache>
            </c:strRef>
          </c:cat>
          <c:val>
            <c:numRef>
              <c:f>'[Graphique dans Microsoft PowerPoint]Feuil1'!$B$6:$D$6</c:f>
              <c:numCache>
                <c:formatCode>General</c:formatCode>
                <c:ptCount val="3"/>
                <c:pt idx="0">
                  <c:v>6</c:v>
                </c:pt>
                <c:pt idx="1">
                  <c:v>7</c:v>
                </c:pt>
                <c:pt idx="2">
                  <c:v>5</c:v>
                </c:pt>
              </c:numCache>
            </c:numRef>
          </c:val>
          <c:extLst xmlns:c16r2="http://schemas.microsoft.com/office/drawing/2015/06/chart">
            <c:ext xmlns:c16="http://schemas.microsoft.com/office/drawing/2014/chart" uri="{C3380CC4-5D6E-409C-BE32-E72D297353CC}">
              <c16:uniqueId val="{00000008-D5D4-4D2F-B35C-49545A3DA4F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2366035353535352"/>
          <c:y val="0.25337020634070961"/>
          <c:w val="0.27188186358659805"/>
          <c:h val="0.45185288755794811"/>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Répartition des usages par niveau</a:t>
            </a:r>
          </a:p>
        </c:rich>
      </c:tx>
      <c:layout>
        <c:manualLayout>
          <c:xMode val="edge"/>
          <c:yMode val="edge"/>
          <c:x val="0.16368348528168072"/>
          <c:y val="0.84443479344045946"/>
        </c:manualLayout>
      </c:layout>
      <c:overlay val="1"/>
    </c:title>
    <c:autoTitleDeleted val="0"/>
    <c:plotArea>
      <c:layout>
        <c:manualLayout>
          <c:layoutTarget val="inner"/>
          <c:xMode val="edge"/>
          <c:yMode val="edge"/>
          <c:x val="0.19458467199789592"/>
          <c:y val="0"/>
          <c:w val="0.61186526327006752"/>
          <c:h val="0.69817663357270066"/>
        </c:manualLayout>
      </c:layout>
      <c:barChart>
        <c:barDir val="col"/>
        <c:grouping val="stacked"/>
        <c:varyColors val="0"/>
        <c:ser>
          <c:idx val="0"/>
          <c:order val="0"/>
          <c:tx>
            <c:strRef>
              <c:f>'[Graphique dans Microsoft PowerPoint]Feuil1'!$B$1</c:f>
              <c:strCache>
                <c:ptCount val="1"/>
                <c:pt idx="0">
                  <c:v>AP</c:v>
                </c:pt>
              </c:strCache>
            </c:strRef>
          </c:tx>
          <c:spPr>
            <a:solidFill>
              <a:srgbClr val="66FFFF"/>
            </a:solidFill>
          </c:spPr>
          <c:invertIfNegative val="0"/>
          <c:dPt>
            <c:idx val="0"/>
            <c:invertIfNegative val="0"/>
            <c:bubble3D val="0"/>
            <c:spPr>
              <a:solidFill>
                <a:srgbClr val="66FFFF"/>
              </a:solidFill>
              <a:effectLst>
                <a:outerShdw dist="25400" sx="109000" sy="109000" algn="l" rotWithShape="0">
                  <a:srgbClr val="FDA403"/>
                </a:outerShdw>
              </a:effectLst>
            </c:spPr>
            <c:extLst xmlns:c16r2="http://schemas.microsoft.com/office/drawing/2015/06/chart">
              <c:ext xmlns:c16="http://schemas.microsoft.com/office/drawing/2014/chart" uri="{C3380CC4-5D6E-409C-BE32-E72D297353CC}">
                <c16:uniqueId val="{00000001-AEA0-4340-845B-C40D13F3F386}"/>
              </c:ext>
            </c:extLst>
          </c:dPt>
          <c:dPt>
            <c:idx val="1"/>
            <c:invertIfNegative val="0"/>
            <c:bubble3D val="0"/>
            <c:spPr>
              <a:solidFill>
                <a:srgbClr val="66FFFF"/>
              </a:solidFill>
              <a:effectLst>
                <a:outerShdw dist="25400" sx="109000" sy="109000" algn="l" rotWithShape="0">
                  <a:srgbClr val="00AAE6"/>
                </a:outerShdw>
              </a:effectLst>
            </c:spPr>
            <c:extLst xmlns:c16r2="http://schemas.microsoft.com/office/drawing/2015/06/chart">
              <c:ext xmlns:c16="http://schemas.microsoft.com/office/drawing/2014/chart" uri="{C3380CC4-5D6E-409C-BE32-E72D297353CC}">
                <c16:uniqueId val="{00000003-AEA0-4340-845B-C40D13F3F386}"/>
              </c:ext>
            </c:extLst>
          </c:dPt>
          <c:dPt>
            <c:idx val="2"/>
            <c:invertIfNegative val="0"/>
            <c:bubble3D val="0"/>
            <c:spPr>
              <a:solidFill>
                <a:srgbClr val="66FFFF"/>
              </a:solidFill>
              <a:effectLst>
                <a:outerShdw dist="25400" sx="109000" sy="109000" algn="l" rotWithShape="0">
                  <a:srgbClr val="33CC33"/>
                </a:outerShdw>
              </a:effectLst>
            </c:spPr>
            <c:extLst xmlns:c16r2="http://schemas.microsoft.com/office/drawing/2015/06/chart">
              <c:ext xmlns:c16="http://schemas.microsoft.com/office/drawing/2014/chart" uri="{C3380CC4-5D6E-409C-BE32-E72D297353CC}">
                <c16:uniqueId val="{00000005-AEA0-4340-845B-C40D13F3F386}"/>
              </c:ext>
            </c:extLst>
          </c:dPt>
          <c:dPt>
            <c:idx val="3"/>
            <c:invertIfNegative val="0"/>
            <c:bubble3D val="0"/>
            <c:spPr>
              <a:solidFill>
                <a:srgbClr val="66FFFF"/>
              </a:solidFill>
              <a:effectLst>
                <a:outerShdw dist="25400" sx="109000" sy="109000" algn="l" rotWithShape="0">
                  <a:srgbClr val="E36BA7"/>
                </a:outerShdw>
              </a:effectLst>
            </c:spPr>
            <c:extLst xmlns:c16r2="http://schemas.microsoft.com/office/drawing/2015/06/chart">
              <c:ext xmlns:c16="http://schemas.microsoft.com/office/drawing/2014/chart" uri="{C3380CC4-5D6E-409C-BE32-E72D297353CC}">
                <c16:uniqueId val="{00000007-AEA0-4340-845B-C40D13F3F386}"/>
              </c:ext>
            </c:extLst>
          </c:dPt>
          <c:cat>
            <c:strRef>
              <c:f>'[Graphique dans Microsoft PowerPoint]Feuil1'!$A$2:$A$5</c:f>
              <c:strCache>
                <c:ptCount val="4"/>
                <c:pt idx="0">
                  <c:v>6e</c:v>
                </c:pt>
                <c:pt idx="1">
                  <c:v>5e</c:v>
                </c:pt>
                <c:pt idx="2">
                  <c:v>4e</c:v>
                </c:pt>
                <c:pt idx="3">
                  <c:v>3e</c:v>
                </c:pt>
              </c:strCache>
            </c:strRef>
          </c:cat>
          <c:val>
            <c:numRef>
              <c:f>'[Graphique dans Microsoft PowerPoint]Feuil1'!$B$2:$B$5</c:f>
              <c:numCache>
                <c:formatCode>General</c:formatCode>
                <c:ptCount val="4"/>
                <c:pt idx="0">
                  <c:v>2</c:v>
                </c:pt>
                <c:pt idx="1">
                  <c:v>1</c:v>
                </c:pt>
                <c:pt idx="2">
                  <c:v>2</c:v>
                </c:pt>
                <c:pt idx="3">
                  <c:v>1</c:v>
                </c:pt>
              </c:numCache>
            </c:numRef>
          </c:val>
          <c:extLst xmlns:c16r2="http://schemas.microsoft.com/office/drawing/2015/06/chart">
            <c:ext xmlns:c16="http://schemas.microsoft.com/office/drawing/2014/chart" uri="{C3380CC4-5D6E-409C-BE32-E72D297353CC}">
              <c16:uniqueId val="{00000008-AEA0-4340-845B-C40D13F3F386}"/>
            </c:ext>
          </c:extLst>
        </c:ser>
        <c:ser>
          <c:idx val="1"/>
          <c:order val="1"/>
          <c:tx>
            <c:strRef>
              <c:f>'[Graphique dans Microsoft PowerPoint]Feuil1'!$C$1</c:f>
              <c:strCache>
                <c:ptCount val="1"/>
                <c:pt idx="0">
                  <c:v>EPI</c:v>
                </c:pt>
              </c:strCache>
            </c:strRef>
          </c:tx>
          <c:spPr>
            <a:solidFill>
              <a:srgbClr val="FFCC99"/>
            </a:solidFill>
            <a:effectLst>
              <a:outerShdw blurRad="50800" dist="25400" sx="110000" sy="110000" algn="l" rotWithShape="0">
                <a:srgbClr val="E36BA7"/>
              </a:outerShdw>
            </a:effectLst>
          </c:spPr>
          <c:invertIfNegative val="0"/>
          <c:dPt>
            <c:idx val="1"/>
            <c:invertIfNegative val="0"/>
            <c:bubble3D val="0"/>
            <c:spPr>
              <a:solidFill>
                <a:srgbClr val="FFCC99"/>
              </a:solidFill>
              <a:effectLst>
                <a:outerShdw dist="25400" sx="109000" sy="109000" algn="l" rotWithShape="0">
                  <a:srgbClr val="00AAE6"/>
                </a:outerShdw>
              </a:effectLst>
            </c:spPr>
            <c:extLst xmlns:c16r2="http://schemas.microsoft.com/office/drawing/2015/06/chart">
              <c:ext xmlns:c16="http://schemas.microsoft.com/office/drawing/2014/chart" uri="{C3380CC4-5D6E-409C-BE32-E72D297353CC}">
                <c16:uniqueId val="{0000000A-AEA0-4340-845B-C40D13F3F386}"/>
              </c:ext>
            </c:extLst>
          </c:dPt>
          <c:dPt>
            <c:idx val="2"/>
            <c:invertIfNegative val="0"/>
            <c:bubble3D val="0"/>
            <c:spPr>
              <a:solidFill>
                <a:srgbClr val="FFCC99"/>
              </a:solidFill>
              <a:effectLst>
                <a:outerShdw dist="25400" sx="109000" sy="109000" algn="l" rotWithShape="0">
                  <a:srgbClr val="33CC33"/>
                </a:outerShdw>
              </a:effectLst>
            </c:spPr>
            <c:extLst xmlns:c16r2="http://schemas.microsoft.com/office/drawing/2015/06/chart">
              <c:ext xmlns:c16="http://schemas.microsoft.com/office/drawing/2014/chart" uri="{C3380CC4-5D6E-409C-BE32-E72D297353CC}">
                <c16:uniqueId val="{0000000C-AEA0-4340-845B-C40D13F3F386}"/>
              </c:ext>
            </c:extLst>
          </c:dPt>
          <c:dPt>
            <c:idx val="3"/>
            <c:invertIfNegative val="0"/>
            <c:bubble3D val="0"/>
            <c:spPr>
              <a:solidFill>
                <a:srgbClr val="FFCC99"/>
              </a:solidFill>
              <a:effectLst>
                <a:outerShdw dist="25400" sx="109000" sy="109000" algn="l" rotWithShape="0">
                  <a:srgbClr val="E36BA7"/>
                </a:outerShdw>
              </a:effectLst>
            </c:spPr>
            <c:extLst xmlns:c16r2="http://schemas.microsoft.com/office/drawing/2015/06/chart">
              <c:ext xmlns:c16="http://schemas.microsoft.com/office/drawing/2014/chart" uri="{C3380CC4-5D6E-409C-BE32-E72D297353CC}">
                <c16:uniqueId val="{0000000E-AEA0-4340-845B-C40D13F3F386}"/>
              </c:ext>
            </c:extLst>
          </c:dPt>
          <c:cat>
            <c:strRef>
              <c:f>'[Graphique dans Microsoft PowerPoint]Feuil1'!$A$2:$A$5</c:f>
              <c:strCache>
                <c:ptCount val="4"/>
                <c:pt idx="0">
                  <c:v>6e</c:v>
                </c:pt>
                <c:pt idx="1">
                  <c:v>5e</c:v>
                </c:pt>
                <c:pt idx="2">
                  <c:v>4e</c:v>
                </c:pt>
                <c:pt idx="3">
                  <c:v>3e</c:v>
                </c:pt>
              </c:strCache>
            </c:strRef>
          </c:cat>
          <c:val>
            <c:numRef>
              <c:f>'[Graphique dans Microsoft PowerPoint]Feuil1'!$C$2:$C$5</c:f>
              <c:numCache>
                <c:formatCode>General</c:formatCode>
                <c:ptCount val="4"/>
                <c:pt idx="1">
                  <c:v>3</c:v>
                </c:pt>
                <c:pt idx="2">
                  <c:v>2</c:v>
                </c:pt>
                <c:pt idx="3">
                  <c:v>2</c:v>
                </c:pt>
              </c:numCache>
            </c:numRef>
          </c:val>
          <c:extLst xmlns:c16r2="http://schemas.microsoft.com/office/drawing/2015/06/chart">
            <c:ext xmlns:c16="http://schemas.microsoft.com/office/drawing/2014/chart" uri="{C3380CC4-5D6E-409C-BE32-E72D297353CC}">
              <c16:uniqueId val="{0000000F-AEA0-4340-845B-C40D13F3F386}"/>
            </c:ext>
          </c:extLst>
        </c:ser>
        <c:ser>
          <c:idx val="2"/>
          <c:order val="2"/>
          <c:tx>
            <c:strRef>
              <c:f>'[Graphique dans Microsoft PowerPoint]Feuil1'!$D$1</c:f>
              <c:strCache>
                <c:ptCount val="1"/>
                <c:pt idx="0">
                  <c:v>GER</c:v>
                </c:pt>
              </c:strCache>
            </c:strRef>
          </c:tx>
          <c:spPr>
            <a:solidFill>
              <a:srgbClr val="CCFF66"/>
            </a:solidFill>
          </c:spPr>
          <c:invertIfNegative val="0"/>
          <c:dPt>
            <c:idx val="0"/>
            <c:invertIfNegative val="0"/>
            <c:bubble3D val="0"/>
            <c:spPr>
              <a:solidFill>
                <a:srgbClr val="CCFF66"/>
              </a:solidFill>
              <a:effectLst>
                <a:outerShdw dist="25400" sx="109000" sy="109000" algn="l" rotWithShape="0">
                  <a:srgbClr val="FDA403"/>
                </a:outerShdw>
              </a:effectLst>
            </c:spPr>
            <c:extLst xmlns:c16r2="http://schemas.microsoft.com/office/drawing/2015/06/chart">
              <c:ext xmlns:c16="http://schemas.microsoft.com/office/drawing/2014/chart" uri="{C3380CC4-5D6E-409C-BE32-E72D297353CC}">
                <c16:uniqueId val="{00000011-AEA0-4340-845B-C40D13F3F386}"/>
              </c:ext>
            </c:extLst>
          </c:dPt>
          <c:dPt>
            <c:idx val="1"/>
            <c:invertIfNegative val="0"/>
            <c:bubble3D val="0"/>
            <c:spPr>
              <a:solidFill>
                <a:srgbClr val="CCFF66"/>
              </a:solidFill>
              <a:effectLst>
                <a:outerShdw dist="25400" sx="109000" sy="109000" algn="l" rotWithShape="0">
                  <a:srgbClr val="00AAE6"/>
                </a:outerShdw>
              </a:effectLst>
            </c:spPr>
            <c:extLst xmlns:c16r2="http://schemas.microsoft.com/office/drawing/2015/06/chart">
              <c:ext xmlns:c16="http://schemas.microsoft.com/office/drawing/2014/chart" uri="{C3380CC4-5D6E-409C-BE32-E72D297353CC}">
                <c16:uniqueId val="{00000013-AEA0-4340-845B-C40D13F3F386}"/>
              </c:ext>
            </c:extLst>
          </c:dPt>
          <c:dPt>
            <c:idx val="2"/>
            <c:invertIfNegative val="0"/>
            <c:bubble3D val="0"/>
            <c:spPr>
              <a:solidFill>
                <a:srgbClr val="CCFF66"/>
              </a:solidFill>
              <a:effectLst>
                <a:outerShdw dist="25400" sx="109000" sy="109000" algn="l" rotWithShape="0">
                  <a:srgbClr val="33CC33"/>
                </a:outerShdw>
              </a:effectLst>
            </c:spPr>
            <c:extLst xmlns:c16r2="http://schemas.microsoft.com/office/drawing/2015/06/chart">
              <c:ext xmlns:c16="http://schemas.microsoft.com/office/drawing/2014/chart" uri="{C3380CC4-5D6E-409C-BE32-E72D297353CC}">
                <c16:uniqueId val="{00000015-AEA0-4340-845B-C40D13F3F386}"/>
              </c:ext>
            </c:extLst>
          </c:dPt>
          <c:dPt>
            <c:idx val="3"/>
            <c:invertIfNegative val="0"/>
            <c:bubble3D val="0"/>
            <c:spPr>
              <a:solidFill>
                <a:srgbClr val="CCFF66"/>
              </a:solidFill>
              <a:effectLst>
                <a:outerShdw dist="25400" sx="109000" sy="109000" algn="l" rotWithShape="0">
                  <a:srgbClr val="E36BA7"/>
                </a:outerShdw>
              </a:effectLst>
            </c:spPr>
            <c:extLst xmlns:c16r2="http://schemas.microsoft.com/office/drawing/2015/06/chart">
              <c:ext xmlns:c16="http://schemas.microsoft.com/office/drawing/2014/chart" uri="{C3380CC4-5D6E-409C-BE32-E72D297353CC}">
                <c16:uniqueId val="{00000017-AEA0-4340-845B-C40D13F3F386}"/>
              </c:ext>
            </c:extLst>
          </c:dPt>
          <c:cat>
            <c:strRef>
              <c:f>'[Graphique dans Microsoft PowerPoint]Feuil1'!$A$2:$A$5</c:f>
              <c:strCache>
                <c:ptCount val="4"/>
                <c:pt idx="0">
                  <c:v>6e</c:v>
                </c:pt>
                <c:pt idx="1">
                  <c:v>5e</c:v>
                </c:pt>
                <c:pt idx="2">
                  <c:v>4e</c:v>
                </c:pt>
                <c:pt idx="3">
                  <c:v>3e</c:v>
                </c:pt>
              </c:strCache>
            </c:strRef>
          </c:cat>
          <c:val>
            <c:numRef>
              <c:f>'[Graphique dans Microsoft PowerPoint]Feuil1'!$D$2:$D$5</c:f>
              <c:numCache>
                <c:formatCode>General</c:formatCode>
                <c:ptCount val="4"/>
                <c:pt idx="0">
                  <c:v>2</c:v>
                </c:pt>
                <c:pt idx="1">
                  <c:v>1</c:v>
                </c:pt>
                <c:pt idx="2">
                  <c:v>1</c:v>
                </c:pt>
                <c:pt idx="3">
                  <c:v>1</c:v>
                </c:pt>
              </c:numCache>
            </c:numRef>
          </c:val>
          <c:extLst xmlns:c16r2="http://schemas.microsoft.com/office/drawing/2015/06/chart">
            <c:ext xmlns:c16="http://schemas.microsoft.com/office/drawing/2014/chart" uri="{C3380CC4-5D6E-409C-BE32-E72D297353CC}">
              <c16:uniqueId val="{00000018-AEA0-4340-845B-C40D13F3F386}"/>
            </c:ext>
          </c:extLst>
        </c:ser>
        <c:dLbls>
          <c:showLegendKey val="0"/>
          <c:showVal val="0"/>
          <c:showCatName val="0"/>
          <c:showSerName val="0"/>
          <c:showPercent val="0"/>
          <c:showBubbleSize val="0"/>
        </c:dLbls>
        <c:gapWidth val="150"/>
        <c:overlap val="100"/>
        <c:axId val="24139648"/>
        <c:axId val="24141184"/>
      </c:barChart>
      <c:catAx>
        <c:axId val="24139648"/>
        <c:scaling>
          <c:orientation val="minMax"/>
        </c:scaling>
        <c:delete val="0"/>
        <c:axPos val="b"/>
        <c:numFmt formatCode="General" sourceLinked="0"/>
        <c:majorTickMark val="out"/>
        <c:minorTickMark val="none"/>
        <c:tickLblPos val="nextTo"/>
        <c:crossAx val="24141184"/>
        <c:crosses val="autoZero"/>
        <c:auto val="1"/>
        <c:lblAlgn val="ctr"/>
        <c:lblOffset val="100"/>
        <c:noMultiLvlLbl val="0"/>
      </c:catAx>
      <c:valAx>
        <c:axId val="24141184"/>
        <c:scaling>
          <c:orientation val="minMax"/>
        </c:scaling>
        <c:delete val="1"/>
        <c:axPos val="l"/>
        <c:numFmt formatCode="General" sourceLinked="1"/>
        <c:majorTickMark val="out"/>
        <c:minorTickMark val="none"/>
        <c:tickLblPos val="nextTo"/>
        <c:crossAx val="24139648"/>
        <c:crosses val="autoZero"/>
        <c:crossBetween val="between"/>
      </c:valAx>
    </c:plotArea>
    <c:plotVisOnly val="1"/>
    <c:dispBlanksAs val="gap"/>
    <c:showDLblsOverMax val="0"/>
  </c:chart>
  <c:spPr>
    <a:solidFill>
      <a:schemeClr val="bg1"/>
    </a:solidFill>
  </c:spPr>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33AF89-13BB-4816-85EA-4A1A797E1659}" type="datetimeFigureOut">
              <a:rPr lang="fr-FR" smtClean="0"/>
              <a:t>26/08/2016</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2894324-E739-4F5A-A5AD-4A4391DD7524}" type="slidenum">
              <a:rPr lang="fr-FR" smtClean="0"/>
              <a:t>‹N°›</a:t>
            </a:fld>
            <a:endParaRPr lang="fr-FR"/>
          </a:p>
        </p:txBody>
      </p:sp>
    </p:spTree>
    <p:extLst>
      <p:ext uri="{BB962C8B-B14F-4D97-AF65-F5344CB8AC3E}">
        <p14:creationId xmlns:p14="http://schemas.microsoft.com/office/powerpoint/2010/main" val="1850072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DFFA7-D311-4C04-891B-1275E432F7EC}" type="datetimeFigureOut">
              <a:rPr lang="fr-FR"/>
              <a:pPr>
                <a:defRPr/>
              </a:pPr>
              <a:t>26/08/2016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EF0D9A2-AFB5-4A74-A08D-AF944EB8AC25}" type="slidenum">
              <a:rPr lang="fr-FR"/>
              <a:pPr>
                <a:defRPr/>
              </a:pPr>
              <a:t>‹N°›</a:t>
            </a:fld>
            <a:endParaRPr lang="fr-FR"/>
          </a:p>
        </p:txBody>
      </p:sp>
    </p:spTree>
    <p:extLst>
      <p:ext uri="{BB962C8B-B14F-4D97-AF65-F5344CB8AC3E}">
        <p14:creationId xmlns:p14="http://schemas.microsoft.com/office/powerpoint/2010/main" val="3327240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54130C-80DC-46AB-BC55-4B19736C9C8E}" type="slidenum">
              <a:rPr lang="fr-FR" smtClean="0">
                <a:solidFill>
                  <a:srgbClr val="000000"/>
                </a:solidFill>
                <a:latin typeface="Arial" charset="0"/>
                <a:ea typeface="ＭＳ Ｐゴシック" pitchFamily="34" charset="-128"/>
              </a:rPr>
              <a:pPr fontAlgn="base">
                <a:spcBef>
                  <a:spcPct val="0"/>
                </a:spcBef>
                <a:spcAft>
                  <a:spcPct val="0"/>
                </a:spcAft>
              </a:pPr>
              <a:t>1</a:t>
            </a:fld>
            <a:endParaRPr lang="fr-FR">
              <a:solidFill>
                <a:srgbClr val="000000"/>
              </a:solidFill>
              <a:latin typeface="Arial" charset="0"/>
              <a:ea typeface="ＭＳ Ｐゴシック" pitchFamily="34" charset="-128"/>
            </a:endParaRPr>
          </a:p>
        </p:txBody>
      </p:sp>
      <p:sp>
        <p:nvSpPr>
          <p:cNvPr id="16386" name="Rectangle 2"/>
          <p:cNvSpPr>
            <a:spLocks noGrp="1" noRot="1" noChangeAspect="1" noChangeArrowheads="1" noTextEdit="1"/>
          </p:cNvSpPr>
          <p:nvPr>
            <p:ph type="sldImg"/>
          </p:nvPr>
        </p:nvSpPr>
        <p:spPr bwMode="auto">
          <a:xfrm>
            <a:off x="920750" y="746125"/>
            <a:ext cx="4959350" cy="3719513"/>
          </a:xfrm>
          <a:noFill/>
          <a:ln>
            <a:solidFill>
              <a:srgbClr val="000000"/>
            </a:solidFill>
            <a:miter lim="800000"/>
            <a:headEnd/>
            <a:tailEnd/>
          </a:ln>
        </p:spPr>
      </p:sp>
      <p:sp>
        <p:nvSpPr>
          <p:cNvPr id="16387" name="Rectangle 3"/>
          <p:cNvSpPr>
            <a:spLocks noGrp="1" noChangeArrowheads="1"/>
          </p:cNvSpPr>
          <p:nvPr>
            <p:ph type="body" idx="1"/>
          </p:nvPr>
        </p:nvSpPr>
        <p:spPr bwMode="auto">
          <a:xfrm>
            <a:off x="906463" y="4716463"/>
            <a:ext cx="4984750" cy="4464050"/>
          </a:xfrm>
          <a:noFill/>
        </p:spPr>
        <p:txBody>
          <a:bodyPr wrap="square" lIns="92688" tIns="46344" rIns="92688" bIns="46344"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48593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détail de l’évaluation des niveau de maîtrise du socle commun en diapositive suivante : les bilans de fin de cycle</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10</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11</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a:t>
            </a:r>
            <a:r>
              <a:rPr lang="fr-FR" baseline="0" dirty="0"/>
              <a:t> éditeurs privés peuvent interfacer leur application avec l’application nationale s’ils en respectent les obligations. La transmission se fera par le chef d’établissement en une commande unique.</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12</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niveaux de maîtrise des composantes du socle commun sont fixés par le conseil de classe de fin d’année de troisième.</a:t>
            </a:r>
          </a:p>
          <a:p>
            <a:r>
              <a:rPr lang="fr-FR" dirty="0"/>
              <a:t>Pour la première épreuve terminale</a:t>
            </a:r>
            <a:r>
              <a:rPr lang="fr-FR" baseline="0" dirty="0"/>
              <a:t> écrite, deux disciplines sur les trois : physique-chimie, SVT, technologie, seront évaluées.</a:t>
            </a:r>
          </a:p>
          <a:p>
            <a:r>
              <a:rPr lang="fr-FR" baseline="0" dirty="0"/>
              <a:t>L’épreuve orale a lieu dans l’établissement entre le 15 avril et le dernier jour des épreuves écrites : le parcours éducatif de santé ne fait pas partie des parcours présentés lors de cette épreuve.</a:t>
            </a:r>
          </a:p>
          <a:p>
            <a:r>
              <a:rPr lang="fr-FR" baseline="0" dirty="0"/>
              <a:t>L’évaluation du niveau pour un enseignement de complément ou la LSF est effectuée par le professeur en charge de l’enseignement</a:t>
            </a:r>
            <a:r>
              <a:rPr lang="fr-FR" baseline="0" dirty="0" smtClean="0"/>
              <a:t>.</a:t>
            </a:r>
          </a:p>
          <a:p>
            <a:endParaRPr lang="fr-FR" baseline="0"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13</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barèmes ne changent pas si l’élève a suivi un enseignement de complément.</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14</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choix des deux disciplines en sciences-technologie ne sera connu qu’à l’ouverture des sujets.</a:t>
            </a:r>
          </a:p>
          <a:p>
            <a:r>
              <a:rPr lang="fr-FR" dirty="0"/>
              <a:t>La deuxième partie de la deuxième épreuve</a:t>
            </a:r>
            <a:r>
              <a:rPr lang="fr-FR" baseline="0" dirty="0"/>
              <a:t> comporte une dictée et réécriture, et un travail d’écriture.</a:t>
            </a:r>
          </a:p>
          <a:p>
            <a:r>
              <a:rPr lang="fr-FR" baseline="0" dirty="0"/>
              <a:t>L’épreuve orale peut se passer en groupe (2 ou 3 élèves), avec 10 minutes d’exposé et 15 minutes d’entretien en tout. Ce n’est pas le projet qui est évalué mais la maîtrise de l’oral et du sujet par le candidat.</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15</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16</a:t>
            </a:fld>
            <a:endParaRPr lang="fr-FR"/>
          </a:p>
        </p:txBody>
      </p:sp>
    </p:spTree>
    <p:extLst>
      <p:ext uri="{BB962C8B-B14F-4D97-AF65-F5344CB8AC3E}">
        <p14:creationId xmlns:p14="http://schemas.microsoft.com/office/powerpoint/2010/main" val="351098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2</a:t>
            </a:fld>
            <a:endParaRPr lang="fr-FR"/>
          </a:p>
        </p:txBody>
      </p:sp>
    </p:spTree>
    <p:extLst>
      <p:ext uri="{BB962C8B-B14F-4D97-AF65-F5344CB8AC3E}">
        <p14:creationId xmlns:p14="http://schemas.microsoft.com/office/powerpoint/2010/main" val="188291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Diapositive « pense-bête » </a:t>
            </a:r>
            <a:r>
              <a:rPr lang="fr-FR" b="1" dirty="0"/>
              <a:t>à adapter aux projets de l’établissement</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3</a:t>
            </a:fld>
            <a:endParaRPr lang="fr-FR"/>
          </a:p>
        </p:txBody>
      </p:sp>
    </p:spTree>
    <p:extLst>
      <p:ext uri="{BB962C8B-B14F-4D97-AF65-F5344CB8AC3E}">
        <p14:creationId xmlns:p14="http://schemas.microsoft.com/office/powerpoint/2010/main" val="365628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Répartition hors enseignements de complément</a:t>
            </a:r>
          </a:p>
          <a:p>
            <a:r>
              <a:rPr lang="fr-FR" dirty="0"/>
              <a:t>Introduire les valeurs correspondant à l’établissement par clic droit sur le graphique en haut</a:t>
            </a:r>
            <a:r>
              <a:rPr lang="fr-FR" baseline="0" dirty="0"/>
              <a:t> à gauche et « Modifier les données ». Faire « Modifier les données » aussi pour les deux autres graphiques qui se mettront à jour sur les données du premier (les 3 fichiers </a:t>
            </a:r>
            <a:r>
              <a:rPr lang="fr-FR" baseline="0" dirty="0" err="1"/>
              <a:t>excel</a:t>
            </a:r>
            <a:r>
              <a:rPr lang="fr-FR" baseline="0" dirty="0"/>
              <a:t> doivent être ouverts pour la prise en compte des données</a:t>
            </a:r>
          </a:p>
          <a:p>
            <a:r>
              <a:rPr lang="fr-FR" baseline="0" dirty="0"/>
              <a:t>Pour n’afficher (après avoir modifié les données) que la répartition des usages par niveau, redimensionner ce graphique en hauteur pour recouvrir les deux autres. Pour, au contraire, ne pas l’afficher, le sélectionner et l’effacer.</a:t>
            </a:r>
          </a:p>
          <a:p>
            <a:r>
              <a:rPr lang="fr-FR" dirty="0"/>
              <a:t> </a:t>
            </a:r>
            <a:r>
              <a:rPr lang="fr-FR" i="1" dirty="0"/>
              <a:t>Légende</a:t>
            </a:r>
            <a:r>
              <a:rPr lang="fr-FR" dirty="0"/>
              <a:t> GER</a:t>
            </a:r>
            <a:r>
              <a:rPr lang="fr-FR" baseline="0" dirty="0"/>
              <a:t> : groupes à effectifs réduits (hors spécificité AP et EPI)</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4</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maîtrise de chaque domaine ne peut être compensée par la maîtrise d’un autre domaine.</a:t>
            </a:r>
          </a:p>
          <a:p>
            <a:r>
              <a:rPr lang="fr-FR" dirty="0"/>
              <a:t>Les quatre « objectifs de connaissances et de compétences pour la maîtrise du socle commun » du domaine 1 ne sont pas compensables entre eux.</a:t>
            </a:r>
          </a:p>
          <a:p>
            <a:r>
              <a:rPr lang="fr-FR" dirty="0"/>
              <a:t>Page de présentation du socle commun : http://www.education.gouv.fr/cid88125/qu-apprendront-les-eleves-de-6-a-16-ans-a-la-rentree-2016-decouvrez-le-socle-commun-de-connaissances-de-competences-et-de-culture.html&amp;xtmc=soclecommun&amp;xtnp=1&amp;xtcr=5</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5</a:t>
            </a:fld>
            <a:endParaRPr lang="fr-FR"/>
          </a:p>
        </p:txBody>
      </p:sp>
    </p:spTree>
    <p:extLst>
      <p:ext uri="{BB962C8B-B14F-4D97-AF65-F5344CB8AC3E}">
        <p14:creationId xmlns:p14="http://schemas.microsoft.com/office/powerpoint/2010/main" val="27610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programmes sont téléchargeables sous différents formats ou consultables en ligne</a:t>
            </a:r>
            <a:r>
              <a:rPr lang="fr-FR" baseline="0" dirty="0"/>
              <a:t> sur </a:t>
            </a:r>
            <a:r>
              <a:rPr lang="fr-FR" dirty="0"/>
              <a:t>http://www.education.gouv.fr/pid285/bulletin_officiel.html?pid_bo=33400 (avec le lien vers les ajouts des repères de progression en SVT et physique-chimie). </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6</a:t>
            </a:fld>
            <a:endParaRPr lang="fr-FR"/>
          </a:p>
        </p:txBody>
      </p:sp>
    </p:spTree>
    <p:extLst>
      <p:ext uri="{BB962C8B-B14F-4D97-AF65-F5344CB8AC3E}">
        <p14:creationId xmlns:p14="http://schemas.microsoft.com/office/powerpoint/2010/main" val="233731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Chaque encadré est lié au BO correspondant.</a:t>
            </a:r>
          </a:p>
          <a:p>
            <a:r>
              <a:rPr lang="fr-FR" dirty="0"/>
              <a:t>Pour</a:t>
            </a:r>
            <a:r>
              <a:rPr lang="fr-FR" baseline="0" dirty="0"/>
              <a:t> le parcours Avenir, voir aussi : http://www.education.gouv.fr/cid83948/le-parcours-avenir.html&amp;xtmc=parcoursavenir&amp;xtnp=1&amp;xtcr=1</a:t>
            </a:r>
          </a:p>
          <a:p>
            <a:r>
              <a:rPr lang="fr-FR" dirty="0"/>
              <a:t>Pour le parcours citoyen voir aussi : http://www.education.gouv.fr/cid100517/le-parcours-citoyen.html&amp;xtmc=parcourscitoyen&amp;xtnp=1&amp;xtcr=3</a:t>
            </a:r>
          </a:p>
          <a:p>
            <a:r>
              <a:rPr lang="fr-FR" dirty="0"/>
              <a:t>La charte pour l’éducation artistique et culturelle est sur http://www.education.gouv.fr/cid104753/charte-pour-l-education-artistique-et-culturelle.html&amp;xtmc=parcoursdeacuteducationartistiqueetculturelle&amp;xtnp=1&amp;xtcr=1</a:t>
            </a:r>
          </a:p>
          <a:p>
            <a:r>
              <a:rPr lang="fr-FR" sz="1200" kern="1200" dirty="0">
                <a:solidFill>
                  <a:schemeClr val="tx1"/>
                </a:solidFill>
                <a:effectLst/>
                <a:latin typeface="+mn-lt"/>
                <a:ea typeface="+mn-ea"/>
                <a:cs typeface="+mn-cs"/>
              </a:rPr>
              <a:t>Un guide d'accompagnement de la mise en œuvre du parcours éducatif de santé sera diffusé au cours du premier trimestre aux directeurs d'école, </a:t>
            </a:r>
            <a:r>
              <a:rPr lang="fr-FR" sz="1200" kern="1200" dirty="0" err="1">
                <a:solidFill>
                  <a:schemeClr val="tx1"/>
                </a:solidFill>
                <a:effectLst/>
                <a:latin typeface="+mn-lt"/>
                <a:ea typeface="+mn-ea"/>
                <a:cs typeface="+mn-cs"/>
              </a:rPr>
              <a:t>IEN</a:t>
            </a:r>
            <a:r>
              <a:rPr lang="fr-FR" sz="1200" kern="1200" dirty="0">
                <a:solidFill>
                  <a:schemeClr val="tx1"/>
                </a:solidFill>
                <a:effectLst/>
                <a:latin typeface="+mn-lt"/>
                <a:ea typeface="+mn-ea"/>
                <a:cs typeface="+mn-cs"/>
              </a:rPr>
              <a:t> et chefs d'établissement.</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7</a:t>
            </a:fld>
            <a:endParaRPr lang="fr-FR"/>
          </a:p>
        </p:txBody>
      </p:sp>
    </p:spTree>
    <p:extLst>
      <p:ext uri="{BB962C8B-B14F-4D97-AF65-F5344CB8AC3E}">
        <p14:creationId xmlns:p14="http://schemas.microsoft.com/office/powerpoint/2010/main" val="233731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formes de l’évaluation doivent, de préférence, être variées ; une concertation préalable permettra de s’en assurer.</a:t>
            </a:r>
          </a:p>
          <a:p>
            <a:r>
              <a:rPr lang="fr-FR" dirty="0"/>
              <a:t>La restitution peut, elle aussi, être de</a:t>
            </a:r>
            <a:r>
              <a:rPr lang="fr-FR" baseline="0" dirty="0"/>
              <a:t> différents types : notes, positionnement de tout type au regard des objectifs d’apprentissage de la période. Attention le positionnement doit se faire en sixième sur une échelle à quatre niveaux, et pour le cycle 4 les applications tierces ne seront interfacées avec l’application nationale que si le positionnement s’effectue sur 4 niveaux.</a:t>
            </a:r>
          </a:p>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8</a:t>
            </a:fld>
            <a:endParaRPr lang="fr-FR"/>
          </a:p>
        </p:txBody>
      </p:sp>
    </p:spTree>
    <p:extLst>
      <p:ext uri="{BB962C8B-B14F-4D97-AF65-F5344CB8AC3E}">
        <p14:creationId xmlns:p14="http://schemas.microsoft.com/office/powerpoint/2010/main" val="291997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contenu des bilans dans les deux diapositives suivantes (bilans périodiques et bilans de fin</a:t>
            </a:r>
            <a:r>
              <a:rPr lang="fr-FR" baseline="0" dirty="0"/>
              <a:t> de cycles).</a:t>
            </a:r>
          </a:p>
          <a:p>
            <a:r>
              <a:rPr lang="fr-FR" baseline="0" dirty="0"/>
              <a:t>Les contenus présentés sont les contenus obligatoires : les bilans peuvent comporter des éléments supplémentaires au choix de l’établissement.</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9</a:t>
            </a:fld>
            <a:endParaRPr lang="fr-FR"/>
          </a:p>
        </p:txBody>
      </p:sp>
    </p:spTree>
    <p:extLst>
      <p:ext uri="{BB962C8B-B14F-4D97-AF65-F5344CB8AC3E}">
        <p14:creationId xmlns:p14="http://schemas.microsoft.com/office/powerpoint/2010/main" val="291997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05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cs typeface="Arial" pitchFamily="34" charset="0"/>
              </a:defRPr>
            </a:lvl1pPr>
          </a:lstStyle>
          <a:p>
            <a:fld id="{524C8911-2C3E-4ABF-8FC8-714B3A73F011}" type="datetime1">
              <a:rPr lang="fr-FR" altLang="fr-FR"/>
              <a:pPr/>
              <a:t>26/08/2016</a:t>
            </a:fld>
            <a:endParaRPr lang="fr-FR" alt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cs typeface="Arial" pitchFamily="34" charset="0"/>
              </a:defRPr>
            </a:lvl1pPr>
          </a:lstStyle>
          <a:p>
            <a:r>
              <a:rPr lang="fr-FR" altLang="fr-FR"/>
              <a:t>Document de travail à ne pas diffuser</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cs typeface="Arial" pitchFamily="34" charset="0"/>
              </a:defRPr>
            </a:lvl1pPr>
          </a:lstStyle>
          <a:p>
            <a:fld id="{8FECE3FF-E3B6-4B09-969F-25142EA41CAA}" type="slidenum">
              <a:rPr lang="fr-FR" altLang="fr-FR"/>
              <a:pPr/>
              <a:t>‹N°›</a:t>
            </a:fld>
            <a:endParaRPr lang="fr-FR" altLang="fr-FR"/>
          </a:p>
        </p:txBody>
      </p:sp>
    </p:spTree>
    <p:extLst>
      <p:ext uri="{BB962C8B-B14F-4D97-AF65-F5344CB8AC3E}">
        <p14:creationId xmlns:p14="http://schemas.microsoft.com/office/powerpoint/2010/main" val="420115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lvl1pPr>
              <a:defRPr>
                <a:solidFill>
                  <a:srgbClr val="1C1850"/>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74277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86823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sz="half" idx="1"/>
          </p:nvPr>
        </p:nvSpPr>
        <p:spPr>
          <a:xfrm>
            <a:off x="467545" y="1484784"/>
            <a:ext cx="4028256" cy="4536604"/>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484784"/>
            <a:ext cx="4028256" cy="4536604"/>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68781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467544" y="1916832"/>
            <a:ext cx="8136904" cy="40427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467544" y="1412776"/>
            <a:ext cx="5702424" cy="36004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42822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130798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descr="fond 3.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userDrawn="1"/>
        </p:nvSpPr>
        <p:spPr>
          <a:xfrm>
            <a:off x="1259632" y="1556792"/>
            <a:ext cx="6552728" cy="1446550"/>
          </a:xfrm>
          <a:prstGeom prst="rect">
            <a:avLst/>
          </a:prstGeom>
          <a:solidFill>
            <a:srgbClr val="00AAE6"/>
          </a:solidFill>
        </p:spPr>
        <p:txBody>
          <a:bodyPr wrap="square" rtlCol="0">
            <a:spAutoFit/>
          </a:bodyPr>
          <a:lstStyle/>
          <a:p>
            <a:r>
              <a:rPr lang="fr-FR" sz="4400" dirty="0">
                <a:solidFill>
                  <a:schemeClr val="bg1"/>
                </a:solidFill>
                <a:latin typeface="Arial Rounded MT Bold" panose="020F0704030504030204" pitchFamily="34" charset="0"/>
              </a:rPr>
              <a:t>COLLÈGE RENTRÉE</a:t>
            </a:r>
          </a:p>
          <a:p>
            <a:r>
              <a:rPr lang="fr-FR" sz="4400" dirty="0">
                <a:solidFill>
                  <a:schemeClr val="bg1"/>
                </a:solidFill>
                <a:latin typeface="Arial Rounded MT Bold" panose="020F0704030504030204" pitchFamily="34" charset="0"/>
              </a:rPr>
              <a:t>2016</a:t>
            </a:r>
          </a:p>
        </p:txBody>
      </p:sp>
    </p:spTree>
    <p:extLst>
      <p:ext uri="{BB962C8B-B14F-4D97-AF65-F5344CB8AC3E}">
        <p14:creationId xmlns:p14="http://schemas.microsoft.com/office/powerpoint/2010/main" val="3605467849"/>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à coins arrondis 14"/>
          <p:cNvSpPr/>
          <p:nvPr userDrawn="1"/>
        </p:nvSpPr>
        <p:spPr>
          <a:xfrm>
            <a:off x="468313" y="260350"/>
            <a:ext cx="8207375" cy="792163"/>
          </a:xfrm>
          <a:prstGeom prst="roundRect">
            <a:avLst/>
          </a:prstGeom>
          <a:solidFill>
            <a:srgbClr val="2E98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075" name="Rectangle 2"/>
          <p:cNvSpPr>
            <a:spLocks noGrp="1" noChangeArrowheads="1"/>
          </p:cNvSpPr>
          <p:nvPr>
            <p:ph type="title"/>
          </p:nvPr>
        </p:nvSpPr>
        <p:spPr bwMode="gray">
          <a:xfrm>
            <a:off x="684213" y="163513"/>
            <a:ext cx="79914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altLang="fr-FR"/>
              <a:t>TITRE DE LA PAGE DE CONTENU</a:t>
            </a:r>
          </a:p>
        </p:txBody>
      </p:sp>
      <p:sp>
        <p:nvSpPr>
          <p:cNvPr id="3076" name="Rectangle 3"/>
          <p:cNvSpPr>
            <a:spLocks noGrp="1" noChangeArrowheads="1"/>
          </p:cNvSpPr>
          <p:nvPr>
            <p:ph type="body" idx="1"/>
          </p:nvPr>
        </p:nvSpPr>
        <p:spPr bwMode="gray">
          <a:xfrm>
            <a:off x="468313" y="1412875"/>
            <a:ext cx="820737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dirty="0"/>
              <a:t>Texte premier niveau </a:t>
            </a:r>
          </a:p>
          <a:p>
            <a:pPr lvl="1"/>
            <a:r>
              <a:rPr lang="fr-FR" altLang="fr-FR" dirty="0"/>
              <a:t>Texte deuxième niveau</a:t>
            </a:r>
          </a:p>
          <a:p>
            <a:pPr lvl="2"/>
            <a:r>
              <a:rPr lang="fr-FR" altLang="fr-FR" dirty="0"/>
              <a:t>Texte troisième niveau</a:t>
            </a:r>
          </a:p>
          <a:p>
            <a:pPr lvl="3"/>
            <a:r>
              <a:rPr lang="fr-FR" altLang="fr-FR" dirty="0"/>
              <a:t>Quatrième niveau</a:t>
            </a:r>
          </a:p>
          <a:p>
            <a:pPr lvl="4"/>
            <a:r>
              <a:rPr lang="fr-FR" altLang="fr-FR" dirty="0"/>
              <a:t>Cinquième niveau</a:t>
            </a:r>
          </a:p>
        </p:txBody>
      </p:sp>
      <p:sp>
        <p:nvSpPr>
          <p:cNvPr id="6150" name="ZoneTexte 2"/>
          <p:cNvSpPr txBox="1">
            <a:spLocks noChangeArrowheads="1"/>
          </p:cNvSpPr>
          <p:nvPr/>
        </p:nvSpPr>
        <p:spPr bwMode="auto">
          <a:xfrm>
            <a:off x="1979637" y="6453336"/>
            <a:ext cx="5400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fr-FR" altLang="fr-FR" sz="1400" baseline="0" dirty="0">
                <a:solidFill>
                  <a:srgbClr val="1C1850"/>
                </a:solidFill>
                <a:latin typeface="Calibri" pitchFamily="34" charset="0"/>
                <a:cs typeface="Calibri" pitchFamily="34" charset="0"/>
              </a:rPr>
              <a:t>Prérentrée 2016 </a:t>
            </a:r>
            <a:r>
              <a:rPr lang="fr-FR" altLang="fr-FR" sz="1400" baseline="0" dirty="0">
                <a:solidFill>
                  <a:srgbClr val="2E98D5"/>
                </a:solidFill>
                <a:latin typeface="Calibri" pitchFamily="34" charset="0"/>
                <a:cs typeface="Calibri" pitchFamily="34" charset="0"/>
              </a:rPr>
              <a:t>&gt; Bilan et perspectives</a:t>
            </a:r>
          </a:p>
        </p:txBody>
      </p:sp>
      <p:pic>
        <p:nvPicPr>
          <p:cNvPr id="3079" name="Image 1" descr="2014_MENESRlogo_horizontal.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2438" y="6324600"/>
            <a:ext cx="11509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Connecteur droit 18"/>
          <p:cNvCxnSpPr/>
          <p:nvPr userDrawn="1"/>
        </p:nvCxnSpPr>
        <p:spPr>
          <a:xfrm flipV="1">
            <a:off x="2017713" y="6332538"/>
            <a:ext cx="6657975" cy="11112"/>
          </a:xfrm>
          <a:prstGeom prst="line">
            <a:avLst/>
          </a:prstGeom>
          <a:ln w="38100" cap="rnd" cmpd="sng">
            <a:solidFill>
              <a:srgbClr val="BFBFBF"/>
            </a:solidFill>
            <a:prstDash val="solid"/>
            <a:round/>
          </a:ln>
          <a:effectLst/>
        </p:spPr>
        <p:style>
          <a:lnRef idx="2">
            <a:schemeClr val="accent1"/>
          </a:lnRef>
          <a:fillRef idx="0">
            <a:schemeClr val="accent1"/>
          </a:fillRef>
          <a:effectRef idx="1">
            <a:schemeClr val="accent1"/>
          </a:effectRef>
          <a:fontRef idx="minor">
            <a:schemeClr val="tx1"/>
          </a:fontRef>
        </p:style>
      </p:cxnSp>
      <p:pic>
        <p:nvPicPr>
          <p:cNvPr id="3081" name="Image 19"/>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38438" y="6210300"/>
            <a:ext cx="622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userDrawn="1"/>
        </p:nvSpPr>
        <p:spPr>
          <a:xfrm>
            <a:off x="8316416" y="6453336"/>
            <a:ext cx="324000" cy="324000"/>
          </a:xfrm>
          <a:prstGeom prst="ellipse">
            <a:avLst/>
          </a:prstGeom>
          <a:noFill/>
          <a:ln w="190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eaLnBrk="0" hangingPunct="0">
              <a:defRPr/>
            </a:pPr>
            <a:fld id="{F64F160C-7380-4CC3-AED1-632B31C3AA07}" type="slidenum">
              <a:rPr lang="fr-FR" altLang="fr-FR" sz="1400" smtClean="0">
                <a:solidFill>
                  <a:srgbClr val="A6A6A6"/>
                </a:solidFill>
                <a:latin typeface="Calibri" pitchFamily="34" charset="0"/>
              </a:rPr>
              <a:pPr/>
              <a:t>‹N°›</a:t>
            </a:fld>
            <a:endParaRPr lang="fr-FR" sz="1400" dirty="0"/>
          </a:p>
        </p:txBody>
      </p:sp>
      <p:pic>
        <p:nvPicPr>
          <p:cNvPr id="3083" name="Image 2"/>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243888" y="10795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235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l" rtl="0" eaLnBrk="0" fontAlgn="base" hangingPunct="0">
        <a:spcBef>
          <a:spcPct val="0"/>
        </a:spcBef>
        <a:spcAft>
          <a:spcPct val="0"/>
        </a:spcAft>
        <a:defRPr sz="2400" b="1">
          <a:solidFill>
            <a:schemeClr val="bg1"/>
          </a:solidFill>
          <a:latin typeface="Calibri"/>
          <a:ea typeface="+mj-ea"/>
          <a:cs typeface="Calibri"/>
        </a:defRPr>
      </a:lvl1pPr>
      <a:lvl2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rgbClr val="FF0000"/>
        </a:buClr>
        <a:buSzPct val="100000"/>
        <a:buFont typeface="Akkurat-BoldExtra" pitchFamily="-84" charset="0"/>
        <a:buChar char="●"/>
        <a:defRPr sz="2000">
          <a:solidFill>
            <a:srgbClr val="1C1850"/>
          </a:solidFill>
          <a:latin typeface="Calibri"/>
          <a:ea typeface="+mn-ea"/>
          <a:cs typeface="Calibri"/>
        </a:defRPr>
      </a:lvl1pPr>
      <a:lvl2pPr marL="423863" indent="-171450" algn="l" rtl="0" eaLnBrk="0" fontAlgn="base" hangingPunct="0">
        <a:spcBef>
          <a:spcPct val="20000"/>
        </a:spcBef>
        <a:spcAft>
          <a:spcPct val="0"/>
        </a:spcAft>
        <a:buClr>
          <a:schemeClr val="tx1"/>
        </a:buClr>
        <a:buFont typeface="Lucida Grande" pitchFamily="-84" charset="0"/>
        <a:buChar char="-"/>
        <a:defRPr sz="1500">
          <a:solidFill>
            <a:srgbClr val="1C1850"/>
          </a:solidFill>
          <a:latin typeface="Calibri"/>
          <a:ea typeface="+mn-ea"/>
          <a:cs typeface="Calibri"/>
        </a:defRPr>
      </a:lvl2pPr>
      <a:lvl3pPr marL="425450" indent="3175" algn="l" rtl="0" eaLnBrk="0" fontAlgn="base" hangingPunct="0">
        <a:spcBef>
          <a:spcPct val="20000"/>
        </a:spcBef>
        <a:spcAft>
          <a:spcPct val="0"/>
        </a:spcAft>
        <a:defRPr sz="1500">
          <a:solidFill>
            <a:srgbClr val="1C1850"/>
          </a:solidFill>
          <a:latin typeface="Calibri"/>
          <a:ea typeface="+mn-ea"/>
          <a:cs typeface="Calibri"/>
        </a:defRPr>
      </a:lvl3pPr>
      <a:lvl4pPr marL="617538" indent="-187325" algn="l" rtl="0" eaLnBrk="0" fontAlgn="base" hangingPunct="0">
        <a:spcBef>
          <a:spcPct val="20000"/>
        </a:spcBef>
        <a:spcAft>
          <a:spcPct val="0"/>
        </a:spcAft>
        <a:buClr>
          <a:srgbClr val="1C1850"/>
        </a:buClr>
        <a:buFont typeface="Arial" pitchFamily="34" charset="0"/>
        <a:buChar char="–"/>
        <a:defRPr sz="1100">
          <a:solidFill>
            <a:srgbClr val="1C1850"/>
          </a:solidFill>
          <a:latin typeface="Calibri"/>
          <a:ea typeface="+mn-ea"/>
          <a:cs typeface="Calibri"/>
        </a:defRPr>
      </a:lvl4pPr>
      <a:lvl5pPr marL="619125" indent="1209675" algn="l" rtl="0" eaLnBrk="0" fontAlgn="base" hangingPunct="0">
        <a:spcBef>
          <a:spcPct val="20000"/>
        </a:spcBef>
        <a:spcAft>
          <a:spcPct val="0"/>
        </a:spcAft>
        <a:defRPr sz="1100">
          <a:solidFill>
            <a:srgbClr val="1C1850"/>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cation.gouv.fr/pid285/bulletin_officiel.html?cid_bo=97271"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education.gouv.fr/pid285/bulletin_officiel.html?cid_bo=10084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hyperlink" Target="http://cache.media.education.gouv.fr/file/17/45/6/Socle_commun_de_connaissances,_de_competences_et_de_culture_415456.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education.gouv.fr/pid285/bulletin_officiel.html?pid_bo=3340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education.gouv.fr/pid285/bulletin_officiel.html?cid_bo=91137"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onisep.fr/Espace-pedagogique/Actus-2015/Folios-pour-accompagner-le-parcours-scolaire-de-l-eleve" TargetMode="External"/><Relationship Id="rId5" Type="http://schemas.openxmlformats.org/officeDocument/2006/relationships/hyperlink" Target="http://www.education.gouv.fr/pid285/bulletin_officiel.html?cid_bo=91164" TargetMode="External"/><Relationship Id="rId4" Type="http://schemas.openxmlformats.org/officeDocument/2006/relationships/hyperlink" Target="http://www.education.gouv.fr/pid285/bulletin_officiel.html?cid_bo=10353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education.gouv.fr/pid285/bulletin_officiel.html?cid_bo=9726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education.gouv.fr/pid285/bulletin_officiel.html?cid_bo=972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536553"/>
      </p:ext>
    </p:extLst>
  </p:cSld>
  <p:clrMapOvr>
    <a:masterClrMapping/>
  </p:clrMapOvr>
  <p:transition advTm="127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a:t>Le livret scolaire : des bulletins aux bilans périodiques...</a:t>
            </a:r>
          </a:p>
        </p:txBody>
      </p:sp>
      <p:sp>
        <p:nvSpPr>
          <p:cNvPr id="78" name="Rectangle 77"/>
          <p:cNvSpPr/>
          <p:nvPr/>
        </p:nvSpPr>
        <p:spPr>
          <a:xfrm>
            <a:off x="539552" y="1340768"/>
            <a:ext cx="8064896" cy="4170372"/>
          </a:xfrm>
          <a:prstGeom prst="rect">
            <a:avLst/>
          </a:prstGeom>
        </p:spPr>
        <p:txBody>
          <a:bodyPr wrap="square">
            <a:spAutoFit/>
          </a:bodyPr>
          <a:lstStyle/>
          <a:p>
            <a:r>
              <a:rPr lang="fr-FR" sz="2000" dirty="0"/>
              <a:t>Les </a:t>
            </a:r>
            <a:r>
              <a:rPr lang="fr-FR" sz="2000" b="1" u="sng" dirty="0">
                <a:solidFill>
                  <a:srgbClr val="00B050"/>
                </a:solidFill>
              </a:rPr>
              <a:t>bilans périodiques</a:t>
            </a:r>
            <a:r>
              <a:rPr lang="fr-FR" sz="2000" dirty="0"/>
              <a:t> portent sur :</a:t>
            </a:r>
          </a:p>
          <a:p>
            <a:pPr marL="285750" indent="-285750">
              <a:spcBef>
                <a:spcPts val="600"/>
              </a:spcBef>
              <a:buFontTx/>
              <a:buChar char="-"/>
            </a:pPr>
            <a:r>
              <a:rPr lang="fr-FR" sz="2000" dirty="0"/>
              <a:t>les </a:t>
            </a:r>
            <a:r>
              <a:rPr lang="fr-FR" sz="2000" dirty="0">
                <a:solidFill>
                  <a:srgbClr val="00B050"/>
                </a:solidFill>
              </a:rPr>
              <a:t>acquis et les progrès</a:t>
            </a:r>
            <a:r>
              <a:rPr lang="fr-FR" sz="2000" dirty="0"/>
              <a:t> de l'élève</a:t>
            </a:r>
          </a:p>
          <a:p>
            <a:pPr marL="285750" indent="-285750">
              <a:buFontTx/>
              <a:buChar char="-"/>
            </a:pPr>
            <a:r>
              <a:rPr lang="fr-FR" sz="2000" dirty="0"/>
              <a:t>les </a:t>
            </a:r>
            <a:r>
              <a:rPr lang="fr-FR" sz="2000" dirty="0">
                <a:solidFill>
                  <a:srgbClr val="00B050"/>
                </a:solidFill>
              </a:rPr>
              <a:t>éléments du programme</a:t>
            </a:r>
            <a:r>
              <a:rPr lang="fr-FR" sz="2000" dirty="0"/>
              <a:t> travaillés</a:t>
            </a:r>
          </a:p>
          <a:p>
            <a:pPr marL="285750" indent="-285750">
              <a:buFontTx/>
              <a:buChar char="-"/>
            </a:pPr>
            <a:r>
              <a:rPr lang="fr-FR" sz="2000" dirty="0"/>
              <a:t>les </a:t>
            </a:r>
            <a:r>
              <a:rPr lang="fr-FR" sz="2000" dirty="0">
                <a:solidFill>
                  <a:srgbClr val="00B050"/>
                </a:solidFill>
              </a:rPr>
              <a:t>parcours éducatifs</a:t>
            </a:r>
            <a:endParaRPr lang="fr-FR" sz="2000" dirty="0"/>
          </a:p>
          <a:p>
            <a:pPr marL="285750" indent="-285750">
              <a:buFontTx/>
              <a:buChar char="-"/>
            </a:pPr>
            <a:r>
              <a:rPr lang="fr-FR" sz="2000" dirty="0"/>
              <a:t>les </a:t>
            </a:r>
            <a:r>
              <a:rPr lang="fr-FR" sz="2000" dirty="0">
                <a:solidFill>
                  <a:srgbClr val="00B050"/>
                </a:solidFill>
              </a:rPr>
              <a:t>enseignements complémentaires </a:t>
            </a:r>
            <a:r>
              <a:rPr lang="fr-FR" sz="2000" dirty="0"/>
              <a:t>(</a:t>
            </a:r>
            <a:r>
              <a:rPr lang="fr-FR" sz="2000" dirty="0">
                <a:solidFill>
                  <a:srgbClr val="00B050"/>
                </a:solidFill>
              </a:rPr>
              <a:t>AP</a:t>
            </a:r>
            <a:r>
              <a:rPr lang="fr-FR" sz="2000" dirty="0"/>
              <a:t>, </a:t>
            </a:r>
            <a:r>
              <a:rPr lang="fr-FR" sz="2000" dirty="0">
                <a:solidFill>
                  <a:srgbClr val="00B050"/>
                </a:solidFill>
              </a:rPr>
              <a:t>EPI</a:t>
            </a:r>
            <a:r>
              <a:rPr lang="fr-FR" sz="2000" dirty="0"/>
              <a:t>)</a:t>
            </a:r>
          </a:p>
          <a:p>
            <a:pPr marL="285750" indent="-285750">
              <a:buFontTx/>
              <a:buChar char="-"/>
            </a:pPr>
            <a:r>
              <a:rPr lang="fr-FR" sz="2000" dirty="0"/>
              <a:t>des éléments de </a:t>
            </a:r>
            <a:r>
              <a:rPr lang="fr-FR" sz="2000" dirty="0">
                <a:solidFill>
                  <a:srgbClr val="00B050"/>
                </a:solidFill>
              </a:rPr>
              <a:t>vie scolaire</a:t>
            </a:r>
            <a:endParaRPr lang="fr-FR" sz="2000" dirty="0"/>
          </a:p>
          <a:p>
            <a:pPr marL="285750" indent="-285750">
              <a:buFontTx/>
              <a:buChar char="-"/>
            </a:pPr>
            <a:r>
              <a:rPr lang="fr-FR" sz="2000" dirty="0"/>
              <a:t>les éventuelles modalités spécifiques d'accompagnement.</a:t>
            </a:r>
          </a:p>
          <a:p>
            <a:endParaRPr lang="fr-FR" sz="2000" dirty="0"/>
          </a:p>
          <a:p>
            <a:r>
              <a:rPr lang="fr-FR" sz="2000" dirty="0"/>
              <a:t>Ces bilans sont accompagnés d'une </a:t>
            </a:r>
            <a:r>
              <a:rPr lang="fr-FR" sz="2000" b="1" dirty="0">
                <a:solidFill>
                  <a:srgbClr val="00B050"/>
                </a:solidFill>
              </a:rPr>
              <a:t>annexe de correspondance</a:t>
            </a:r>
            <a:r>
              <a:rPr lang="fr-FR" sz="2000" dirty="0"/>
              <a:t> pour faciliter le dialogue avec les familles.</a:t>
            </a:r>
          </a:p>
          <a:p>
            <a:endParaRPr lang="fr-FR" sz="2000" dirty="0"/>
          </a:p>
          <a:p>
            <a:r>
              <a:rPr lang="fr-FR" sz="2000" dirty="0"/>
              <a:t>Le </a:t>
            </a:r>
            <a:r>
              <a:rPr lang="fr-FR" sz="2000" dirty="0">
                <a:solidFill>
                  <a:srgbClr val="00B050"/>
                </a:solidFill>
              </a:rPr>
              <a:t>niveau de maîtrise du socle commun</a:t>
            </a:r>
            <a:r>
              <a:rPr lang="fr-FR" sz="2000" dirty="0"/>
              <a:t> peut également être évalué en cours de cycle.</a:t>
            </a:r>
          </a:p>
        </p:txBody>
      </p:sp>
    </p:spTree>
    <p:extLst>
      <p:ext uri="{BB962C8B-B14F-4D97-AF65-F5344CB8AC3E}">
        <p14:creationId xmlns:p14="http://schemas.microsoft.com/office/powerpoint/2010/main" val="46656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a:t>... et aux bilans de fin de cycle</a:t>
            </a:r>
          </a:p>
        </p:txBody>
      </p:sp>
      <p:sp>
        <p:nvSpPr>
          <p:cNvPr id="78" name="Rectangle 77"/>
          <p:cNvSpPr/>
          <p:nvPr/>
        </p:nvSpPr>
        <p:spPr>
          <a:xfrm>
            <a:off x="395536" y="1340768"/>
            <a:ext cx="8424936" cy="3477875"/>
          </a:xfrm>
          <a:prstGeom prst="rect">
            <a:avLst/>
          </a:prstGeom>
        </p:spPr>
        <p:txBody>
          <a:bodyPr wrap="square">
            <a:spAutoFit/>
          </a:bodyPr>
          <a:lstStyle/>
          <a:p>
            <a:r>
              <a:rPr lang="fr-FR" sz="2000" dirty="0"/>
              <a:t>Les </a:t>
            </a:r>
            <a:r>
              <a:rPr lang="fr-FR" sz="2000" b="1" u="sng" dirty="0">
                <a:solidFill>
                  <a:srgbClr val="00B050"/>
                </a:solidFill>
              </a:rPr>
              <a:t>bilans de fin de cycle</a:t>
            </a:r>
            <a:r>
              <a:rPr lang="fr-FR" sz="2000" dirty="0"/>
              <a:t> comprennent une évaluation du </a:t>
            </a:r>
            <a:r>
              <a:rPr lang="fr-FR" sz="2000" b="1" dirty="0">
                <a:solidFill>
                  <a:srgbClr val="00B050"/>
                </a:solidFill>
              </a:rPr>
              <a:t>niveau de maîtrise des 8 composantes du socle commun</a:t>
            </a:r>
            <a:r>
              <a:rPr lang="fr-FR" sz="2000" dirty="0"/>
              <a:t> :</a:t>
            </a:r>
          </a:p>
          <a:p>
            <a:pPr marL="285750" indent="-285750">
              <a:buFont typeface="Arial" panose="020B0604020202020204" pitchFamily="34" charset="0"/>
              <a:buChar char="-"/>
            </a:pPr>
            <a:r>
              <a:rPr lang="fr-FR" sz="2000" dirty="0"/>
              <a:t>les 4 objectifs de connaissances et de compétences du premier domaine ;</a:t>
            </a:r>
          </a:p>
          <a:p>
            <a:pPr marL="285750" indent="-285750">
              <a:buFont typeface="Arial" panose="020B0604020202020204" pitchFamily="34" charset="0"/>
              <a:buChar char="-"/>
            </a:pPr>
            <a:r>
              <a:rPr lang="fr-FR" sz="2000" dirty="0"/>
              <a:t>les 4 autres domaines.</a:t>
            </a:r>
          </a:p>
          <a:p>
            <a:pPr marL="285750" indent="-285750">
              <a:buFont typeface="Arial" panose="020B0604020202020204" pitchFamily="34" charset="0"/>
              <a:buChar char="-"/>
            </a:pPr>
            <a:endParaRPr lang="fr-FR" sz="2000" dirty="0"/>
          </a:p>
          <a:p>
            <a:r>
              <a:rPr lang="fr-FR" sz="2000" dirty="0"/>
              <a:t>Ces bilans comportent également une </a:t>
            </a:r>
            <a:r>
              <a:rPr lang="fr-FR" sz="2000" b="1" dirty="0">
                <a:solidFill>
                  <a:srgbClr val="00B050"/>
                </a:solidFill>
              </a:rPr>
              <a:t>appréciation sur les acquis scolaires</a:t>
            </a:r>
            <a:r>
              <a:rPr lang="fr-FR" sz="2000" dirty="0"/>
              <a:t> du cycle, et, le cas échéant, des conseils pour le cycle suivant.</a:t>
            </a:r>
          </a:p>
          <a:p>
            <a:endParaRPr lang="fr-FR" sz="2000" dirty="0"/>
          </a:p>
          <a:p>
            <a:r>
              <a:rPr lang="fr-FR" sz="2000" dirty="0"/>
              <a:t>Le </a:t>
            </a:r>
            <a:r>
              <a:rPr lang="fr-FR" sz="2000" dirty="0">
                <a:solidFill>
                  <a:srgbClr val="00B050"/>
                </a:solidFill>
              </a:rPr>
              <a:t>niveau de maîtrise du socle commun</a:t>
            </a:r>
            <a:r>
              <a:rPr lang="fr-FR" sz="2000" dirty="0"/>
              <a:t> a pu également être indiqué en cours de cycle sur les bilans périodiques selon les mêmes modalités.</a:t>
            </a:r>
          </a:p>
        </p:txBody>
      </p:sp>
    </p:spTree>
    <p:extLst>
      <p:ext uri="{BB962C8B-B14F-4D97-AF65-F5344CB8AC3E}">
        <p14:creationId xmlns:p14="http://schemas.microsoft.com/office/powerpoint/2010/main" val="131517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a:t>L’application nationale « Livret scolaire du CP à la 3</a:t>
            </a:r>
            <a:r>
              <a:rPr lang="fr-FR" baseline="30000" dirty="0"/>
              <a:t>e</a:t>
            </a:r>
            <a:r>
              <a:rPr lang="fr-FR" dirty="0"/>
              <a:t> »</a:t>
            </a:r>
          </a:p>
        </p:txBody>
      </p:sp>
      <p:sp>
        <p:nvSpPr>
          <p:cNvPr id="78" name="Rectangle 77"/>
          <p:cNvSpPr/>
          <p:nvPr/>
        </p:nvSpPr>
        <p:spPr>
          <a:xfrm>
            <a:off x="525720" y="1340768"/>
            <a:ext cx="8136000" cy="3785652"/>
          </a:xfrm>
          <a:prstGeom prst="rect">
            <a:avLst/>
          </a:prstGeom>
        </p:spPr>
        <p:txBody>
          <a:bodyPr wrap="square">
            <a:spAutoFit/>
          </a:bodyPr>
          <a:lstStyle/>
          <a:p>
            <a:pPr>
              <a:defRPr/>
            </a:pPr>
            <a:r>
              <a:rPr lang="fr-FR" sz="2000" dirty="0"/>
              <a:t>Une </a:t>
            </a:r>
            <a:r>
              <a:rPr lang="fr-FR" sz="2000" b="1" dirty="0">
                <a:solidFill>
                  <a:srgbClr val="00B050"/>
                </a:solidFill>
              </a:rPr>
              <a:t>application nationale</a:t>
            </a:r>
            <a:r>
              <a:rPr lang="fr-FR" sz="2000" dirty="0"/>
              <a:t> permet d’éditer les bilans périodiques et de fin de cycle.</a:t>
            </a:r>
          </a:p>
          <a:p>
            <a:pPr>
              <a:defRPr/>
            </a:pPr>
            <a:endParaRPr lang="fr-FR" sz="2000" dirty="0"/>
          </a:p>
          <a:p>
            <a:pPr>
              <a:defRPr/>
            </a:pPr>
            <a:r>
              <a:rPr lang="fr-FR" sz="2000" dirty="0"/>
              <a:t>Ces bilans peuvent être établis avec différents outils. Néanmoins en cas de changement d'établissement le livret est obligatoirement transmis au nouvel établissement par le biais de cette application nationale de suivi de la scolarité, appelée "</a:t>
            </a:r>
            <a:r>
              <a:rPr lang="fr-FR" sz="2000" b="1" dirty="0">
                <a:solidFill>
                  <a:srgbClr val="00B050"/>
                </a:solidFill>
              </a:rPr>
              <a:t>livret scolaire unique du CP à la troisième</a:t>
            </a:r>
            <a:r>
              <a:rPr lang="fr-FR" sz="2000" dirty="0"/>
              <a:t>", ou livret scolaire unique numérique.</a:t>
            </a:r>
          </a:p>
          <a:p>
            <a:pPr>
              <a:defRPr/>
            </a:pPr>
            <a:endParaRPr lang="fr-FR" sz="2000" dirty="0"/>
          </a:p>
          <a:p>
            <a:pPr>
              <a:defRPr/>
            </a:pPr>
            <a:r>
              <a:rPr lang="fr-FR" sz="2000" dirty="0"/>
              <a:t>Cette application est aussi la seule source de transmission des éléments du livret pris en compte pour l'attribution du </a:t>
            </a:r>
            <a:r>
              <a:rPr lang="fr-FR" sz="2000" dirty="0" err="1"/>
              <a:t>DNB</a:t>
            </a:r>
            <a:r>
              <a:rPr lang="fr-FR" sz="2000" dirty="0"/>
              <a:t> et pour les choix d'affectation des élèves.</a:t>
            </a:r>
          </a:p>
        </p:txBody>
      </p:sp>
    </p:spTree>
    <p:extLst>
      <p:ext uri="{BB962C8B-B14F-4D97-AF65-F5344CB8AC3E}">
        <p14:creationId xmlns:p14="http://schemas.microsoft.com/office/powerpoint/2010/main" val="366144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a:t>Le DNB : ce qui est évalué</a:t>
            </a:r>
          </a:p>
        </p:txBody>
      </p:sp>
      <p:sp>
        <p:nvSpPr>
          <p:cNvPr id="4" name="Rectangle à coins arrondis 3"/>
          <p:cNvSpPr/>
          <p:nvPr/>
        </p:nvSpPr>
        <p:spPr>
          <a:xfrm>
            <a:off x="323528" y="5301244"/>
            <a:ext cx="2412000" cy="648000"/>
          </a:xfrm>
          <a:prstGeom prst="roundRect">
            <a:avLst/>
          </a:prstGeom>
          <a:solidFill>
            <a:srgbClr val="FDA4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Enseignements de complément et LSF</a:t>
            </a:r>
            <a:endParaRPr lang="fr-FR" sz="1600" dirty="0">
              <a:solidFill>
                <a:schemeClr val="bg1"/>
              </a:solidFill>
            </a:endParaRPr>
          </a:p>
        </p:txBody>
      </p:sp>
      <p:sp>
        <p:nvSpPr>
          <p:cNvPr id="5" name="Rectangle à coins arrondis 4"/>
          <p:cNvSpPr/>
          <p:nvPr/>
        </p:nvSpPr>
        <p:spPr>
          <a:xfrm>
            <a:off x="323528" y="3509960"/>
            <a:ext cx="2412000" cy="1170000"/>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Examen terminal</a:t>
            </a:r>
            <a:endParaRPr lang="fr-FR" sz="1600" dirty="0">
              <a:solidFill>
                <a:schemeClr val="bg1"/>
              </a:solidFill>
            </a:endParaRPr>
          </a:p>
        </p:txBody>
      </p:sp>
      <p:sp>
        <p:nvSpPr>
          <p:cNvPr id="6" name="Rectangle à coins arrondis 5"/>
          <p:cNvSpPr/>
          <p:nvPr/>
        </p:nvSpPr>
        <p:spPr>
          <a:xfrm>
            <a:off x="323528" y="1480074"/>
            <a:ext cx="2412000" cy="1170000"/>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Maîtrise du socle commun</a:t>
            </a:r>
            <a:endParaRPr lang="fr-FR" sz="1600" dirty="0">
              <a:solidFill>
                <a:schemeClr val="bg1"/>
              </a:solidFill>
            </a:endParaRPr>
          </a:p>
        </p:txBody>
      </p:sp>
      <p:sp>
        <p:nvSpPr>
          <p:cNvPr id="7" name="Rectangle à coins arrondis 6"/>
          <p:cNvSpPr/>
          <p:nvPr/>
        </p:nvSpPr>
        <p:spPr>
          <a:xfrm>
            <a:off x="2939449" y="3068960"/>
            <a:ext cx="5904000" cy="2052000"/>
          </a:xfrm>
          <a:prstGeom prst="roundRect">
            <a:avLst/>
          </a:prstGeom>
          <a:solidFill>
            <a:srgbClr val="CCFF66"/>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sz="1600" dirty="0">
                <a:solidFill>
                  <a:srgbClr val="1C1850"/>
                </a:solidFill>
              </a:rPr>
              <a:t>Trois épreuves sur 100 points chacune :</a:t>
            </a:r>
          </a:p>
          <a:p>
            <a:pPr marL="460375" indent="-285750">
              <a:buFontTx/>
              <a:buChar char="-"/>
              <a:defRPr/>
            </a:pPr>
            <a:r>
              <a:rPr lang="fr-FR" sz="1600" dirty="0">
                <a:solidFill>
                  <a:srgbClr val="1C1850"/>
                </a:solidFill>
              </a:rPr>
              <a:t>épreuve écrite de mathématiques, physique-chimie, sciences de la vie et de la Terre, et technologie</a:t>
            </a:r>
          </a:p>
          <a:p>
            <a:pPr marL="460375" indent="-285750">
              <a:buFontTx/>
              <a:buChar char="-"/>
              <a:defRPr/>
            </a:pPr>
            <a:r>
              <a:rPr lang="fr-FR" sz="1600" dirty="0">
                <a:solidFill>
                  <a:srgbClr val="1C1850"/>
                </a:solidFill>
              </a:rPr>
              <a:t>épreuve écrite de français, histoire et géographie, éducation morale et civique</a:t>
            </a:r>
          </a:p>
          <a:p>
            <a:pPr marL="460375" indent="-285750">
              <a:buFontTx/>
              <a:buChar char="-"/>
              <a:defRPr/>
            </a:pPr>
            <a:r>
              <a:rPr lang="fr-FR" sz="1600" dirty="0">
                <a:solidFill>
                  <a:srgbClr val="1C1850"/>
                </a:solidFill>
              </a:rPr>
              <a:t>épreuve orale : soutenance d’un projet mené au cours des EPI ou d’un parcours(Avenir, citoyen, EAC)</a:t>
            </a:r>
          </a:p>
          <a:p>
            <a:pPr marL="174625">
              <a:defRPr/>
            </a:pPr>
            <a:r>
              <a:rPr lang="fr-FR" sz="1600" dirty="0">
                <a:solidFill>
                  <a:srgbClr val="1C1850"/>
                </a:solidFill>
              </a:rPr>
              <a:t>	</a:t>
            </a:r>
            <a:r>
              <a:rPr lang="fr-FR" dirty="0">
                <a:solidFill>
                  <a:srgbClr val="1C1850"/>
                </a:solidFill>
              </a:rPr>
              <a:t>Soit au maximum </a:t>
            </a:r>
            <a:r>
              <a:rPr lang="fr-FR" b="1" dirty="0">
                <a:solidFill>
                  <a:srgbClr val="1C1850"/>
                </a:solidFill>
              </a:rPr>
              <a:t>300 points</a:t>
            </a:r>
            <a:endParaRPr lang="fr-FR" sz="1600" dirty="0">
              <a:solidFill>
                <a:srgbClr val="1C1850"/>
              </a:solidFill>
            </a:endParaRPr>
          </a:p>
        </p:txBody>
      </p:sp>
      <p:sp>
        <p:nvSpPr>
          <p:cNvPr id="8" name="Rectangle à coins arrondis 7"/>
          <p:cNvSpPr/>
          <p:nvPr/>
        </p:nvSpPr>
        <p:spPr>
          <a:xfrm>
            <a:off x="2939449" y="5202306"/>
            <a:ext cx="5904000" cy="864000"/>
          </a:xfrm>
          <a:prstGeom prst="roundRect">
            <a:avLst/>
          </a:prstGeom>
          <a:solidFill>
            <a:srgbClr val="FFD243"/>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sz="1600" dirty="0">
                <a:solidFill>
                  <a:srgbClr val="1C1850"/>
                </a:solidFill>
              </a:rPr>
              <a:t>Objectifs d’apprentissage du cycle :</a:t>
            </a:r>
          </a:p>
          <a:p>
            <a:pPr marL="460375" indent="-285750">
              <a:buFontTx/>
              <a:buChar char="-"/>
              <a:defRPr/>
            </a:pPr>
            <a:r>
              <a:rPr lang="fr-FR" sz="1600" dirty="0">
                <a:solidFill>
                  <a:srgbClr val="1C1850"/>
                </a:solidFill>
              </a:rPr>
              <a:t>atteints		10 points</a:t>
            </a:r>
          </a:p>
          <a:p>
            <a:pPr marL="460375" indent="-285750">
              <a:buFontTx/>
              <a:buChar char="-"/>
              <a:defRPr/>
            </a:pPr>
            <a:r>
              <a:rPr lang="fr-FR" sz="1600" dirty="0">
                <a:solidFill>
                  <a:srgbClr val="1C1850"/>
                </a:solidFill>
              </a:rPr>
              <a:t>dépassés		20 points</a:t>
            </a:r>
          </a:p>
        </p:txBody>
      </p:sp>
      <p:sp>
        <p:nvSpPr>
          <p:cNvPr id="9" name="Rectangle à coins arrondis 8"/>
          <p:cNvSpPr/>
          <p:nvPr/>
        </p:nvSpPr>
        <p:spPr>
          <a:xfrm>
            <a:off x="2939449" y="1129074"/>
            <a:ext cx="5904000" cy="1872000"/>
          </a:xfrm>
          <a:prstGeom prst="round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600" dirty="0">
                <a:solidFill>
                  <a:srgbClr val="1C1850"/>
                </a:solidFill>
              </a:rPr>
              <a:t>Pour chacune des 8 composantes (objectifs du domaine 1,</a:t>
            </a:r>
          </a:p>
          <a:p>
            <a:pPr>
              <a:defRPr/>
            </a:pPr>
            <a:r>
              <a:rPr lang="fr-FR" sz="1600" dirty="0">
                <a:solidFill>
                  <a:srgbClr val="1C1850"/>
                </a:solidFill>
              </a:rPr>
              <a:t> 4 autres domaines), le niveau de maîtrise donne des points :</a:t>
            </a:r>
          </a:p>
          <a:p>
            <a:pPr marL="285750" indent="-285750">
              <a:buFontTx/>
              <a:buChar char="-"/>
              <a:defRPr/>
            </a:pPr>
            <a:r>
              <a:rPr lang="fr-FR" sz="1600" dirty="0">
                <a:solidFill>
                  <a:srgbClr val="1C1850"/>
                </a:solidFill>
              </a:rPr>
              <a:t>maîtrise insuffisante : 	10 points</a:t>
            </a:r>
          </a:p>
          <a:p>
            <a:pPr marL="285750" indent="-285750">
              <a:buFontTx/>
              <a:buChar char="-"/>
              <a:defRPr/>
            </a:pPr>
            <a:r>
              <a:rPr lang="fr-FR" sz="1600" dirty="0">
                <a:solidFill>
                  <a:srgbClr val="1C1850"/>
                </a:solidFill>
              </a:rPr>
              <a:t>maîtrise fragile : 		25 points</a:t>
            </a:r>
          </a:p>
          <a:p>
            <a:pPr marL="285750" indent="-285750">
              <a:buFontTx/>
              <a:buChar char="-"/>
              <a:defRPr/>
            </a:pPr>
            <a:r>
              <a:rPr lang="fr-FR" sz="1600" dirty="0">
                <a:solidFill>
                  <a:srgbClr val="1C1850"/>
                </a:solidFill>
              </a:rPr>
              <a:t>maîtrise satisfaisante : 	40 points</a:t>
            </a:r>
          </a:p>
          <a:p>
            <a:pPr marL="285750" indent="-285750">
              <a:buFontTx/>
              <a:buChar char="-"/>
              <a:defRPr/>
            </a:pPr>
            <a:r>
              <a:rPr lang="fr-FR" sz="1600" dirty="0">
                <a:solidFill>
                  <a:srgbClr val="1C1850"/>
                </a:solidFill>
              </a:rPr>
              <a:t>très bonne maîtrise : 	50 points</a:t>
            </a:r>
          </a:p>
          <a:p>
            <a:pPr>
              <a:defRPr/>
            </a:pPr>
            <a:r>
              <a:rPr lang="fr-FR" sz="1600" dirty="0">
                <a:solidFill>
                  <a:srgbClr val="1C1850"/>
                </a:solidFill>
              </a:rPr>
              <a:t>	</a:t>
            </a:r>
            <a:r>
              <a:rPr lang="fr-FR" dirty="0">
                <a:solidFill>
                  <a:srgbClr val="1C1850"/>
                </a:solidFill>
              </a:rPr>
              <a:t>Soit au maximum </a:t>
            </a:r>
            <a:r>
              <a:rPr lang="fr-FR" b="1" dirty="0">
                <a:solidFill>
                  <a:srgbClr val="1C1850"/>
                </a:solidFill>
              </a:rPr>
              <a:t>400 points</a:t>
            </a:r>
            <a:endParaRPr lang="fr-FR" sz="1600" b="1" dirty="0">
              <a:solidFill>
                <a:srgbClr val="1C1850"/>
              </a:solidFill>
            </a:endParaRPr>
          </a:p>
        </p:txBody>
      </p:sp>
    </p:spTree>
    <p:extLst>
      <p:ext uri="{BB962C8B-B14F-4D97-AF65-F5344CB8AC3E}">
        <p14:creationId xmlns:p14="http://schemas.microsoft.com/office/powerpoint/2010/main" val="65637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a:t>Le DNB : obtention</a:t>
            </a:r>
          </a:p>
        </p:txBody>
      </p:sp>
      <p:sp>
        <p:nvSpPr>
          <p:cNvPr id="4" name="Rectangle à coins arrondis 3"/>
          <p:cNvSpPr/>
          <p:nvPr/>
        </p:nvSpPr>
        <p:spPr>
          <a:xfrm>
            <a:off x="323528" y="4725232"/>
            <a:ext cx="2412000" cy="900000"/>
          </a:xfrm>
          <a:prstGeom prst="roundRect">
            <a:avLst/>
          </a:prstGeom>
          <a:solidFill>
            <a:srgbClr val="FDA4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Remise des diplômes</a:t>
            </a:r>
            <a:endParaRPr lang="fr-FR" sz="1600" dirty="0">
              <a:solidFill>
                <a:schemeClr val="bg1"/>
              </a:solidFill>
            </a:endParaRPr>
          </a:p>
        </p:txBody>
      </p:sp>
      <p:sp>
        <p:nvSpPr>
          <p:cNvPr id="5" name="Rectangle à coins arrondis 4"/>
          <p:cNvSpPr/>
          <p:nvPr/>
        </p:nvSpPr>
        <p:spPr>
          <a:xfrm>
            <a:off x="323528" y="3033080"/>
            <a:ext cx="2412000" cy="900000"/>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Mentions</a:t>
            </a:r>
            <a:endParaRPr lang="fr-FR" sz="1600" dirty="0">
              <a:solidFill>
                <a:schemeClr val="bg1"/>
              </a:solidFill>
            </a:endParaRPr>
          </a:p>
        </p:txBody>
      </p:sp>
      <p:sp>
        <p:nvSpPr>
          <p:cNvPr id="6" name="Rectangle à coins arrondis 5"/>
          <p:cNvSpPr/>
          <p:nvPr/>
        </p:nvSpPr>
        <p:spPr>
          <a:xfrm>
            <a:off x="323528" y="1403766"/>
            <a:ext cx="2412000" cy="900000"/>
          </a:xfrm>
          <a:prstGeom prst="roundRect">
            <a:avLst/>
          </a:prstGeom>
          <a:solidFill>
            <a:srgbClr val="E36B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Conditions</a:t>
            </a:r>
            <a:endParaRPr lang="fr-FR" sz="1600" dirty="0">
              <a:solidFill>
                <a:schemeClr val="bg1"/>
              </a:solidFill>
            </a:endParaRPr>
          </a:p>
        </p:txBody>
      </p:sp>
      <p:sp>
        <p:nvSpPr>
          <p:cNvPr id="7" name="Rectangle à coins arrondis 6"/>
          <p:cNvSpPr/>
          <p:nvPr/>
        </p:nvSpPr>
        <p:spPr>
          <a:xfrm>
            <a:off x="3033578" y="2817080"/>
            <a:ext cx="5760000" cy="1332000"/>
          </a:xfrm>
          <a:prstGeom prst="roundRect">
            <a:avLst/>
          </a:prstGeom>
          <a:solidFill>
            <a:srgbClr val="CCFF66"/>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Le diplôme d’un candidat porte la mention :</a:t>
            </a:r>
          </a:p>
          <a:p>
            <a:pPr marL="460375" indent="-285750">
              <a:buFontTx/>
              <a:buChar char="-"/>
              <a:defRPr/>
            </a:pPr>
            <a:r>
              <a:rPr lang="fr-FR" b="1" dirty="0">
                <a:solidFill>
                  <a:srgbClr val="1C1850"/>
                </a:solidFill>
              </a:rPr>
              <a:t>assez bien</a:t>
            </a:r>
            <a:r>
              <a:rPr lang="fr-FR" dirty="0">
                <a:solidFill>
                  <a:srgbClr val="1C1850"/>
                </a:solidFill>
              </a:rPr>
              <a:t> s’il obtient au moins </a:t>
            </a:r>
            <a:r>
              <a:rPr lang="fr-FR" b="1" dirty="0">
                <a:solidFill>
                  <a:srgbClr val="1C1850"/>
                </a:solidFill>
              </a:rPr>
              <a:t>420 points</a:t>
            </a:r>
          </a:p>
          <a:p>
            <a:pPr marL="460375" indent="-285750">
              <a:buFontTx/>
              <a:buChar char="-"/>
              <a:defRPr/>
            </a:pPr>
            <a:r>
              <a:rPr lang="fr-FR" b="1" dirty="0">
                <a:solidFill>
                  <a:srgbClr val="1C1850"/>
                </a:solidFill>
              </a:rPr>
              <a:t>bien</a:t>
            </a:r>
            <a:r>
              <a:rPr lang="fr-FR" dirty="0">
                <a:solidFill>
                  <a:srgbClr val="1C1850"/>
                </a:solidFill>
              </a:rPr>
              <a:t> s’il obtient au moins </a:t>
            </a:r>
            <a:r>
              <a:rPr lang="fr-FR" b="1" dirty="0">
                <a:solidFill>
                  <a:srgbClr val="1C1850"/>
                </a:solidFill>
              </a:rPr>
              <a:t>490 points</a:t>
            </a:r>
          </a:p>
          <a:p>
            <a:pPr marL="460375" indent="-285750">
              <a:buFontTx/>
              <a:buChar char="-"/>
              <a:defRPr/>
            </a:pPr>
            <a:r>
              <a:rPr lang="fr-FR" b="1" dirty="0">
                <a:solidFill>
                  <a:srgbClr val="1C1850"/>
                </a:solidFill>
              </a:rPr>
              <a:t>très bien</a:t>
            </a:r>
            <a:r>
              <a:rPr lang="fr-FR" dirty="0">
                <a:solidFill>
                  <a:srgbClr val="1C1850"/>
                </a:solidFill>
              </a:rPr>
              <a:t> s’il obtient au moins </a:t>
            </a:r>
            <a:r>
              <a:rPr lang="fr-FR" b="1" dirty="0">
                <a:solidFill>
                  <a:srgbClr val="1C1850"/>
                </a:solidFill>
              </a:rPr>
              <a:t>560 points</a:t>
            </a:r>
          </a:p>
        </p:txBody>
      </p:sp>
      <p:sp>
        <p:nvSpPr>
          <p:cNvPr id="8" name="Rectangle à coins arrondis 7"/>
          <p:cNvSpPr/>
          <p:nvPr/>
        </p:nvSpPr>
        <p:spPr>
          <a:xfrm>
            <a:off x="3033578" y="4653232"/>
            <a:ext cx="5760000" cy="1044000"/>
          </a:xfrm>
          <a:prstGeom prst="roundRect">
            <a:avLst/>
          </a:prstGeom>
          <a:solidFill>
            <a:srgbClr val="FFD243"/>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Les diplômes seront remis aux lauréats lors d’une cérémonie républicaine en début d’année scolaire suivante. </a:t>
            </a:r>
          </a:p>
        </p:txBody>
      </p:sp>
      <p:sp>
        <p:nvSpPr>
          <p:cNvPr id="9" name="Rectangle à coins arrondis 8"/>
          <p:cNvSpPr/>
          <p:nvPr/>
        </p:nvSpPr>
        <p:spPr>
          <a:xfrm>
            <a:off x="3033578" y="1403766"/>
            <a:ext cx="5760000" cy="900000"/>
          </a:xfrm>
          <a:prstGeom prst="roundRect">
            <a:avLst/>
          </a:prstGeom>
          <a:solidFill>
            <a:srgbClr val="F68EEA"/>
          </a:solidFill>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dirty="0">
                <a:solidFill>
                  <a:srgbClr val="1C1850"/>
                </a:solidFill>
              </a:rPr>
              <a:t>Un candidat est reçu s’il obtient au moins </a:t>
            </a:r>
            <a:r>
              <a:rPr lang="fr-FR" b="1" dirty="0">
                <a:solidFill>
                  <a:srgbClr val="1C1850"/>
                </a:solidFill>
              </a:rPr>
              <a:t>350 points</a:t>
            </a:r>
            <a:r>
              <a:rPr lang="fr-FR" dirty="0">
                <a:solidFill>
                  <a:srgbClr val="1C1850"/>
                </a:solidFill>
              </a:rPr>
              <a:t> sur les 700 points possibles.</a:t>
            </a:r>
            <a:endParaRPr lang="fr-FR" b="1" dirty="0">
              <a:solidFill>
                <a:srgbClr val="1C1850"/>
              </a:solidFill>
            </a:endParaRPr>
          </a:p>
        </p:txBody>
      </p:sp>
    </p:spTree>
    <p:extLst>
      <p:ext uri="{BB962C8B-B14F-4D97-AF65-F5344CB8AC3E}">
        <p14:creationId xmlns:p14="http://schemas.microsoft.com/office/powerpoint/2010/main" val="121065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a:t>Le DNB : les épreuves terminales</a:t>
            </a:r>
          </a:p>
        </p:txBody>
      </p:sp>
      <p:sp>
        <p:nvSpPr>
          <p:cNvPr id="4" name="Rectangle à coins arrondis 3"/>
          <p:cNvSpPr/>
          <p:nvPr/>
        </p:nvSpPr>
        <p:spPr>
          <a:xfrm>
            <a:off x="179512" y="5067256"/>
            <a:ext cx="2412000" cy="648000"/>
          </a:xfrm>
          <a:prstGeom prst="roundRect">
            <a:avLst/>
          </a:prstGeom>
          <a:solidFill>
            <a:srgbClr val="FDA4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Soutenance orale d’un projet</a:t>
            </a:r>
            <a:endParaRPr lang="fr-FR" sz="1600" dirty="0">
              <a:solidFill>
                <a:schemeClr val="bg1"/>
              </a:solidFill>
            </a:endParaRPr>
          </a:p>
        </p:txBody>
      </p:sp>
      <p:sp>
        <p:nvSpPr>
          <p:cNvPr id="5" name="Rectangle à coins arrondis 4"/>
          <p:cNvSpPr/>
          <p:nvPr/>
        </p:nvSpPr>
        <p:spPr>
          <a:xfrm>
            <a:off x="179512" y="3332165"/>
            <a:ext cx="2412000" cy="1170000"/>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Français, histoire et géographie, </a:t>
            </a:r>
            <a:r>
              <a:rPr lang="fr-FR" b="1" dirty="0" err="1">
                <a:solidFill>
                  <a:schemeClr val="bg1"/>
                </a:solidFill>
              </a:rPr>
              <a:t>EMC</a:t>
            </a:r>
            <a:endParaRPr lang="fr-FR" sz="1600" dirty="0">
              <a:solidFill>
                <a:schemeClr val="bg1"/>
              </a:solidFill>
            </a:endParaRPr>
          </a:p>
        </p:txBody>
      </p:sp>
      <p:sp>
        <p:nvSpPr>
          <p:cNvPr id="6" name="Rectangle à coins arrondis 5"/>
          <p:cNvSpPr/>
          <p:nvPr/>
        </p:nvSpPr>
        <p:spPr>
          <a:xfrm>
            <a:off x="179512" y="1372074"/>
            <a:ext cx="2412000" cy="1170000"/>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Mathématiques, physique-chimie, </a:t>
            </a:r>
            <a:r>
              <a:rPr lang="fr-FR" b="1" dirty="0" err="1">
                <a:solidFill>
                  <a:schemeClr val="bg1"/>
                </a:solidFill>
              </a:rPr>
              <a:t>SVT</a:t>
            </a:r>
            <a:r>
              <a:rPr lang="fr-FR" b="1" dirty="0">
                <a:solidFill>
                  <a:schemeClr val="bg1"/>
                </a:solidFill>
              </a:rPr>
              <a:t>, technologie</a:t>
            </a:r>
            <a:endParaRPr lang="fr-FR" sz="1600" dirty="0">
              <a:solidFill>
                <a:schemeClr val="bg1"/>
              </a:solidFill>
            </a:endParaRPr>
          </a:p>
        </p:txBody>
      </p:sp>
      <p:sp>
        <p:nvSpPr>
          <p:cNvPr id="7" name="Rectangle à coins arrondis 6"/>
          <p:cNvSpPr/>
          <p:nvPr/>
        </p:nvSpPr>
        <p:spPr>
          <a:xfrm>
            <a:off x="2771800" y="2927165"/>
            <a:ext cx="6156000" cy="1980000"/>
          </a:xfrm>
          <a:prstGeom prst="roundRect">
            <a:avLst/>
          </a:prstGeom>
          <a:solidFill>
            <a:srgbClr val="CCFF66"/>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b="1" dirty="0">
                <a:solidFill>
                  <a:srgbClr val="1C1850"/>
                </a:solidFill>
              </a:rPr>
              <a:t>Première partie : analyse et compréhension de textes, maîtrise de différents langages</a:t>
            </a:r>
          </a:p>
          <a:p>
            <a:pPr marL="174625">
              <a:defRPr/>
            </a:pPr>
            <a:r>
              <a:rPr lang="fr-FR" dirty="0">
                <a:solidFill>
                  <a:srgbClr val="1C1850"/>
                </a:solidFill>
              </a:rPr>
              <a:t>Histoire et géographie, </a:t>
            </a:r>
            <a:r>
              <a:rPr lang="fr-FR" dirty="0" err="1">
                <a:solidFill>
                  <a:srgbClr val="1C1850"/>
                </a:solidFill>
              </a:rPr>
              <a:t>EMC</a:t>
            </a:r>
            <a:r>
              <a:rPr lang="fr-FR" dirty="0">
                <a:solidFill>
                  <a:srgbClr val="1C1850"/>
                </a:solidFill>
              </a:rPr>
              <a:t> : 2h</a:t>
            </a:r>
          </a:p>
          <a:p>
            <a:pPr marL="174625">
              <a:defRPr/>
            </a:pPr>
            <a:r>
              <a:rPr lang="fr-FR" dirty="0">
                <a:solidFill>
                  <a:srgbClr val="1C1850"/>
                </a:solidFill>
              </a:rPr>
              <a:t>Français : 1h</a:t>
            </a:r>
          </a:p>
          <a:p>
            <a:pPr marL="174625">
              <a:spcBef>
                <a:spcPts val="1200"/>
              </a:spcBef>
              <a:defRPr/>
            </a:pPr>
            <a:r>
              <a:rPr lang="fr-FR" b="1" dirty="0">
                <a:solidFill>
                  <a:srgbClr val="1C1850"/>
                </a:solidFill>
              </a:rPr>
              <a:t>Deuxième partie : rédaction et maîtrise de la langue</a:t>
            </a:r>
          </a:p>
          <a:p>
            <a:pPr marL="174625">
              <a:defRPr/>
            </a:pPr>
            <a:r>
              <a:rPr lang="fr-FR" dirty="0">
                <a:solidFill>
                  <a:srgbClr val="1C1850"/>
                </a:solidFill>
              </a:rPr>
              <a:t>Français : 2h</a:t>
            </a:r>
          </a:p>
        </p:txBody>
      </p:sp>
      <p:sp>
        <p:nvSpPr>
          <p:cNvPr id="8" name="Rectangle à coins arrondis 7"/>
          <p:cNvSpPr/>
          <p:nvPr/>
        </p:nvSpPr>
        <p:spPr>
          <a:xfrm>
            <a:off x="2771800" y="5049256"/>
            <a:ext cx="6156000" cy="684000"/>
          </a:xfrm>
          <a:prstGeom prst="roundRect">
            <a:avLst/>
          </a:prstGeom>
          <a:solidFill>
            <a:srgbClr val="FFD243"/>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Exposé : 5 minutes</a:t>
            </a:r>
          </a:p>
          <a:p>
            <a:pPr marL="174625">
              <a:defRPr/>
            </a:pPr>
            <a:r>
              <a:rPr lang="fr-FR" dirty="0">
                <a:solidFill>
                  <a:srgbClr val="1C1850"/>
                </a:solidFill>
              </a:rPr>
              <a:t>Entretien avec le jury : 10 minutes</a:t>
            </a:r>
          </a:p>
        </p:txBody>
      </p:sp>
      <p:sp>
        <p:nvSpPr>
          <p:cNvPr id="9" name="Rectangle à coins arrondis 8"/>
          <p:cNvSpPr/>
          <p:nvPr/>
        </p:nvSpPr>
        <p:spPr>
          <a:xfrm>
            <a:off x="2771800" y="1129074"/>
            <a:ext cx="6156000" cy="1656000"/>
          </a:xfrm>
          <a:prstGeom prst="round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dirty="0">
                <a:solidFill>
                  <a:srgbClr val="1C1850"/>
                </a:solidFill>
              </a:rPr>
              <a:t>Mathématiques : 2h</a:t>
            </a:r>
          </a:p>
          <a:p>
            <a:pPr>
              <a:defRPr/>
            </a:pPr>
            <a:r>
              <a:rPr lang="fr-FR" dirty="0">
                <a:solidFill>
                  <a:srgbClr val="1C1850"/>
                </a:solidFill>
              </a:rPr>
              <a:t>Physique-chimie, </a:t>
            </a:r>
            <a:r>
              <a:rPr lang="fr-FR" dirty="0" err="1">
                <a:solidFill>
                  <a:srgbClr val="1C1850"/>
                </a:solidFill>
              </a:rPr>
              <a:t>SVT</a:t>
            </a:r>
            <a:r>
              <a:rPr lang="fr-FR" dirty="0">
                <a:solidFill>
                  <a:srgbClr val="1C1850"/>
                </a:solidFill>
              </a:rPr>
              <a:t>, technologie (2 disciplines) : 1h</a:t>
            </a:r>
          </a:p>
          <a:p>
            <a:pPr>
              <a:defRPr/>
            </a:pPr>
            <a:endParaRPr lang="fr-FR" dirty="0">
              <a:solidFill>
                <a:srgbClr val="1C1850"/>
              </a:solidFill>
            </a:endParaRPr>
          </a:p>
          <a:p>
            <a:pPr>
              <a:defRPr/>
            </a:pPr>
            <a:r>
              <a:rPr lang="fr-FR" dirty="0">
                <a:solidFill>
                  <a:srgbClr val="1C1850"/>
                </a:solidFill>
              </a:rPr>
              <a:t>L’épreuve comporte obligatoirement au moins un exercice d’algorithmique ou de programmation.</a:t>
            </a:r>
          </a:p>
        </p:txBody>
      </p:sp>
      <p:sp>
        <p:nvSpPr>
          <p:cNvPr id="10" name="ZoneTexte 9">
            <a:hlinkClick r:id="rId3"/>
          </p:cNvPr>
          <p:cNvSpPr txBox="1"/>
          <p:nvPr/>
        </p:nvSpPr>
        <p:spPr>
          <a:xfrm>
            <a:off x="1744164" y="5886005"/>
            <a:ext cx="1694695" cy="276999"/>
          </a:xfrm>
          <a:prstGeom prst="rect">
            <a:avLst/>
          </a:prstGeom>
          <a:noFill/>
        </p:spPr>
        <p:txBody>
          <a:bodyPr wrap="none" rtlCol="0">
            <a:spAutoFit/>
          </a:bodyPr>
          <a:lstStyle/>
          <a:p>
            <a:r>
              <a:rPr lang="fr-FR" sz="1200" b="1" i="1" dirty="0" smtClean="0">
                <a:solidFill>
                  <a:schemeClr val="accent1">
                    <a:lumMod val="50000"/>
                  </a:schemeClr>
                </a:solidFill>
              </a:rPr>
              <a:t>Arrêté relatif au </a:t>
            </a:r>
            <a:r>
              <a:rPr lang="fr-FR" sz="1200" b="1" i="1" dirty="0" err="1" smtClean="0">
                <a:solidFill>
                  <a:schemeClr val="accent1">
                    <a:lumMod val="50000"/>
                  </a:schemeClr>
                </a:solidFill>
              </a:rPr>
              <a:t>DNB</a:t>
            </a:r>
            <a:endParaRPr lang="fr-FR" sz="1200" b="1" i="1" dirty="0">
              <a:solidFill>
                <a:schemeClr val="accent1">
                  <a:lumMod val="50000"/>
                </a:schemeClr>
              </a:solidFill>
            </a:endParaRPr>
          </a:p>
        </p:txBody>
      </p:sp>
      <p:sp>
        <p:nvSpPr>
          <p:cNvPr id="11" name="ZoneTexte 10">
            <a:hlinkClick r:id="rId4"/>
          </p:cNvPr>
          <p:cNvSpPr txBox="1"/>
          <p:nvPr/>
        </p:nvSpPr>
        <p:spPr>
          <a:xfrm>
            <a:off x="4860032" y="5877271"/>
            <a:ext cx="2497800" cy="276999"/>
          </a:xfrm>
          <a:prstGeom prst="rect">
            <a:avLst/>
          </a:prstGeom>
          <a:noFill/>
        </p:spPr>
        <p:txBody>
          <a:bodyPr wrap="none" rtlCol="0">
            <a:spAutoFit/>
          </a:bodyPr>
          <a:lstStyle/>
          <a:p>
            <a:r>
              <a:rPr lang="fr-FR" sz="1200" b="1" i="1" dirty="0" smtClean="0">
                <a:solidFill>
                  <a:schemeClr val="accent1">
                    <a:lumMod val="50000"/>
                  </a:schemeClr>
                </a:solidFill>
              </a:rPr>
              <a:t>Note de service relative au </a:t>
            </a:r>
            <a:r>
              <a:rPr lang="fr-FR" sz="1200" b="1" i="1" dirty="0" err="1" smtClean="0">
                <a:solidFill>
                  <a:schemeClr val="accent1">
                    <a:lumMod val="50000"/>
                  </a:schemeClr>
                </a:solidFill>
              </a:rPr>
              <a:t>DNB</a:t>
            </a:r>
            <a:endParaRPr lang="fr-FR" sz="1200" b="1" i="1" dirty="0">
              <a:solidFill>
                <a:schemeClr val="accent1">
                  <a:lumMod val="50000"/>
                </a:schemeClr>
              </a:solidFill>
            </a:endParaRPr>
          </a:p>
        </p:txBody>
      </p:sp>
    </p:spTree>
    <p:extLst>
      <p:ext uri="{BB962C8B-B14F-4D97-AF65-F5344CB8AC3E}">
        <p14:creationId xmlns:p14="http://schemas.microsoft.com/office/powerpoint/2010/main" val="207009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78" t="27091" r="33736" b="68625"/>
          <a:stretch/>
        </p:blipFill>
        <p:spPr bwMode="auto">
          <a:xfrm>
            <a:off x="219581" y="1268760"/>
            <a:ext cx="8784000" cy="4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3" name="Rectangle 2"/>
          <p:cNvSpPr>
            <a:spLocks noGrp="1"/>
          </p:cNvSpPr>
          <p:nvPr>
            <p:ph type="title"/>
          </p:nvPr>
        </p:nvSpPr>
        <p:spPr/>
        <p:txBody>
          <a:bodyPr/>
          <a:lstStyle/>
          <a:p>
            <a:pPr eaLnBrk="1" hangingPunct="1"/>
            <a:r>
              <a:rPr lang="fr-FR" altLang="fr-FR"/>
              <a:t>Des ressources pédagogiques sur</a:t>
            </a:r>
          </a:p>
        </p:txBody>
      </p:sp>
      <p:cxnSp>
        <p:nvCxnSpPr>
          <p:cNvPr id="28674" name="AutoShape 3"/>
          <p:cNvCxnSpPr>
            <a:cxnSpLocks noChangeShapeType="1"/>
          </p:cNvCxnSpPr>
          <p:nvPr/>
        </p:nvCxnSpPr>
        <p:spPr bwMode="auto">
          <a:xfrm>
            <a:off x="395288" y="2050992"/>
            <a:ext cx="0" cy="0"/>
          </a:xfrm>
          <a:prstGeom prst="straightConnector1">
            <a:avLst/>
          </a:prstGeom>
          <a:noFill/>
          <a:ln w="9525">
            <a:solidFill>
              <a:schemeClr val="tx1"/>
            </a:solidFill>
            <a:round/>
            <a:headEnd/>
            <a:tailEnd/>
          </a:ln>
        </p:spPr>
      </p:cxnSp>
      <p:sp>
        <p:nvSpPr>
          <p:cNvPr id="28677" name="Rectangle 7"/>
          <p:cNvSpPr>
            <a:spLocks noChangeArrowheads="1"/>
          </p:cNvSpPr>
          <p:nvPr/>
        </p:nvSpPr>
        <p:spPr bwMode="auto">
          <a:xfrm>
            <a:off x="1466850" y="4888450"/>
            <a:ext cx="6985000" cy="1217612"/>
          </a:xfrm>
          <a:prstGeom prst="rect">
            <a:avLst/>
          </a:prstGeom>
          <a:noFill/>
          <a:ln w="9525">
            <a:noFill/>
            <a:miter lim="800000"/>
            <a:headEnd/>
            <a:tailEnd/>
          </a:ln>
        </p:spPr>
        <p:txBody>
          <a:bodyPr>
            <a:spAutoFit/>
          </a:bodyPr>
          <a:lstStyle/>
          <a:p>
            <a:pPr>
              <a:spcAft>
                <a:spcPct val="20000"/>
              </a:spcAft>
              <a:buClr>
                <a:srgbClr val="E89602"/>
              </a:buClr>
              <a:buFont typeface="Wingdings" pitchFamily="2" charset="2"/>
              <a:buChar char="Ø"/>
            </a:pPr>
            <a:r>
              <a:rPr lang="fr-FR" altLang="fr-FR" sz="1600" b="1" dirty="0">
                <a:solidFill>
                  <a:srgbClr val="E89602"/>
                </a:solidFill>
                <a:latin typeface="Calibri" pitchFamily="34" charset="0"/>
              </a:rPr>
              <a:t> Programmes, ressources</a:t>
            </a:r>
          </a:p>
          <a:p>
            <a:pPr>
              <a:spcAft>
                <a:spcPct val="20000"/>
              </a:spcAft>
              <a:buClr>
                <a:srgbClr val="E89602"/>
              </a:buClr>
              <a:buFont typeface="Wingdings" pitchFamily="2" charset="2"/>
              <a:buChar char="Ø"/>
            </a:pPr>
            <a:r>
              <a:rPr lang="fr-FR" altLang="fr-FR" sz="1600" b="1" dirty="0">
                <a:solidFill>
                  <a:srgbClr val="E89602"/>
                </a:solidFill>
                <a:latin typeface="Calibri" pitchFamily="34" charset="0"/>
              </a:rPr>
              <a:t> Socle commun</a:t>
            </a:r>
          </a:p>
          <a:p>
            <a:pPr>
              <a:spcAft>
                <a:spcPct val="20000"/>
              </a:spcAft>
              <a:buClr>
                <a:srgbClr val="E89602"/>
              </a:buClr>
              <a:buFont typeface="Wingdings" pitchFamily="2" charset="2"/>
              <a:buChar char="Ø"/>
            </a:pPr>
            <a:r>
              <a:rPr lang="fr-FR" altLang="fr-FR" sz="1600" b="1" dirty="0">
                <a:solidFill>
                  <a:srgbClr val="E89602"/>
                </a:solidFill>
                <a:latin typeface="Calibri" pitchFamily="34" charset="0"/>
              </a:rPr>
              <a:t> Parcours éducatifs</a:t>
            </a:r>
          </a:p>
          <a:p>
            <a:pPr>
              <a:spcAft>
                <a:spcPct val="20000"/>
              </a:spcAft>
              <a:buClr>
                <a:srgbClr val="E89602"/>
              </a:buClr>
              <a:buFont typeface="Wingdings" pitchFamily="2" charset="2"/>
              <a:buChar char="Ø"/>
            </a:pPr>
            <a:r>
              <a:rPr lang="fr-FR" altLang="fr-FR" sz="1600" b="1" dirty="0">
                <a:solidFill>
                  <a:srgbClr val="E89602"/>
                </a:solidFill>
                <a:latin typeface="Calibri" pitchFamily="34" charset="0"/>
              </a:rPr>
              <a:t> Éducations transversales (EMI, santé, EDD, défense…)</a:t>
            </a:r>
          </a:p>
        </p:txBody>
      </p:sp>
      <p:sp>
        <p:nvSpPr>
          <p:cNvPr id="28678" name="Rectangle 9"/>
          <p:cNvSpPr>
            <a:spLocks noChangeArrowheads="1"/>
          </p:cNvSpPr>
          <p:nvPr/>
        </p:nvSpPr>
        <p:spPr bwMode="auto">
          <a:xfrm>
            <a:off x="2987825" y="3028768"/>
            <a:ext cx="1872208" cy="1717393"/>
          </a:xfrm>
          <a:prstGeom prst="rect">
            <a:avLst/>
          </a:prstGeom>
          <a:noFill/>
          <a:ln w="9525">
            <a:noFill/>
            <a:miter lim="800000"/>
            <a:headEnd/>
            <a:tailEnd/>
          </a:ln>
        </p:spPr>
        <p:txBody>
          <a:bodyPr wrap="square">
            <a:spAutoFit/>
          </a:bodyPr>
          <a:lstStyle/>
          <a:p>
            <a:pPr marL="174625" indent="-174625">
              <a:spcAft>
                <a:spcPct val="20000"/>
              </a:spcAft>
              <a:buClr>
                <a:srgbClr val="00B050"/>
              </a:buClr>
              <a:buFont typeface="Wingdings" pitchFamily="2" charset="2"/>
              <a:buChar char="Ø"/>
            </a:pPr>
            <a:r>
              <a:rPr lang="fr-FR" altLang="fr-FR" sz="1600" b="1" dirty="0">
                <a:solidFill>
                  <a:srgbClr val="00B050"/>
                </a:solidFill>
                <a:latin typeface="Calibri" pitchFamily="34" charset="0"/>
              </a:rPr>
              <a:t>Organisation des enseignements</a:t>
            </a:r>
          </a:p>
          <a:p>
            <a:pPr marL="174625" indent="-174625">
              <a:spcAft>
                <a:spcPct val="20000"/>
              </a:spcAft>
              <a:buClr>
                <a:srgbClr val="00B050"/>
              </a:buClr>
              <a:buFont typeface="Wingdings" pitchFamily="2" charset="2"/>
              <a:buChar char="Ø"/>
            </a:pPr>
            <a:r>
              <a:rPr lang="fr-FR" altLang="fr-FR" sz="1600" b="1" dirty="0">
                <a:solidFill>
                  <a:srgbClr val="00B050"/>
                </a:solidFill>
                <a:latin typeface="Calibri" pitchFamily="34" charset="0"/>
              </a:rPr>
              <a:t>Besoins éducatifs particuliers</a:t>
            </a:r>
          </a:p>
          <a:p>
            <a:pPr marL="174625" indent="-174625">
              <a:spcAft>
                <a:spcPct val="20000"/>
              </a:spcAft>
              <a:buClr>
                <a:srgbClr val="00B050"/>
              </a:buClr>
              <a:buFont typeface="Wingdings" pitchFamily="2" charset="2"/>
              <a:buChar char="Ø"/>
            </a:pPr>
            <a:r>
              <a:rPr lang="fr-FR" altLang="fr-FR" sz="1600" b="1" dirty="0">
                <a:solidFill>
                  <a:srgbClr val="00B050"/>
                </a:solidFill>
                <a:latin typeface="Calibri" pitchFamily="34" charset="0"/>
              </a:rPr>
              <a:t>Handicap</a:t>
            </a:r>
          </a:p>
          <a:p>
            <a:pPr marL="174625" indent="-174625">
              <a:spcAft>
                <a:spcPct val="20000"/>
              </a:spcAft>
              <a:buClr>
                <a:srgbClr val="00B050"/>
              </a:buClr>
              <a:buFont typeface="Wingdings" pitchFamily="2" charset="2"/>
              <a:buChar char="Ø"/>
            </a:pPr>
            <a:r>
              <a:rPr lang="fr-FR" altLang="fr-FR" sz="1600" b="1" dirty="0">
                <a:solidFill>
                  <a:srgbClr val="00B050"/>
                </a:solidFill>
                <a:latin typeface="Calibri" pitchFamily="34" charset="0"/>
              </a:rPr>
              <a:t>Orientation</a:t>
            </a:r>
          </a:p>
        </p:txBody>
      </p:sp>
      <p:sp>
        <p:nvSpPr>
          <p:cNvPr id="28679" name="Rectangle 11"/>
          <p:cNvSpPr>
            <a:spLocks noChangeArrowheads="1"/>
          </p:cNvSpPr>
          <p:nvPr/>
        </p:nvSpPr>
        <p:spPr bwMode="auto">
          <a:xfrm>
            <a:off x="5541019" y="4038987"/>
            <a:ext cx="3423469" cy="929485"/>
          </a:xfrm>
          <a:prstGeom prst="rect">
            <a:avLst/>
          </a:prstGeom>
          <a:noFill/>
          <a:ln w="9525">
            <a:noFill/>
            <a:miter lim="800000"/>
            <a:headEnd/>
            <a:tailEnd/>
          </a:ln>
        </p:spPr>
        <p:txBody>
          <a:bodyPr wrap="square">
            <a:spAutoFit/>
          </a:bodyPr>
          <a:lstStyle/>
          <a:p>
            <a:pPr marL="174625" indent="-174625">
              <a:spcAft>
                <a:spcPct val="20000"/>
              </a:spcAft>
              <a:buClr>
                <a:srgbClr val="DC4892"/>
              </a:buClr>
              <a:buFont typeface="Wingdings" pitchFamily="2" charset="2"/>
              <a:buChar char="Ø"/>
            </a:pPr>
            <a:r>
              <a:rPr lang="fr-FR" altLang="fr-FR" sz="1600" b="1" dirty="0">
                <a:solidFill>
                  <a:srgbClr val="DC4892"/>
                </a:solidFill>
                <a:latin typeface="Calibri" pitchFamily="34" charset="0"/>
              </a:rPr>
              <a:t>Conseil école-collège</a:t>
            </a:r>
          </a:p>
          <a:p>
            <a:pPr marL="174625" indent="-174625">
              <a:spcAft>
                <a:spcPct val="20000"/>
              </a:spcAft>
              <a:buClr>
                <a:srgbClr val="DC4892"/>
              </a:buClr>
              <a:buFont typeface="Wingdings" pitchFamily="2" charset="2"/>
              <a:buChar char="Ø"/>
            </a:pPr>
            <a:r>
              <a:rPr lang="fr-FR" altLang="fr-FR" sz="1600" b="1" dirty="0">
                <a:solidFill>
                  <a:srgbClr val="DC4892"/>
                </a:solidFill>
                <a:latin typeface="Calibri" pitchFamily="34" charset="0"/>
              </a:rPr>
              <a:t>Fonctionnement des établissements</a:t>
            </a:r>
          </a:p>
          <a:p>
            <a:pPr marL="174625" indent="-174625">
              <a:spcAft>
                <a:spcPct val="20000"/>
              </a:spcAft>
              <a:buClr>
                <a:srgbClr val="DC4892"/>
              </a:buClr>
              <a:buFont typeface="Wingdings" pitchFamily="2" charset="2"/>
              <a:buChar char="Ø"/>
            </a:pPr>
            <a:r>
              <a:rPr lang="fr-FR" altLang="fr-FR" sz="1600" b="1" dirty="0">
                <a:solidFill>
                  <a:srgbClr val="DC4892"/>
                </a:solidFill>
                <a:latin typeface="Calibri" pitchFamily="34" charset="0"/>
              </a:rPr>
              <a:t>Citoyenneté</a:t>
            </a:r>
            <a:r>
              <a:rPr lang="fr-FR" altLang="fr-FR" sz="1600" dirty="0">
                <a:solidFill>
                  <a:srgbClr val="DC4892"/>
                </a:solidFill>
                <a:latin typeface="Calibri" pitchFamily="34" charset="0"/>
              </a:rPr>
              <a:t> </a:t>
            </a:r>
          </a:p>
        </p:txBody>
      </p:sp>
      <p:grpSp>
        <p:nvGrpSpPr>
          <p:cNvPr id="16394" name="Groupe 2"/>
          <p:cNvGrpSpPr>
            <a:grpSpLocks/>
          </p:cNvGrpSpPr>
          <p:nvPr/>
        </p:nvGrpSpPr>
        <p:grpSpPr bwMode="auto">
          <a:xfrm>
            <a:off x="1008063" y="1660467"/>
            <a:ext cx="458787" cy="3998913"/>
            <a:chOff x="1008063" y="1844675"/>
            <a:chExt cx="458787" cy="3998913"/>
          </a:xfrm>
          <a:solidFill>
            <a:srgbClr val="E89602"/>
          </a:solidFill>
        </p:grpSpPr>
        <p:sp>
          <p:nvSpPr>
            <p:cNvPr id="16415" name="AutoShape 14"/>
            <p:cNvSpPr>
              <a:spLocks noChangeArrowheads="1"/>
            </p:cNvSpPr>
            <p:nvPr/>
          </p:nvSpPr>
          <p:spPr bwMode="auto">
            <a:xfrm rot="5400000">
              <a:off x="894557" y="5271294"/>
              <a:ext cx="685800" cy="4587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pFill/>
            <a:ln w="9525">
              <a:solidFill>
                <a:srgbClr val="FFC000"/>
              </a:solidFill>
              <a:miter lim="800000"/>
              <a:headEnd/>
              <a:tailEnd/>
            </a:ln>
          </p:spPr>
          <p:txBody>
            <a:bodyPr rot="10800000" vert="eaVert" wrap="none" anchor="ctr"/>
            <a:lstStyle/>
            <a:p>
              <a:pPr fontAlgn="auto">
                <a:spcBef>
                  <a:spcPts val="0"/>
                </a:spcBef>
                <a:spcAft>
                  <a:spcPts val="0"/>
                </a:spcAft>
                <a:defRPr/>
              </a:pPr>
              <a:endParaRPr lang="fr-FR">
                <a:latin typeface="+mn-lt"/>
                <a:ea typeface="+mn-ea"/>
                <a:cs typeface="+mn-cs"/>
              </a:endParaRPr>
            </a:p>
          </p:txBody>
        </p:sp>
        <p:sp>
          <p:nvSpPr>
            <p:cNvPr id="16416" name="Rectangle 21"/>
            <p:cNvSpPr>
              <a:spLocks noChangeArrowheads="1"/>
            </p:cNvSpPr>
            <p:nvPr/>
          </p:nvSpPr>
          <p:spPr bwMode="auto">
            <a:xfrm>
              <a:off x="1008063" y="1844675"/>
              <a:ext cx="187325" cy="3313113"/>
            </a:xfrm>
            <a:prstGeom prst="rect">
              <a:avLst/>
            </a:prstGeom>
            <a:grpFill/>
            <a:ln w="9525">
              <a:solidFill>
                <a:srgbClr val="FFC000"/>
              </a:solidFill>
              <a:miter lim="800000"/>
              <a:headEnd/>
              <a:tailEnd/>
            </a:ln>
          </p:spPr>
          <p:txBody>
            <a:bodyPr wrap="none" anchor="ct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endParaRPr lang="fr-FR" altLang="fr-FR">
                <a:solidFill>
                  <a:srgbClr val="FFC000"/>
                </a:solidFill>
                <a:cs typeface="+mn-cs"/>
              </a:endParaRPr>
            </a:p>
          </p:txBody>
        </p:sp>
        <p:sp>
          <p:nvSpPr>
            <p:cNvPr id="16417" name="Rectangle 22"/>
            <p:cNvSpPr>
              <a:spLocks noChangeArrowheads="1"/>
            </p:cNvSpPr>
            <p:nvPr/>
          </p:nvSpPr>
          <p:spPr bwMode="auto">
            <a:xfrm>
              <a:off x="1008063" y="5053013"/>
              <a:ext cx="187325" cy="647700"/>
            </a:xfrm>
            <a:prstGeom prst="rect">
              <a:avLst/>
            </a:prstGeom>
            <a:grpFill/>
            <a:ln w="9525">
              <a:solidFill>
                <a:srgbClr val="E89602"/>
              </a:solidFill>
              <a:miter lim="800000"/>
              <a:headEnd/>
              <a:tailEnd/>
            </a:ln>
          </p:spPr>
          <p:txBody>
            <a:bodyPr wrap="none" anchor="ct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endParaRPr lang="fr-FR" altLang="fr-FR">
                <a:solidFill>
                  <a:srgbClr val="000000"/>
                </a:solidFill>
                <a:cs typeface="+mn-cs"/>
              </a:endParaRPr>
            </a:p>
          </p:txBody>
        </p:sp>
      </p:grpSp>
      <p:sp>
        <p:nvSpPr>
          <p:cNvPr id="28682" name="Rectangle 40"/>
          <p:cNvSpPr>
            <a:spLocks noChangeArrowheads="1"/>
          </p:cNvSpPr>
          <p:nvPr/>
        </p:nvSpPr>
        <p:spPr bwMode="auto">
          <a:xfrm>
            <a:off x="2587591" y="1300105"/>
            <a:ext cx="1728000" cy="360362"/>
          </a:xfrm>
          <a:prstGeom prst="rect">
            <a:avLst/>
          </a:prstGeom>
          <a:noFill/>
          <a:ln w="28575">
            <a:solidFill>
              <a:srgbClr val="00B050"/>
            </a:solidFill>
            <a:miter lim="800000"/>
            <a:headEnd/>
            <a:tailEnd/>
          </a:ln>
        </p:spPr>
        <p:txBody>
          <a:bodyPr wrap="none" anchor="ctr"/>
          <a:lstStyle/>
          <a:p>
            <a:endParaRPr lang="fr-FR" altLang="fr-FR">
              <a:solidFill>
                <a:srgbClr val="000000"/>
              </a:solidFill>
            </a:endParaRPr>
          </a:p>
        </p:txBody>
      </p:sp>
      <p:sp>
        <p:nvSpPr>
          <p:cNvPr id="28683" name="Rectangle 42"/>
          <p:cNvSpPr>
            <a:spLocks noChangeArrowheads="1"/>
          </p:cNvSpPr>
          <p:nvPr/>
        </p:nvSpPr>
        <p:spPr bwMode="auto">
          <a:xfrm>
            <a:off x="4345384" y="1300105"/>
            <a:ext cx="1512000" cy="360362"/>
          </a:xfrm>
          <a:prstGeom prst="rect">
            <a:avLst/>
          </a:prstGeom>
          <a:noFill/>
          <a:ln w="28575">
            <a:solidFill>
              <a:srgbClr val="DC4892"/>
            </a:solidFill>
            <a:miter lim="800000"/>
            <a:headEnd/>
            <a:tailEnd/>
          </a:ln>
        </p:spPr>
        <p:txBody>
          <a:bodyPr wrap="none" anchor="ctr"/>
          <a:lstStyle/>
          <a:p>
            <a:endParaRPr lang="fr-FR" altLang="fr-FR">
              <a:solidFill>
                <a:srgbClr val="000000"/>
              </a:solidFill>
            </a:endParaRPr>
          </a:p>
        </p:txBody>
      </p:sp>
      <p:sp>
        <p:nvSpPr>
          <p:cNvPr id="28684" name="Rectangle 44"/>
          <p:cNvSpPr>
            <a:spLocks noChangeArrowheads="1"/>
          </p:cNvSpPr>
          <p:nvPr/>
        </p:nvSpPr>
        <p:spPr bwMode="auto">
          <a:xfrm>
            <a:off x="827088" y="1300105"/>
            <a:ext cx="1728688" cy="360362"/>
          </a:xfrm>
          <a:prstGeom prst="rect">
            <a:avLst/>
          </a:prstGeom>
          <a:noFill/>
          <a:ln w="28575">
            <a:solidFill>
              <a:srgbClr val="E89602"/>
            </a:solidFill>
            <a:miter lim="800000"/>
            <a:headEnd/>
            <a:tailEnd/>
          </a:ln>
        </p:spPr>
        <p:txBody>
          <a:bodyPr wrap="none" anchor="ctr"/>
          <a:lstStyle/>
          <a:p>
            <a:endParaRPr lang="fr-FR" altLang="fr-FR">
              <a:solidFill>
                <a:srgbClr val="000000"/>
              </a:solidFill>
            </a:endParaRPr>
          </a:p>
        </p:txBody>
      </p:sp>
      <p:grpSp>
        <p:nvGrpSpPr>
          <p:cNvPr id="28686" name="Groupe 4"/>
          <p:cNvGrpSpPr>
            <a:grpSpLocks/>
          </p:cNvGrpSpPr>
          <p:nvPr/>
        </p:nvGrpSpPr>
        <p:grpSpPr bwMode="auto">
          <a:xfrm>
            <a:off x="2653432" y="1660467"/>
            <a:ext cx="406400" cy="2414588"/>
            <a:chOff x="3157538" y="1844675"/>
            <a:chExt cx="406401" cy="2414142"/>
          </a:xfrm>
        </p:grpSpPr>
        <p:sp>
          <p:nvSpPr>
            <p:cNvPr id="28697" name="AutoShape 14"/>
            <p:cNvSpPr>
              <a:spLocks noChangeArrowheads="1"/>
            </p:cNvSpPr>
            <p:nvPr/>
          </p:nvSpPr>
          <p:spPr bwMode="auto">
            <a:xfrm rot="5400000">
              <a:off x="3017839" y="3712717"/>
              <a:ext cx="685800" cy="40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B050"/>
            </a:solidFill>
            <a:ln w="9525">
              <a:noFill/>
              <a:round/>
              <a:headEnd/>
              <a:tailEnd/>
            </a:ln>
          </p:spPr>
          <p:txBody>
            <a:bodyPr rot="10800000" vert="eaVert" wrap="none" anchor="ctr"/>
            <a:lstStyle/>
            <a:p>
              <a:endParaRPr lang="fr-FR"/>
            </a:p>
          </p:txBody>
        </p:sp>
        <p:sp>
          <p:nvSpPr>
            <p:cNvPr id="28698" name="Rectangle 21"/>
            <p:cNvSpPr>
              <a:spLocks noChangeArrowheads="1"/>
            </p:cNvSpPr>
            <p:nvPr/>
          </p:nvSpPr>
          <p:spPr bwMode="auto">
            <a:xfrm>
              <a:off x="3157538" y="1844675"/>
              <a:ext cx="203201" cy="2278100"/>
            </a:xfrm>
            <a:prstGeom prst="rect">
              <a:avLst/>
            </a:prstGeom>
            <a:solidFill>
              <a:srgbClr val="00B050"/>
            </a:solidFill>
            <a:ln w="9525">
              <a:noFill/>
              <a:miter lim="800000"/>
              <a:headEnd/>
              <a:tailEnd/>
            </a:ln>
          </p:spPr>
          <p:txBody>
            <a:bodyPr wrap="none" anchor="ctr"/>
            <a:lstStyle/>
            <a:p>
              <a:pPr algn="ctr"/>
              <a:endParaRPr lang="fr-FR" altLang="fr-FR" i="1">
                <a:solidFill>
                  <a:srgbClr val="FFC000"/>
                </a:solidFill>
              </a:endParaRPr>
            </a:p>
          </p:txBody>
        </p:sp>
      </p:grpSp>
      <p:grpSp>
        <p:nvGrpSpPr>
          <p:cNvPr id="16402" name="Groupe 4"/>
          <p:cNvGrpSpPr>
            <a:grpSpLocks/>
          </p:cNvGrpSpPr>
          <p:nvPr/>
        </p:nvGrpSpPr>
        <p:grpSpPr bwMode="auto">
          <a:xfrm>
            <a:off x="5093655" y="1660467"/>
            <a:ext cx="406400" cy="3085694"/>
            <a:chOff x="5389563" y="1844675"/>
            <a:chExt cx="406400" cy="2501106"/>
          </a:xfrm>
          <a:solidFill>
            <a:srgbClr val="DC4892"/>
          </a:solidFill>
        </p:grpSpPr>
        <p:sp>
          <p:nvSpPr>
            <p:cNvPr id="16409" name="AutoShape 14"/>
            <p:cNvSpPr>
              <a:spLocks noChangeArrowheads="1"/>
            </p:cNvSpPr>
            <p:nvPr/>
          </p:nvSpPr>
          <p:spPr bwMode="auto">
            <a:xfrm rot="5400000">
              <a:off x="5249863" y="3799681"/>
              <a:ext cx="685800" cy="40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pFill/>
            <a:ln>
              <a:noFill/>
            </a:ln>
            <a:extLst/>
          </p:spPr>
          <p:txBody>
            <a:bodyPr rot="10800000" vert="eaVert" wrap="none" anchor="ctr"/>
            <a:lstStyle/>
            <a:p>
              <a:pPr fontAlgn="auto">
                <a:spcBef>
                  <a:spcPts val="0"/>
                </a:spcBef>
                <a:spcAft>
                  <a:spcPts val="0"/>
                </a:spcAft>
                <a:defRPr/>
              </a:pPr>
              <a:endParaRPr lang="fr-FR">
                <a:latin typeface="+mn-lt"/>
                <a:ea typeface="+mn-ea"/>
                <a:cs typeface="+mn-cs"/>
              </a:endParaRPr>
            </a:p>
          </p:txBody>
        </p:sp>
        <p:sp>
          <p:nvSpPr>
            <p:cNvPr id="16410" name="Rectangle 21"/>
            <p:cNvSpPr>
              <a:spLocks noChangeArrowheads="1"/>
            </p:cNvSpPr>
            <p:nvPr/>
          </p:nvSpPr>
          <p:spPr bwMode="auto">
            <a:xfrm>
              <a:off x="5389563" y="1844675"/>
              <a:ext cx="187325" cy="1584325"/>
            </a:xfrm>
            <a:prstGeom prst="rect">
              <a:avLst/>
            </a:prstGeom>
            <a:grpFill/>
            <a:ln>
              <a:noFill/>
            </a:ln>
            <a:extLst/>
          </p:spPr>
          <p:txBody>
            <a:bodyPr wrap="none" anchor="ct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endParaRPr lang="fr-FR" altLang="fr-FR">
                <a:solidFill>
                  <a:srgbClr val="FFC000"/>
                </a:solidFill>
                <a:cs typeface="+mn-cs"/>
              </a:endParaRPr>
            </a:p>
          </p:txBody>
        </p:sp>
        <p:sp>
          <p:nvSpPr>
            <p:cNvPr id="16411" name="Rectangle 22"/>
            <p:cNvSpPr>
              <a:spLocks noChangeArrowheads="1"/>
            </p:cNvSpPr>
            <p:nvPr/>
          </p:nvSpPr>
          <p:spPr bwMode="auto">
            <a:xfrm>
              <a:off x="5389563" y="3324225"/>
              <a:ext cx="187325" cy="828676"/>
            </a:xfrm>
            <a:prstGeom prst="rect">
              <a:avLst/>
            </a:prstGeom>
            <a:grpFill/>
            <a:ln>
              <a:noFill/>
            </a:ln>
            <a:extLst/>
          </p:spPr>
          <p:txBody>
            <a:bodyPr wrap="none" anchor="ctr"/>
            <a:lstStyle>
              <a:lvl1pPr eaLnBrk="0" hangingPunct="0">
                <a:defRPr i="1">
                  <a:solidFill>
                    <a:schemeClr val="tx1"/>
                  </a:solidFill>
                  <a:latin typeface="Arial" pitchFamily="34" charset="0"/>
                  <a:ea typeface="ＭＳ Ｐゴシック" pitchFamily="34" charset="-128"/>
                </a:defRPr>
              </a:lvl1pPr>
              <a:lvl2pPr marL="742950" indent="-285750" eaLnBrk="0" hangingPunct="0">
                <a:defRPr i="1">
                  <a:solidFill>
                    <a:schemeClr val="tx1"/>
                  </a:solidFill>
                  <a:latin typeface="Arial" pitchFamily="34" charset="0"/>
                  <a:ea typeface="ＭＳ Ｐゴシック" pitchFamily="34" charset="-128"/>
                </a:defRPr>
              </a:lvl2pPr>
              <a:lvl3pPr marL="1143000" indent="-228600" eaLnBrk="0" hangingPunct="0">
                <a:defRPr i="1">
                  <a:solidFill>
                    <a:schemeClr val="tx1"/>
                  </a:solidFill>
                  <a:latin typeface="Arial" pitchFamily="34" charset="0"/>
                  <a:ea typeface="ＭＳ Ｐゴシック" pitchFamily="34" charset="-128"/>
                </a:defRPr>
              </a:lvl3pPr>
              <a:lvl4pPr marL="1600200" indent="-228600" eaLnBrk="0" hangingPunct="0">
                <a:defRPr i="1">
                  <a:solidFill>
                    <a:schemeClr val="tx1"/>
                  </a:solidFill>
                  <a:latin typeface="Arial" pitchFamily="34" charset="0"/>
                  <a:ea typeface="ＭＳ Ｐゴシック" pitchFamily="34" charset="-128"/>
                </a:defRPr>
              </a:lvl4pPr>
              <a:lvl5pPr marL="2057400" indent="-228600" eaLnBrk="0" hangingPunct="0">
                <a:defRPr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endParaRPr lang="fr-FR" altLang="fr-FR">
                <a:solidFill>
                  <a:srgbClr val="000000"/>
                </a:solidFill>
                <a:cs typeface="+mn-cs"/>
              </a:endParaRPr>
            </a:p>
          </p:txBody>
        </p:sp>
      </p:grpSp>
      <p:sp>
        <p:nvSpPr>
          <p:cNvPr id="28688" name="ZoneTexte 1"/>
          <p:cNvSpPr txBox="1">
            <a:spLocks noChangeArrowheads="1"/>
          </p:cNvSpPr>
          <p:nvPr/>
        </p:nvSpPr>
        <p:spPr bwMode="auto">
          <a:xfrm>
            <a:off x="6604353" y="2668728"/>
            <a:ext cx="2288127" cy="1077218"/>
          </a:xfrm>
          <a:prstGeom prst="rect">
            <a:avLst/>
          </a:prstGeom>
          <a:noFill/>
          <a:ln w="9525">
            <a:noFill/>
            <a:miter lim="800000"/>
            <a:headEnd/>
            <a:tailEnd/>
          </a:ln>
        </p:spPr>
        <p:txBody>
          <a:bodyPr wrap="none">
            <a:spAutoFit/>
          </a:bodyPr>
          <a:lstStyle/>
          <a:p>
            <a:pPr marL="285750" indent="-285750">
              <a:buClr>
                <a:srgbClr val="A3A62A"/>
              </a:buClr>
              <a:buFont typeface="Wingdings" pitchFamily="2" charset="2"/>
              <a:buChar char="Ø"/>
            </a:pPr>
            <a:r>
              <a:rPr lang="fr-FR" altLang="fr-FR" sz="1600" b="1" dirty="0">
                <a:solidFill>
                  <a:srgbClr val="A3A62A"/>
                </a:solidFill>
                <a:latin typeface="Calibri" pitchFamily="34" charset="0"/>
              </a:rPr>
              <a:t>Éducation prioritaire</a:t>
            </a:r>
          </a:p>
          <a:p>
            <a:pPr marL="285750" indent="-285750">
              <a:buClr>
                <a:srgbClr val="A3A62A"/>
              </a:buClr>
              <a:buFont typeface="Wingdings" pitchFamily="2" charset="2"/>
              <a:buChar char="Ø"/>
            </a:pPr>
            <a:r>
              <a:rPr lang="fr-FR" altLang="fr-FR" sz="1600" b="1" dirty="0">
                <a:solidFill>
                  <a:srgbClr val="A3A62A"/>
                </a:solidFill>
                <a:latin typeface="Calibri" pitchFamily="34" charset="0"/>
              </a:rPr>
              <a:t>Actions éducatives</a:t>
            </a:r>
          </a:p>
          <a:p>
            <a:pPr marL="285750" indent="-285750">
              <a:buClr>
                <a:srgbClr val="A3A62A"/>
              </a:buClr>
              <a:buFont typeface="Wingdings" pitchFamily="2" charset="2"/>
              <a:buChar char="Ø"/>
            </a:pPr>
            <a:r>
              <a:rPr lang="fr-FR" altLang="fr-FR" sz="1600" b="1" dirty="0">
                <a:solidFill>
                  <a:srgbClr val="A3A62A"/>
                </a:solidFill>
                <a:latin typeface="Calibri" pitchFamily="34" charset="0"/>
              </a:rPr>
              <a:t>Monde professionnel</a:t>
            </a:r>
          </a:p>
          <a:p>
            <a:pPr marL="285750" indent="-285750">
              <a:buClr>
                <a:srgbClr val="A3A62A"/>
              </a:buClr>
              <a:buFont typeface="Wingdings" pitchFamily="2" charset="2"/>
              <a:buChar char="Ø"/>
            </a:pPr>
            <a:r>
              <a:rPr lang="fr-FR" altLang="fr-FR" sz="1600" b="1" dirty="0">
                <a:solidFill>
                  <a:srgbClr val="A3A62A"/>
                </a:solidFill>
                <a:latin typeface="Calibri" pitchFamily="34" charset="0"/>
              </a:rPr>
              <a:t>ENT</a:t>
            </a:r>
          </a:p>
        </p:txBody>
      </p:sp>
      <p:sp>
        <p:nvSpPr>
          <p:cNvPr id="28689" name="Rectangle 42"/>
          <p:cNvSpPr>
            <a:spLocks noChangeArrowheads="1"/>
          </p:cNvSpPr>
          <p:nvPr/>
        </p:nvSpPr>
        <p:spPr bwMode="auto">
          <a:xfrm>
            <a:off x="5874279" y="1300105"/>
            <a:ext cx="1692000" cy="360362"/>
          </a:xfrm>
          <a:prstGeom prst="rect">
            <a:avLst/>
          </a:prstGeom>
          <a:noFill/>
          <a:ln w="28575">
            <a:solidFill>
              <a:srgbClr val="A3A62A"/>
            </a:solidFill>
            <a:miter lim="800000"/>
            <a:headEnd/>
            <a:tailEnd/>
          </a:ln>
        </p:spPr>
        <p:txBody>
          <a:bodyPr wrap="none" anchor="ctr"/>
          <a:lstStyle/>
          <a:p>
            <a:endParaRPr lang="fr-FR" altLang="fr-FR">
              <a:solidFill>
                <a:srgbClr val="000000"/>
              </a:solidFill>
            </a:endParaRPr>
          </a:p>
        </p:txBody>
      </p:sp>
      <p:grpSp>
        <p:nvGrpSpPr>
          <p:cNvPr id="28690" name="Groupe 2"/>
          <p:cNvGrpSpPr>
            <a:grpSpLocks/>
          </p:cNvGrpSpPr>
          <p:nvPr/>
        </p:nvGrpSpPr>
        <p:grpSpPr bwMode="auto">
          <a:xfrm>
            <a:off x="6244313" y="1660467"/>
            <a:ext cx="406400" cy="1728000"/>
            <a:chOff x="6488113" y="1844675"/>
            <a:chExt cx="406400" cy="1699207"/>
          </a:xfrm>
        </p:grpSpPr>
        <p:sp>
          <p:nvSpPr>
            <p:cNvPr id="28695" name="AutoShape 14"/>
            <p:cNvSpPr>
              <a:spLocks noChangeArrowheads="1"/>
            </p:cNvSpPr>
            <p:nvPr/>
          </p:nvSpPr>
          <p:spPr bwMode="auto">
            <a:xfrm rot="5400000">
              <a:off x="6349356" y="2998725"/>
              <a:ext cx="685496" cy="40481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A3A62A"/>
            </a:solidFill>
            <a:ln w="9525">
              <a:noFill/>
              <a:round/>
              <a:headEnd/>
              <a:tailEnd/>
            </a:ln>
          </p:spPr>
          <p:txBody>
            <a:bodyPr rot="10800000" vert="eaVert" wrap="none" anchor="ctr"/>
            <a:lstStyle/>
            <a:p>
              <a:endParaRPr lang="fr-FR"/>
            </a:p>
          </p:txBody>
        </p:sp>
        <p:sp>
          <p:nvSpPr>
            <p:cNvPr id="28696" name="Rectangle 22"/>
            <p:cNvSpPr>
              <a:spLocks noChangeArrowheads="1"/>
            </p:cNvSpPr>
            <p:nvPr/>
          </p:nvSpPr>
          <p:spPr bwMode="auto">
            <a:xfrm>
              <a:off x="6488113" y="1844675"/>
              <a:ext cx="186596" cy="1583823"/>
            </a:xfrm>
            <a:prstGeom prst="rect">
              <a:avLst/>
            </a:prstGeom>
            <a:solidFill>
              <a:srgbClr val="A3A62A"/>
            </a:solidFill>
            <a:ln w="9525">
              <a:noFill/>
              <a:miter lim="800000"/>
              <a:headEnd/>
              <a:tailEnd/>
            </a:ln>
          </p:spPr>
          <p:txBody>
            <a:bodyPr wrap="none" anchor="ctr"/>
            <a:lstStyle/>
            <a:p>
              <a:endParaRPr lang="fr-FR" altLang="fr-FR" i="1">
                <a:solidFill>
                  <a:srgbClr val="000000"/>
                </a:solidFill>
              </a:endParaRP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692" y="404728"/>
            <a:ext cx="2974684"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63513"/>
            <a:ext cx="7991475" cy="936625"/>
          </a:xfrm>
        </p:spPr>
        <p:txBody>
          <a:bodyPr/>
          <a:lstStyle/>
          <a:p>
            <a:r>
              <a:rPr lang="fr-FR" dirty="0"/>
              <a:t>Une </a:t>
            </a:r>
            <a:r>
              <a:rPr lang="fr-FR" dirty="0" smtClean="0"/>
              <a:t>première année </a:t>
            </a:r>
            <a:r>
              <a:rPr lang="fr-FR" dirty="0"/>
              <a:t>de mise en œuvre longuement préparée</a:t>
            </a:r>
          </a:p>
        </p:txBody>
      </p:sp>
      <p:sp>
        <p:nvSpPr>
          <p:cNvPr id="3" name="Espace réservé du contenu 2"/>
          <p:cNvSpPr>
            <a:spLocks noGrp="1"/>
          </p:cNvSpPr>
          <p:nvPr>
            <p:ph idx="1"/>
          </p:nvPr>
        </p:nvSpPr>
        <p:spPr>
          <a:xfrm>
            <a:off x="684337" y="1412875"/>
            <a:ext cx="7848103" cy="4608513"/>
          </a:xfrm>
        </p:spPr>
        <p:txBody>
          <a:bodyPr/>
          <a:lstStyle/>
          <a:p>
            <a:pPr marL="0" indent="0">
              <a:buNone/>
            </a:pPr>
            <a:r>
              <a:rPr lang="fr-FR" sz="2400" dirty="0"/>
              <a:t>Vous avez préparé la mise en œuvre de la réforme du collège pendant l’année 2015-2016 : de </a:t>
            </a:r>
            <a:r>
              <a:rPr lang="fr-FR" sz="2400" b="1" dirty="0">
                <a:solidFill>
                  <a:srgbClr val="00B050"/>
                </a:solidFill>
              </a:rPr>
              <a:t>nouveaux </a:t>
            </a:r>
            <a:r>
              <a:rPr lang="fr-FR" sz="2400" b="1" dirty="0" smtClean="0">
                <a:solidFill>
                  <a:srgbClr val="00B050"/>
                </a:solidFill>
              </a:rPr>
              <a:t>programmes de cycle</a:t>
            </a:r>
            <a:r>
              <a:rPr lang="fr-FR" sz="2400" dirty="0" smtClean="0"/>
              <a:t> </a:t>
            </a:r>
            <a:r>
              <a:rPr lang="fr-FR" sz="2400" dirty="0"/>
              <a:t>à </a:t>
            </a:r>
            <a:r>
              <a:rPr lang="fr-FR" sz="2400" dirty="0" smtClean="0"/>
              <a:t>mettre en place, </a:t>
            </a:r>
            <a:r>
              <a:rPr lang="fr-FR" sz="2400" dirty="0"/>
              <a:t>un </a:t>
            </a:r>
            <a:r>
              <a:rPr lang="fr-FR" sz="2400" b="1" dirty="0">
                <a:solidFill>
                  <a:srgbClr val="00B050"/>
                </a:solidFill>
              </a:rPr>
              <a:t>nouveau socle</a:t>
            </a:r>
            <a:r>
              <a:rPr lang="fr-FR" sz="2400" dirty="0"/>
              <a:t> à prendre comme guide, des </a:t>
            </a:r>
            <a:r>
              <a:rPr lang="fr-FR" sz="2400" b="1" dirty="0">
                <a:solidFill>
                  <a:srgbClr val="00B050"/>
                </a:solidFill>
              </a:rPr>
              <a:t>collaborations</a:t>
            </a:r>
            <a:r>
              <a:rPr lang="fr-FR" sz="2400" dirty="0"/>
              <a:t> à affiner, des </a:t>
            </a:r>
            <a:r>
              <a:rPr lang="fr-FR" sz="2400" b="1" dirty="0">
                <a:solidFill>
                  <a:srgbClr val="00B050"/>
                </a:solidFill>
              </a:rPr>
              <a:t>projets</a:t>
            </a:r>
            <a:r>
              <a:rPr lang="fr-FR" sz="2400" dirty="0">
                <a:solidFill>
                  <a:srgbClr val="00B050"/>
                </a:solidFill>
              </a:rPr>
              <a:t> </a:t>
            </a:r>
            <a:r>
              <a:rPr lang="fr-FR" sz="2400" dirty="0"/>
              <a:t>à faire naître... l’ampleur de la tâche a été considérable.</a:t>
            </a:r>
          </a:p>
          <a:p>
            <a:pPr marL="0" indent="0">
              <a:buNone/>
            </a:pPr>
            <a:r>
              <a:rPr lang="fr-FR" sz="2400" dirty="0"/>
              <a:t>Après cet intense travail, l’année 2016-2017 sera celle des ajustements et des mises au point. Mais ce sera surtout le temps de la </a:t>
            </a:r>
            <a:r>
              <a:rPr lang="fr-FR" sz="2400" b="1" dirty="0">
                <a:solidFill>
                  <a:srgbClr val="00B050"/>
                </a:solidFill>
              </a:rPr>
              <a:t>concrétisation</a:t>
            </a:r>
            <a:r>
              <a:rPr lang="fr-FR" sz="2400" b="1" dirty="0"/>
              <a:t> </a:t>
            </a:r>
            <a:r>
              <a:rPr lang="fr-FR" sz="2400" dirty="0"/>
              <a:t>de vos idées.</a:t>
            </a:r>
          </a:p>
          <a:p>
            <a:pPr marL="0" indent="0">
              <a:buNone/>
            </a:pPr>
            <a:r>
              <a:rPr lang="fr-FR" sz="2400" dirty="0"/>
              <a:t>La réflexion </a:t>
            </a:r>
            <a:r>
              <a:rPr lang="fr-FR" sz="2400" dirty="0" smtClean="0"/>
              <a:t>engagée </a:t>
            </a:r>
            <a:r>
              <a:rPr lang="fr-FR" sz="2400" dirty="0"/>
              <a:t>sur l’</a:t>
            </a:r>
            <a:r>
              <a:rPr lang="fr-FR" sz="2400" b="1" dirty="0">
                <a:solidFill>
                  <a:srgbClr val="00B050"/>
                </a:solidFill>
              </a:rPr>
              <a:t>évaluation</a:t>
            </a:r>
            <a:r>
              <a:rPr lang="fr-FR" sz="2400" dirty="0">
                <a:solidFill>
                  <a:srgbClr val="00B050"/>
                </a:solidFill>
              </a:rPr>
              <a:t> </a:t>
            </a:r>
            <a:r>
              <a:rPr lang="fr-FR" sz="2400" dirty="0"/>
              <a:t>devra aussi se poursuivre, avec l’appui des nouveaux </a:t>
            </a:r>
            <a:r>
              <a:rPr lang="fr-FR" sz="2400" b="1" dirty="0">
                <a:solidFill>
                  <a:srgbClr val="00B050"/>
                </a:solidFill>
              </a:rPr>
              <a:t>livrets scolaires</a:t>
            </a:r>
            <a:r>
              <a:rPr lang="fr-FR" sz="2400" dirty="0"/>
              <a:t> et du </a:t>
            </a:r>
            <a:r>
              <a:rPr lang="fr-FR" sz="2400" b="1" dirty="0">
                <a:solidFill>
                  <a:srgbClr val="00B050"/>
                </a:solidFill>
              </a:rPr>
              <a:t>DNB</a:t>
            </a:r>
            <a:r>
              <a:rPr lang="fr-FR" sz="2400" dirty="0"/>
              <a:t> rénové.</a:t>
            </a:r>
          </a:p>
        </p:txBody>
      </p:sp>
    </p:spTree>
    <p:extLst>
      <p:ext uri="{BB962C8B-B14F-4D97-AF65-F5344CB8AC3E}">
        <p14:creationId xmlns:p14="http://schemas.microsoft.com/office/powerpoint/2010/main" val="68978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684213" y="188119"/>
            <a:ext cx="7991475" cy="936625"/>
          </a:xfrm>
        </p:spPr>
        <p:txBody>
          <a:bodyPr/>
          <a:lstStyle/>
          <a:p>
            <a:pPr eaLnBrk="1" hangingPunct="1"/>
            <a:r>
              <a:rPr lang="fr-FR" dirty="0"/>
              <a:t>Les projets de l’établissement en 2016-2017</a:t>
            </a:r>
          </a:p>
        </p:txBody>
      </p:sp>
      <p:sp>
        <p:nvSpPr>
          <p:cNvPr id="78" name="Rectangle 77"/>
          <p:cNvSpPr/>
          <p:nvPr/>
        </p:nvSpPr>
        <p:spPr>
          <a:xfrm>
            <a:off x="594614" y="1196752"/>
            <a:ext cx="7848872" cy="3170099"/>
          </a:xfrm>
          <a:prstGeom prst="rect">
            <a:avLst/>
          </a:prstGeom>
        </p:spPr>
        <p:txBody>
          <a:bodyPr wrap="square">
            <a:spAutoFit/>
          </a:bodyPr>
          <a:lstStyle/>
          <a:p>
            <a:pPr>
              <a:defRPr/>
            </a:pPr>
            <a:r>
              <a:rPr lang="fr-FR" sz="2000" dirty="0"/>
              <a:t>L’année scolaire est divisée en X </a:t>
            </a:r>
            <a:r>
              <a:rPr lang="fr-FR" sz="2000" b="1" dirty="0">
                <a:solidFill>
                  <a:srgbClr val="00B050"/>
                </a:solidFill>
              </a:rPr>
              <a:t>périodes</a:t>
            </a:r>
            <a:r>
              <a:rPr lang="fr-FR" sz="2000" dirty="0"/>
              <a:t> : </a:t>
            </a:r>
          </a:p>
          <a:p>
            <a:pPr>
              <a:spcBef>
                <a:spcPts val="600"/>
              </a:spcBef>
              <a:defRPr/>
            </a:pPr>
            <a:r>
              <a:rPr lang="fr-FR" sz="2000" dirty="0"/>
              <a:t>L’</a:t>
            </a:r>
            <a:r>
              <a:rPr lang="fr-FR" sz="2000" b="1" dirty="0">
                <a:solidFill>
                  <a:srgbClr val="00B050"/>
                </a:solidFill>
              </a:rPr>
              <a:t>accompagnement personnalisé</a:t>
            </a:r>
            <a:r>
              <a:rPr lang="fr-FR" sz="2000" dirty="0"/>
              <a:t> sera (principalement) pris en charge par :</a:t>
            </a:r>
          </a:p>
          <a:p>
            <a:pPr>
              <a:spcBef>
                <a:spcPts val="600"/>
              </a:spcBef>
              <a:defRPr/>
            </a:pPr>
            <a:r>
              <a:rPr lang="fr-FR" sz="2000" dirty="0"/>
              <a:t>X projets d’</a:t>
            </a:r>
            <a:r>
              <a:rPr lang="fr-FR" sz="2000" b="1" dirty="0">
                <a:solidFill>
                  <a:srgbClr val="00B050"/>
                </a:solidFill>
              </a:rPr>
              <a:t>enseignements pratiques interdisciplinaires (EPI)</a:t>
            </a:r>
            <a:r>
              <a:rPr lang="fr-FR" sz="2000" dirty="0"/>
              <a:t> ont été retenus, dans (toutes) les thématiques (:), pris en charge par :</a:t>
            </a:r>
          </a:p>
          <a:p>
            <a:pPr marL="177800" indent="-177800">
              <a:spcBef>
                <a:spcPts val="600"/>
              </a:spcBef>
              <a:defRPr/>
            </a:pPr>
            <a:r>
              <a:rPr lang="fr-FR" sz="2000" dirty="0"/>
              <a:t>Les </a:t>
            </a:r>
            <a:r>
              <a:rPr lang="fr-FR" sz="2000" b="1" dirty="0">
                <a:solidFill>
                  <a:srgbClr val="00B050"/>
                </a:solidFill>
              </a:rPr>
              <a:t>enseignements de complément</a:t>
            </a:r>
            <a:r>
              <a:rPr lang="fr-FR" sz="2000" dirty="0"/>
              <a:t> (latin, grec, langue régionale) représentent ...</a:t>
            </a:r>
          </a:p>
          <a:p>
            <a:pPr marL="177800" indent="-177800">
              <a:spcBef>
                <a:spcPts val="600"/>
              </a:spcBef>
              <a:defRPr/>
            </a:pPr>
            <a:r>
              <a:rPr lang="fr-FR" sz="2000" dirty="0"/>
              <a:t>L’</a:t>
            </a:r>
            <a:r>
              <a:rPr lang="fr-FR" sz="2000" b="1" dirty="0">
                <a:solidFill>
                  <a:srgbClr val="00B050"/>
                </a:solidFill>
              </a:rPr>
              <a:t>enseignement des sciences et de la technologie en 6</a:t>
            </a:r>
            <a:r>
              <a:rPr lang="fr-FR" sz="2000" b="1" baseline="30000" dirty="0">
                <a:solidFill>
                  <a:srgbClr val="00B050"/>
                </a:solidFill>
              </a:rPr>
              <a:t>e</a:t>
            </a:r>
            <a:r>
              <a:rPr lang="fr-FR" sz="2000" dirty="0"/>
              <a:t> se fera selon...</a:t>
            </a:r>
          </a:p>
        </p:txBody>
      </p:sp>
    </p:spTree>
    <p:extLst>
      <p:ext uri="{BB962C8B-B14F-4D97-AF65-F5344CB8AC3E}">
        <p14:creationId xmlns:p14="http://schemas.microsoft.com/office/powerpoint/2010/main" val="16037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a:t>La répartition de la marge de manœuvre</a:t>
            </a:r>
          </a:p>
        </p:txBody>
      </p:sp>
      <p:graphicFrame>
        <p:nvGraphicFramePr>
          <p:cNvPr id="3" name="Graphique 2"/>
          <p:cNvGraphicFramePr/>
          <p:nvPr>
            <p:extLst>
              <p:ext uri="{D42A27DB-BD31-4B8C-83A1-F6EECF244321}">
                <p14:modId xmlns:p14="http://schemas.microsoft.com/office/powerpoint/2010/main" val="2587483751"/>
              </p:ext>
            </p:extLst>
          </p:nvPr>
        </p:nvGraphicFramePr>
        <p:xfrm>
          <a:off x="251520" y="1052736"/>
          <a:ext cx="3960000"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extLst>
              <p:ext uri="{D42A27DB-BD31-4B8C-83A1-F6EECF244321}">
                <p14:modId xmlns:p14="http://schemas.microsoft.com/office/powerpoint/2010/main" val="3100557167"/>
              </p:ext>
            </p:extLst>
          </p:nvPr>
        </p:nvGraphicFramePr>
        <p:xfrm>
          <a:off x="4860032" y="1052736"/>
          <a:ext cx="3960000"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4"/>
          <p:cNvGraphicFramePr/>
          <p:nvPr>
            <p:extLst>
              <p:ext uri="{D42A27DB-BD31-4B8C-83A1-F6EECF244321}">
                <p14:modId xmlns:p14="http://schemas.microsoft.com/office/powerpoint/2010/main" val="3978867059"/>
              </p:ext>
            </p:extLst>
          </p:nvPr>
        </p:nvGraphicFramePr>
        <p:xfrm>
          <a:off x="827584" y="3717032"/>
          <a:ext cx="7056784" cy="24482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5244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bwMode="auto">
          <a:xfrm>
            <a:off x="1416110" y="2122256"/>
            <a:ext cx="2600796" cy="2421734"/>
          </a:xfrm>
          <a:prstGeom prst="ellipse">
            <a:avLst/>
          </a:prstGeom>
          <a:gradFill flip="none" rotWithShape="1">
            <a:gsLst>
              <a:gs pos="0">
                <a:schemeClr val="bg1">
                  <a:lumMod val="95000"/>
                </a:schemeClr>
              </a:gs>
              <a:gs pos="50000">
                <a:schemeClr val="bg1">
                  <a:lumMod val="95000"/>
                </a:schemeClr>
              </a:gs>
              <a:gs pos="100000">
                <a:schemeClr val="bg1">
                  <a:lumMod val="85000"/>
                </a:schemeClr>
              </a:gs>
            </a:gsLst>
            <a:path path="circle">
              <a:fillToRect l="100000" t="100000"/>
            </a:path>
            <a:tileRect r="-100000" b="-100000"/>
          </a:gradFill>
          <a:ln w="571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a:ln>
                <a:noFill/>
              </a:ln>
              <a:solidFill>
                <a:schemeClr val="tx1"/>
              </a:solidFill>
              <a:effectLst/>
              <a:latin typeface="Arial" pitchFamily="34" charset="0"/>
            </a:endParaRPr>
          </a:p>
        </p:txBody>
      </p:sp>
      <p:sp>
        <p:nvSpPr>
          <p:cNvPr id="23553" name="Rectangle 14"/>
          <p:cNvSpPr>
            <a:spLocks noGrp="1"/>
          </p:cNvSpPr>
          <p:nvPr>
            <p:ph type="title"/>
          </p:nvPr>
        </p:nvSpPr>
        <p:spPr/>
        <p:txBody>
          <a:bodyPr/>
          <a:lstStyle/>
          <a:p>
            <a:r>
              <a:rPr lang="fr-FR" dirty="0"/>
              <a:t>Le nouveau socle commun</a:t>
            </a:r>
          </a:p>
        </p:txBody>
      </p:sp>
      <p:sp>
        <p:nvSpPr>
          <p:cNvPr id="28704" name="AutoShape 32"/>
          <p:cNvSpPr>
            <a:spLocks noChangeArrowheads="1"/>
          </p:cNvSpPr>
          <p:nvPr/>
        </p:nvSpPr>
        <p:spPr bwMode="auto">
          <a:xfrm>
            <a:off x="693316" y="4075559"/>
            <a:ext cx="2222500" cy="895350"/>
          </a:xfrm>
          <a:prstGeom prst="roundRect">
            <a:avLst>
              <a:gd name="adj" fmla="val 16667"/>
            </a:avLst>
          </a:prstGeom>
          <a:solidFill>
            <a:srgbClr val="0094C8"/>
          </a:solidFill>
          <a:ln w="9525">
            <a:noFill/>
            <a:round/>
            <a:headEnd/>
            <a:tailEnd/>
          </a:ln>
        </p:spPr>
        <p:txBody>
          <a:bodyPr anchor="ctr"/>
          <a:lstStyle/>
          <a:p>
            <a:pPr algn="ctr"/>
            <a:r>
              <a:rPr lang="fr-FR" sz="1600" b="1" dirty="0">
                <a:solidFill>
                  <a:srgbClr val="FFFFFF"/>
                </a:solidFill>
                <a:latin typeface="Calibri" pitchFamily="34" charset="0"/>
              </a:rPr>
              <a:t>4. Les systèmes naturels et les systèmes techniques</a:t>
            </a:r>
          </a:p>
        </p:txBody>
      </p:sp>
      <p:sp>
        <p:nvSpPr>
          <p:cNvPr id="28705" name="AutoShape 33"/>
          <p:cNvSpPr>
            <a:spLocks noChangeArrowheads="1"/>
          </p:cNvSpPr>
          <p:nvPr/>
        </p:nvSpPr>
        <p:spPr bwMode="auto">
          <a:xfrm>
            <a:off x="107504" y="2905894"/>
            <a:ext cx="2376487" cy="809625"/>
          </a:xfrm>
          <a:prstGeom prst="roundRect">
            <a:avLst>
              <a:gd name="adj" fmla="val 16667"/>
            </a:avLst>
          </a:prstGeom>
          <a:solidFill>
            <a:srgbClr val="7B418E"/>
          </a:solidFill>
          <a:ln w="9525">
            <a:noFill/>
            <a:round/>
            <a:headEnd/>
            <a:tailEnd/>
          </a:ln>
        </p:spPr>
        <p:txBody>
          <a:bodyPr anchor="ctr"/>
          <a:lstStyle/>
          <a:p>
            <a:pPr algn="ctr"/>
            <a:r>
              <a:rPr lang="fr-FR" sz="1600" b="1" dirty="0">
                <a:solidFill>
                  <a:srgbClr val="FFFFFF"/>
                </a:solidFill>
                <a:latin typeface="Calibri" pitchFamily="34" charset="0"/>
              </a:rPr>
              <a:t>3. La formation de la personne et du citoyen</a:t>
            </a:r>
            <a:endParaRPr lang="fr-FR" sz="1600" i="1" dirty="0">
              <a:solidFill>
                <a:srgbClr val="000000"/>
              </a:solidFill>
              <a:latin typeface="Calibri" pitchFamily="34" charset="0"/>
            </a:endParaRPr>
          </a:p>
        </p:txBody>
      </p:sp>
      <p:sp>
        <p:nvSpPr>
          <p:cNvPr id="28706" name="AutoShape 34"/>
          <p:cNvSpPr>
            <a:spLocks noChangeArrowheads="1"/>
          </p:cNvSpPr>
          <p:nvPr/>
        </p:nvSpPr>
        <p:spPr bwMode="auto">
          <a:xfrm>
            <a:off x="429667" y="1700808"/>
            <a:ext cx="2270125" cy="790575"/>
          </a:xfrm>
          <a:prstGeom prst="roundRect">
            <a:avLst>
              <a:gd name="adj" fmla="val 16667"/>
            </a:avLst>
          </a:prstGeom>
          <a:solidFill>
            <a:srgbClr val="CB8459"/>
          </a:solidFill>
          <a:ln w="9525">
            <a:noFill/>
            <a:round/>
            <a:headEnd/>
            <a:tailEnd/>
          </a:ln>
        </p:spPr>
        <p:txBody>
          <a:bodyPr anchor="ctr"/>
          <a:lstStyle/>
          <a:p>
            <a:pPr algn="ctr"/>
            <a:r>
              <a:rPr lang="fr-FR" sz="1600" b="1" dirty="0">
                <a:solidFill>
                  <a:srgbClr val="FFFFFF"/>
                </a:solidFill>
                <a:latin typeface="Calibri" pitchFamily="34" charset="0"/>
              </a:rPr>
              <a:t>2. Les méthodes et outils pour apprendre</a:t>
            </a:r>
          </a:p>
        </p:txBody>
      </p:sp>
      <p:sp>
        <p:nvSpPr>
          <p:cNvPr id="28708" name="AutoShape 36"/>
          <p:cNvSpPr>
            <a:spLocks noChangeArrowheads="1"/>
          </p:cNvSpPr>
          <p:nvPr/>
        </p:nvSpPr>
        <p:spPr bwMode="auto">
          <a:xfrm>
            <a:off x="3109774" y="3212400"/>
            <a:ext cx="2374900" cy="971550"/>
          </a:xfrm>
          <a:prstGeom prst="roundRect">
            <a:avLst>
              <a:gd name="adj" fmla="val 16667"/>
            </a:avLst>
          </a:prstGeom>
          <a:solidFill>
            <a:srgbClr val="FDA403"/>
          </a:solidFill>
          <a:ln w="9525">
            <a:noFill/>
            <a:round/>
            <a:headEnd/>
            <a:tailEnd/>
          </a:ln>
        </p:spPr>
        <p:txBody>
          <a:bodyPr anchor="ctr"/>
          <a:lstStyle/>
          <a:p>
            <a:pPr algn="ctr"/>
            <a:r>
              <a:rPr lang="fr-FR" sz="1600" b="1" dirty="0">
                <a:solidFill>
                  <a:srgbClr val="FFFFFF"/>
                </a:solidFill>
                <a:latin typeface="Calibri" pitchFamily="34" charset="0"/>
              </a:rPr>
              <a:t>5. Les représentations du monde et </a:t>
            </a:r>
            <a:br>
              <a:rPr lang="fr-FR" sz="1600" b="1" dirty="0">
                <a:solidFill>
                  <a:srgbClr val="FFFFFF"/>
                </a:solidFill>
                <a:latin typeface="Calibri" pitchFamily="34" charset="0"/>
              </a:rPr>
            </a:br>
            <a:r>
              <a:rPr lang="fr-FR" sz="1600" b="1" dirty="0">
                <a:solidFill>
                  <a:srgbClr val="FFFFFF"/>
                </a:solidFill>
                <a:latin typeface="Calibri" pitchFamily="34" charset="0"/>
              </a:rPr>
              <a:t>l’activité humaine</a:t>
            </a:r>
            <a:endParaRPr lang="fr-FR" sz="1600" i="1" dirty="0">
              <a:solidFill>
                <a:srgbClr val="000000"/>
              </a:solidFill>
              <a:latin typeface="Calibri" pitchFamily="34" charset="0"/>
            </a:endParaRPr>
          </a:p>
        </p:txBody>
      </p:sp>
      <p:sp>
        <p:nvSpPr>
          <p:cNvPr id="28710" name="AutoShape 38"/>
          <p:cNvSpPr>
            <a:spLocks noChangeArrowheads="1"/>
          </p:cNvSpPr>
          <p:nvPr/>
        </p:nvSpPr>
        <p:spPr bwMode="auto">
          <a:xfrm>
            <a:off x="2964394" y="1949023"/>
            <a:ext cx="2105025" cy="863600"/>
          </a:xfrm>
          <a:prstGeom prst="roundRect">
            <a:avLst>
              <a:gd name="adj" fmla="val 16667"/>
            </a:avLst>
          </a:prstGeom>
          <a:solidFill>
            <a:srgbClr val="00B050"/>
          </a:solidFill>
          <a:ln w="9525">
            <a:noFill/>
            <a:round/>
            <a:headEnd/>
            <a:tailEnd/>
          </a:ln>
        </p:spPr>
        <p:txBody>
          <a:bodyPr anchor="ctr"/>
          <a:lstStyle/>
          <a:p>
            <a:pPr algn="ctr"/>
            <a:r>
              <a:rPr lang="fr-FR" sz="1600" b="1" dirty="0">
                <a:solidFill>
                  <a:srgbClr val="FFFFFF"/>
                </a:solidFill>
                <a:latin typeface="Calibri" pitchFamily="34" charset="0"/>
              </a:rPr>
              <a:t>1. Les langages pour penser et communiquer</a:t>
            </a:r>
            <a:endParaRPr lang="fr-FR" sz="1600" i="1" dirty="0">
              <a:solidFill>
                <a:srgbClr val="000000"/>
              </a:solidFill>
              <a:latin typeface="Calibri" pitchFamily="34" charset="0"/>
            </a:endParaRPr>
          </a:p>
        </p:txBody>
      </p:sp>
      <p:sp>
        <p:nvSpPr>
          <p:cNvPr id="28720" name="Text Box 48"/>
          <p:cNvSpPr txBox="1">
            <a:spLocks noChangeArrowheads="1"/>
          </p:cNvSpPr>
          <p:nvPr/>
        </p:nvSpPr>
        <p:spPr bwMode="auto">
          <a:xfrm>
            <a:off x="661988" y="1052736"/>
            <a:ext cx="3946525" cy="400110"/>
          </a:xfrm>
          <a:prstGeom prst="rect">
            <a:avLst/>
          </a:prstGeom>
          <a:noFill/>
          <a:ln>
            <a:noFill/>
          </a:ln>
          <a:effectLst/>
          <a:extLst/>
        </p:spPr>
        <p:txBody>
          <a:bodyPr>
            <a:spAutoFit/>
          </a:bodyPr>
          <a:lstStyle/>
          <a:p>
            <a:pPr marL="342900" indent="-342900">
              <a:spcBef>
                <a:spcPct val="50000"/>
              </a:spcBef>
              <a:buFont typeface="Wingdings" pitchFamily="2" charset="2"/>
              <a:buChar char="Ø"/>
              <a:defRPr/>
            </a:pPr>
            <a:r>
              <a:rPr lang="fr-FR" sz="2000" b="1" dirty="0">
                <a:solidFill>
                  <a:schemeClr val="accent6">
                    <a:lumMod val="60000"/>
                    <a:lumOff val="40000"/>
                  </a:schemeClr>
                </a:solidFill>
                <a:latin typeface="+mn-lt"/>
                <a:ea typeface="+mn-ea"/>
                <a:cs typeface="+mn-cs"/>
              </a:rPr>
              <a:t>5</a:t>
            </a:r>
            <a:r>
              <a:rPr lang="fr-FR" sz="2000" b="1" dirty="0">
                <a:solidFill>
                  <a:srgbClr val="78BBBC"/>
                </a:solidFill>
                <a:latin typeface="+mn-lt"/>
                <a:ea typeface="+mn-ea"/>
                <a:cs typeface="+mn-cs"/>
              </a:rPr>
              <a:t> </a:t>
            </a:r>
            <a:r>
              <a:rPr lang="fr-FR" sz="2000" b="1" dirty="0">
                <a:solidFill>
                  <a:srgbClr val="7B418E"/>
                </a:solidFill>
                <a:latin typeface="+mn-lt"/>
                <a:ea typeface="+mn-ea"/>
                <a:cs typeface="+mn-cs"/>
              </a:rPr>
              <a:t>domaines</a:t>
            </a:r>
            <a:r>
              <a:rPr lang="fr-FR" sz="2000" b="1" dirty="0">
                <a:solidFill>
                  <a:schemeClr val="accent6">
                    <a:lumMod val="60000"/>
                    <a:lumOff val="40000"/>
                  </a:schemeClr>
                </a:solidFill>
                <a:latin typeface="+mn-lt"/>
                <a:ea typeface="+mn-ea"/>
                <a:cs typeface="+mn-cs"/>
              </a:rPr>
              <a:t> de formation</a:t>
            </a:r>
          </a:p>
        </p:txBody>
      </p:sp>
      <p:sp>
        <p:nvSpPr>
          <p:cNvPr id="21" name="Rectangle 20"/>
          <p:cNvSpPr/>
          <p:nvPr/>
        </p:nvSpPr>
        <p:spPr>
          <a:xfrm>
            <a:off x="4644008" y="1052736"/>
            <a:ext cx="4506362" cy="400110"/>
          </a:xfrm>
          <a:prstGeom prst="rect">
            <a:avLst/>
          </a:prstGeom>
        </p:spPr>
        <p:txBody>
          <a:bodyPr wrap="none">
            <a:spAutoFit/>
          </a:bodyPr>
          <a:lstStyle/>
          <a:p>
            <a:pPr marL="342900" indent="-342900">
              <a:spcBef>
                <a:spcPct val="50000"/>
              </a:spcBef>
              <a:buFont typeface="Wingdings" pitchFamily="2" charset="2"/>
              <a:buChar char="Ø"/>
              <a:defRPr/>
            </a:pPr>
            <a:r>
              <a:rPr lang="fr-FR" sz="2000" b="1" dirty="0">
                <a:solidFill>
                  <a:schemeClr val="accent6">
                    <a:lumMod val="60000"/>
                    <a:lumOff val="40000"/>
                  </a:schemeClr>
                </a:solidFill>
                <a:latin typeface="+mn-lt"/>
                <a:ea typeface="+mn-ea"/>
                <a:cs typeface="+mn-cs"/>
              </a:rPr>
              <a:t>Des</a:t>
            </a:r>
            <a:r>
              <a:rPr lang="fr-FR" sz="2000" b="1" dirty="0">
                <a:solidFill>
                  <a:srgbClr val="78BBBC"/>
                </a:solidFill>
                <a:latin typeface="+mn-lt"/>
                <a:ea typeface="+mn-ea"/>
                <a:cs typeface="+mn-cs"/>
              </a:rPr>
              <a:t> </a:t>
            </a:r>
            <a:r>
              <a:rPr lang="fr-FR" sz="2000" b="1" dirty="0">
                <a:solidFill>
                  <a:srgbClr val="7B418E"/>
                </a:solidFill>
                <a:latin typeface="+mn-lt"/>
                <a:ea typeface="+mn-ea"/>
                <a:cs typeface="+mn-cs"/>
              </a:rPr>
              <a:t>objectifs </a:t>
            </a:r>
            <a:r>
              <a:rPr lang="fr-FR" sz="2000" b="1" dirty="0">
                <a:solidFill>
                  <a:schemeClr val="accent6">
                    <a:lumMod val="60000"/>
                    <a:lumOff val="40000"/>
                  </a:schemeClr>
                </a:solidFill>
                <a:latin typeface="+mn-lt"/>
                <a:ea typeface="+mn-ea"/>
                <a:cs typeface="+mn-cs"/>
              </a:rPr>
              <a:t>dans chacun d’eux</a:t>
            </a:r>
          </a:p>
        </p:txBody>
      </p:sp>
      <p:sp>
        <p:nvSpPr>
          <p:cNvPr id="40" name="AutoShape 34"/>
          <p:cNvSpPr>
            <a:spLocks noChangeArrowheads="1"/>
          </p:cNvSpPr>
          <p:nvPr/>
        </p:nvSpPr>
        <p:spPr bwMode="auto">
          <a:xfrm>
            <a:off x="6132746" y="1521167"/>
            <a:ext cx="2880000" cy="1008000"/>
          </a:xfrm>
          <a:prstGeom prst="roundRect">
            <a:avLst>
              <a:gd name="adj" fmla="val 16667"/>
            </a:avLst>
          </a:prstGeom>
          <a:noFill/>
          <a:ln w="28575">
            <a:solidFill>
              <a:srgbClr val="00A048"/>
            </a:solidFill>
            <a:round/>
            <a:headEnd/>
            <a:tailEnd/>
          </a:ln>
        </p:spPr>
        <p:txBody>
          <a:bodyPr anchor="ctr">
            <a:spAutoFit/>
          </a:bodyPr>
          <a:lstStyle/>
          <a:p>
            <a:pPr algn="ctr"/>
            <a:r>
              <a:rPr lang="fr-FR" sz="1600" b="1" dirty="0">
                <a:solidFill>
                  <a:srgbClr val="00B050"/>
                </a:solidFill>
                <a:latin typeface="Calibri" pitchFamily="34" charset="0"/>
              </a:rPr>
              <a:t>Comprendre, s’exprimer</a:t>
            </a:r>
            <a:br>
              <a:rPr lang="fr-FR" sz="1600" b="1" dirty="0">
                <a:solidFill>
                  <a:srgbClr val="00B050"/>
                </a:solidFill>
                <a:latin typeface="Calibri" pitchFamily="34" charset="0"/>
              </a:rPr>
            </a:br>
            <a:r>
              <a:rPr lang="fr-FR" sz="1600" b="1" dirty="0">
                <a:solidFill>
                  <a:srgbClr val="00B050"/>
                </a:solidFill>
                <a:latin typeface="Calibri" pitchFamily="34" charset="0"/>
              </a:rPr>
              <a:t>en utilisant la langue française à l’oral et à l’écrit</a:t>
            </a:r>
          </a:p>
        </p:txBody>
      </p:sp>
      <p:sp>
        <p:nvSpPr>
          <p:cNvPr id="41" name="AutoShape 34"/>
          <p:cNvSpPr>
            <a:spLocks noChangeArrowheads="1"/>
          </p:cNvSpPr>
          <p:nvPr/>
        </p:nvSpPr>
        <p:spPr bwMode="auto">
          <a:xfrm>
            <a:off x="6132746" y="2625327"/>
            <a:ext cx="2880000" cy="1008000"/>
          </a:xfrm>
          <a:prstGeom prst="roundRect">
            <a:avLst>
              <a:gd name="adj" fmla="val 16667"/>
            </a:avLst>
          </a:prstGeom>
          <a:noFill/>
          <a:ln w="28575">
            <a:solidFill>
              <a:srgbClr val="00AA4D"/>
            </a:solidFill>
            <a:round/>
            <a:headEnd/>
            <a:tailEnd/>
          </a:ln>
        </p:spPr>
        <p:txBody>
          <a:bodyPr anchor="ctr">
            <a:spAutoFit/>
          </a:bodyPr>
          <a:lstStyle/>
          <a:p>
            <a:pPr algn="ctr"/>
            <a:r>
              <a:rPr lang="fr-FR" sz="1600" b="1" dirty="0">
                <a:solidFill>
                  <a:srgbClr val="00B050"/>
                </a:solidFill>
                <a:latin typeface="Calibri" pitchFamily="34" charset="0"/>
              </a:rPr>
              <a:t>Comprendre, s’exprimer en utilisant une langue étrangère et, le cas échéant, une langue régionale</a:t>
            </a:r>
          </a:p>
        </p:txBody>
      </p:sp>
      <p:sp>
        <p:nvSpPr>
          <p:cNvPr id="42" name="AutoShape 34"/>
          <p:cNvSpPr>
            <a:spLocks noChangeArrowheads="1"/>
          </p:cNvSpPr>
          <p:nvPr/>
        </p:nvSpPr>
        <p:spPr bwMode="auto">
          <a:xfrm>
            <a:off x="6132746" y="3729487"/>
            <a:ext cx="2880000" cy="1008000"/>
          </a:xfrm>
          <a:prstGeom prst="roundRect">
            <a:avLst>
              <a:gd name="adj" fmla="val 16667"/>
            </a:avLst>
          </a:prstGeom>
          <a:noFill/>
          <a:ln w="28575">
            <a:solidFill>
              <a:srgbClr val="00B052"/>
            </a:solidFill>
            <a:round/>
            <a:headEnd/>
            <a:tailEnd/>
          </a:ln>
        </p:spPr>
        <p:txBody>
          <a:bodyPr anchor="ctr">
            <a:spAutoFit/>
          </a:bodyPr>
          <a:lstStyle/>
          <a:p>
            <a:pPr algn="ctr"/>
            <a:r>
              <a:rPr lang="fr-FR" sz="1600" b="1" dirty="0">
                <a:solidFill>
                  <a:srgbClr val="00B050"/>
                </a:solidFill>
                <a:latin typeface="Calibri" pitchFamily="34" charset="0"/>
              </a:rPr>
              <a:t>Comprendre, s’exprimer</a:t>
            </a:r>
            <a:br>
              <a:rPr lang="fr-FR" sz="1600" b="1" dirty="0">
                <a:solidFill>
                  <a:srgbClr val="00B050"/>
                </a:solidFill>
                <a:latin typeface="Calibri" pitchFamily="34" charset="0"/>
              </a:rPr>
            </a:br>
            <a:r>
              <a:rPr lang="fr-FR" sz="1600" b="1" dirty="0">
                <a:solidFill>
                  <a:srgbClr val="00B050"/>
                </a:solidFill>
                <a:latin typeface="Calibri" pitchFamily="34" charset="0"/>
              </a:rPr>
              <a:t>en utilisant les langages mathématiques, scientifiques et informatiques</a:t>
            </a:r>
          </a:p>
        </p:txBody>
      </p:sp>
      <p:sp>
        <p:nvSpPr>
          <p:cNvPr id="43" name="AutoShape 34"/>
          <p:cNvSpPr>
            <a:spLocks noChangeArrowheads="1"/>
          </p:cNvSpPr>
          <p:nvPr/>
        </p:nvSpPr>
        <p:spPr bwMode="auto">
          <a:xfrm>
            <a:off x="6132746" y="4833647"/>
            <a:ext cx="2880000" cy="1008000"/>
          </a:xfrm>
          <a:prstGeom prst="roundRect">
            <a:avLst>
              <a:gd name="adj" fmla="val 16667"/>
            </a:avLst>
          </a:prstGeom>
          <a:noFill/>
          <a:ln w="28575">
            <a:solidFill>
              <a:srgbClr val="00BE56"/>
            </a:solidFill>
            <a:round/>
            <a:headEnd/>
            <a:tailEnd/>
          </a:ln>
        </p:spPr>
        <p:txBody>
          <a:bodyPr anchor="ctr">
            <a:spAutoFit/>
          </a:bodyPr>
          <a:lstStyle/>
          <a:p>
            <a:pPr algn="ctr"/>
            <a:r>
              <a:rPr lang="fr-FR" sz="1600" b="1" dirty="0">
                <a:solidFill>
                  <a:srgbClr val="00B050"/>
                </a:solidFill>
                <a:latin typeface="Calibri" pitchFamily="34" charset="0"/>
              </a:rPr>
              <a:t>Comprendre, s’exprimer</a:t>
            </a:r>
            <a:br>
              <a:rPr lang="fr-FR" sz="1600" b="1" dirty="0">
                <a:solidFill>
                  <a:srgbClr val="00B050"/>
                </a:solidFill>
                <a:latin typeface="Calibri" pitchFamily="34" charset="0"/>
              </a:rPr>
            </a:br>
            <a:r>
              <a:rPr lang="fr-FR" sz="1600" b="1" dirty="0">
                <a:solidFill>
                  <a:srgbClr val="00B050"/>
                </a:solidFill>
                <a:latin typeface="Calibri" pitchFamily="34" charset="0"/>
              </a:rPr>
              <a:t>en utilisant les langages</a:t>
            </a:r>
            <a:br>
              <a:rPr lang="fr-FR" sz="1600" b="1" dirty="0">
                <a:solidFill>
                  <a:srgbClr val="00B050"/>
                </a:solidFill>
                <a:latin typeface="Calibri" pitchFamily="34" charset="0"/>
              </a:rPr>
            </a:br>
            <a:r>
              <a:rPr lang="fr-FR" sz="1600" b="1" dirty="0">
                <a:solidFill>
                  <a:srgbClr val="00B050"/>
                </a:solidFill>
                <a:latin typeface="Calibri" pitchFamily="34" charset="0"/>
              </a:rPr>
              <a:t>des arts et du corps</a:t>
            </a:r>
          </a:p>
        </p:txBody>
      </p:sp>
      <p:cxnSp>
        <p:nvCxnSpPr>
          <p:cNvPr id="30" name="Connecteur en angle 29"/>
          <p:cNvCxnSpPr>
            <a:cxnSpLocks noChangeShapeType="1"/>
            <a:stCxn id="28710" idx="3"/>
            <a:endCxn id="40" idx="1"/>
          </p:cNvCxnSpPr>
          <p:nvPr/>
        </p:nvCxnSpPr>
        <p:spPr bwMode="auto">
          <a:xfrm flipV="1">
            <a:off x="5069419" y="2025167"/>
            <a:ext cx="1063327" cy="355656"/>
          </a:xfrm>
          <a:prstGeom prst="bentConnector3">
            <a:avLst>
              <a:gd name="adj1" fmla="val 50000"/>
            </a:avLst>
          </a:prstGeom>
          <a:noFill/>
          <a:ln w="19050" algn="ctr">
            <a:solidFill>
              <a:srgbClr val="00B050"/>
            </a:solidFill>
            <a:round/>
            <a:headEnd/>
            <a:tailEnd type="arrow" w="med" len="med"/>
          </a:ln>
        </p:spPr>
      </p:cxnSp>
      <p:cxnSp>
        <p:nvCxnSpPr>
          <p:cNvPr id="48" name="Connecteur en angle 47"/>
          <p:cNvCxnSpPr>
            <a:cxnSpLocks noChangeShapeType="1"/>
            <a:stCxn id="28710" idx="3"/>
            <a:endCxn id="41" idx="1"/>
          </p:cNvCxnSpPr>
          <p:nvPr/>
        </p:nvCxnSpPr>
        <p:spPr bwMode="auto">
          <a:xfrm>
            <a:off x="5069419" y="2380823"/>
            <a:ext cx="1063327" cy="748504"/>
          </a:xfrm>
          <a:prstGeom prst="bentConnector3">
            <a:avLst>
              <a:gd name="adj1" fmla="val 50000"/>
            </a:avLst>
          </a:prstGeom>
          <a:noFill/>
          <a:ln w="19050" algn="ctr">
            <a:solidFill>
              <a:srgbClr val="00B050"/>
            </a:solidFill>
            <a:round/>
            <a:headEnd/>
            <a:tailEnd type="arrow" w="med" len="med"/>
          </a:ln>
        </p:spPr>
      </p:cxnSp>
      <p:cxnSp>
        <p:nvCxnSpPr>
          <p:cNvPr id="51" name="Connecteur en angle 50"/>
          <p:cNvCxnSpPr>
            <a:cxnSpLocks noChangeShapeType="1"/>
            <a:stCxn id="28710" idx="3"/>
            <a:endCxn id="42" idx="1"/>
          </p:cNvCxnSpPr>
          <p:nvPr/>
        </p:nvCxnSpPr>
        <p:spPr bwMode="auto">
          <a:xfrm>
            <a:off x="5069419" y="2380823"/>
            <a:ext cx="1063327" cy="1852664"/>
          </a:xfrm>
          <a:prstGeom prst="bentConnector3">
            <a:avLst>
              <a:gd name="adj1" fmla="val 50000"/>
            </a:avLst>
          </a:prstGeom>
          <a:noFill/>
          <a:ln w="19050" algn="ctr">
            <a:solidFill>
              <a:srgbClr val="00B050"/>
            </a:solidFill>
            <a:round/>
            <a:headEnd/>
            <a:tailEnd type="arrow" w="med" len="med"/>
          </a:ln>
        </p:spPr>
      </p:cxnSp>
      <p:cxnSp>
        <p:nvCxnSpPr>
          <p:cNvPr id="54" name="Connecteur en angle 53"/>
          <p:cNvCxnSpPr>
            <a:cxnSpLocks noChangeShapeType="1"/>
            <a:stCxn id="28710" idx="3"/>
            <a:endCxn id="43" idx="1"/>
          </p:cNvCxnSpPr>
          <p:nvPr/>
        </p:nvCxnSpPr>
        <p:spPr bwMode="auto">
          <a:xfrm>
            <a:off x="5069419" y="2380823"/>
            <a:ext cx="1063327" cy="2956824"/>
          </a:xfrm>
          <a:prstGeom prst="bentConnector3">
            <a:avLst>
              <a:gd name="adj1" fmla="val 50000"/>
            </a:avLst>
          </a:prstGeom>
          <a:noFill/>
          <a:ln w="19050" algn="ctr">
            <a:solidFill>
              <a:srgbClr val="00B050"/>
            </a:solidFill>
            <a:round/>
            <a:headEnd/>
            <a:tailEnd type="arrow" w="med" len="med"/>
          </a:ln>
        </p:spPr>
      </p:cxnSp>
      <p:sp>
        <p:nvSpPr>
          <p:cNvPr id="20" name="ZoneTexte 19">
            <a:hlinkClick r:id="rId3"/>
          </p:cNvPr>
          <p:cNvSpPr txBox="1"/>
          <p:nvPr/>
        </p:nvSpPr>
        <p:spPr>
          <a:xfrm>
            <a:off x="6351899" y="5991878"/>
            <a:ext cx="2441694" cy="276999"/>
          </a:xfrm>
          <a:prstGeom prst="rect">
            <a:avLst/>
          </a:prstGeom>
          <a:noFill/>
        </p:spPr>
        <p:txBody>
          <a:bodyPr wrap="none" rtlCol="0">
            <a:spAutoFit/>
          </a:bodyPr>
          <a:lstStyle/>
          <a:p>
            <a:r>
              <a:rPr lang="fr-FR" sz="1200" b="1" i="1" dirty="0">
                <a:solidFill>
                  <a:schemeClr val="accent1">
                    <a:lumMod val="50000"/>
                  </a:schemeClr>
                </a:solidFill>
              </a:rPr>
              <a:t>Le décret sur le socle commun</a:t>
            </a:r>
          </a:p>
        </p:txBody>
      </p:sp>
      <p:sp>
        <p:nvSpPr>
          <p:cNvPr id="2" name="ZoneTexte 1"/>
          <p:cNvSpPr txBox="1"/>
          <p:nvPr/>
        </p:nvSpPr>
        <p:spPr>
          <a:xfrm>
            <a:off x="480818" y="5085184"/>
            <a:ext cx="4883270" cy="1077218"/>
          </a:xfrm>
          <a:prstGeom prst="rect">
            <a:avLst/>
          </a:prstGeom>
          <a:solidFill>
            <a:srgbClr val="FFC9C9"/>
          </a:solidFill>
        </p:spPr>
        <p:txBody>
          <a:bodyPr wrap="square" rtlCol="0">
            <a:spAutoFit/>
          </a:bodyPr>
          <a:lstStyle/>
          <a:p>
            <a:r>
              <a:rPr lang="fr-FR" sz="1600" b="1" dirty="0">
                <a:solidFill>
                  <a:schemeClr val="accent6">
                    <a:lumMod val="75000"/>
                  </a:schemeClr>
                </a:solidFill>
              </a:rPr>
              <a:t>Les quatre objectifs du premier domaine et les quatre autres domaines sont les </a:t>
            </a:r>
            <a:r>
              <a:rPr lang="fr-FR" sz="1600" b="1" dirty="0"/>
              <a:t>huit composantes</a:t>
            </a:r>
            <a:r>
              <a:rPr lang="fr-FR" sz="1600" b="1" dirty="0">
                <a:solidFill>
                  <a:schemeClr val="accent6">
                    <a:lumMod val="75000"/>
                  </a:schemeClr>
                </a:solidFill>
              </a:rPr>
              <a:t> du socle commun dont la maîtrise doit être acquise à un niveau satisfaisant.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marL="0" indent="0"/>
            <a:r>
              <a:rPr lang="fr-FR" dirty="0"/>
              <a:t>Les nouveaux programmes</a:t>
            </a:r>
            <a:endParaRPr lang="fr-FR" sz="2400" dirty="0"/>
          </a:p>
        </p:txBody>
      </p:sp>
      <p:sp>
        <p:nvSpPr>
          <p:cNvPr id="13" name="Rectangle 12"/>
          <p:cNvSpPr/>
          <p:nvPr/>
        </p:nvSpPr>
        <p:spPr>
          <a:xfrm>
            <a:off x="647564" y="1299532"/>
            <a:ext cx="7848872" cy="3785652"/>
          </a:xfrm>
          <a:prstGeom prst="rect">
            <a:avLst/>
          </a:prstGeom>
        </p:spPr>
        <p:txBody>
          <a:bodyPr wrap="square">
            <a:spAutoFit/>
          </a:bodyPr>
          <a:lstStyle/>
          <a:p>
            <a:pPr>
              <a:defRPr/>
            </a:pPr>
            <a:r>
              <a:rPr lang="fr-FR" sz="2000" dirty="0">
                <a:solidFill>
                  <a:srgbClr val="1C1850"/>
                </a:solidFill>
              </a:rPr>
              <a:t>Des </a:t>
            </a:r>
            <a:r>
              <a:rPr lang="fr-FR" sz="2000" b="1" dirty="0">
                <a:solidFill>
                  <a:srgbClr val="00B050"/>
                </a:solidFill>
              </a:rPr>
              <a:t>programmes en lien direct avec le socle commun</a:t>
            </a:r>
            <a:r>
              <a:rPr lang="fr-FR" sz="2000" dirty="0">
                <a:solidFill>
                  <a:srgbClr val="1C1850"/>
                </a:solidFill>
              </a:rPr>
              <a:t> de connaissances, de compétences et de culture : le travail dans le cadre de ces programmes doit permettre l’acquisition du socle commun.</a:t>
            </a:r>
          </a:p>
          <a:p>
            <a:pPr>
              <a:defRPr/>
            </a:pPr>
            <a:endParaRPr lang="fr-FR" sz="2000" dirty="0">
              <a:solidFill>
                <a:srgbClr val="1C1850"/>
              </a:solidFill>
            </a:endParaRPr>
          </a:p>
          <a:p>
            <a:pPr>
              <a:defRPr/>
            </a:pPr>
            <a:r>
              <a:rPr lang="fr-FR" sz="2000" dirty="0">
                <a:solidFill>
                  <a:srgbClr val="1C1850"/>
                </a:solidFill>
              </a:rPr>
              <a:t>Programmes de </a:t>
            </a:r>
            <a:r>
              <a:rPr lang="fr-FR" sz="2000" b="1" dirty="0">
                <a:solidFill>
                  <a:srgbClr val="00B050"/>
                </a:solidFill>
              </a:rPr>
              <a:t>cycle</a:t>
            </a:r>
            <a:r>
              <a:rPr lang="fr-FR" sz="2000" dirty="0">
                <a:solidFill>
                  <a:srgbClr val="1C1850"/>
                </a:solidFill>
              </a:rPr>
              <a:t> : il revient aux équipes de choisir les progressions sur les 3 années de chaque cycle.</a:t>
            </a:r>
          </a:p>
          <a:p>
            <a:pPr>
              <a:defRPr/>
            </a:pPr>
            <a:endParaRPr lang="fr-FR" sz="2000" dirty="0">
              <a:solidFill>
                <a:srgbClr val="1C1850"/>
              </a:solidFill>
            </a:endParaRPr>
          </a:p>
          <a:p>
            <a:pPr>
              <a:defRPr/>
            </a:pPr>
            <a:r>
              <a:rPr lang="fr-FR" sz="2000" dirty="0">
                <a:solidFill>
                  <a:srgbClr val="1C1850"/>
                </a:solidFill>
              </a:rPr>
              <a:t>Les progressions des programmes du </a:t>
            </a:r>
            <a:r>
              <a:rPr lang="fr-FR" sz="2000" b="1" dirty="0">
                <a:solidFill>
                  <a:srgbClr val="00B050"/>
                </a:solidFill>
              </a:rPr>
              <a:t>cycle 3</a:t>
            </a:r>
            <a:r>
              <a:rPr lang="fr-FR" sz="2000" dirty="0">
                <a:solidFill>
                  <a:srgbClr val="1C1850"/>
                </a:solidFill>
              </a:rPr>
              <a:t>, à cheval sur l’école et le collège, ont fait l’objet d’une attention toute particulière.</a:t>
            </a:r>
          </a:p>
          <a:p>
            <a:pPr>
              <a:defRPr/>
            </a:pPr>
            <a:r>
              <a:rPr lang="fr-FR" sz="2000" dirty="0">
                <a:solidFill>
                  <a:srgbClr val="1C1850"/>
                </a:solidFill>
              </a:rPr>
              <a:t>Les sciences et la technologie par exemple font l’objet d’un programme commun dans ce cycle.</a:t>
            </a:r>
          </a:p>
        </p:txBody>
      </p:sp>
      <p:sp>
        <p:nvSpPr>
          <p:cNvPr id="2" name="ZoneTexte 1"/>
          <p:cNvSpPr txBox="1"/>
          <p:nvPr/>
        </p:nvSpPr>
        <p:spPr>
          <a:xfrm>
            <a:off x="737574" y="5220489"/>
            <a:ext cx="7668852" cy="584775"/>
          </a:xfrm>
          <a:prstGeom prst="rect">
            <a:avLst/>
          </a:prstGeom>
          <a:noFill/>
        </p:spPr>
        <p:txBody>
          <a:bodyPr wrap="square" rtlCol="0">
            <a:spAutoFit/>
          </a:bodyPr>
          <a:lstStyle/>
          <a:p>
            <a:r>
              <a:rPr lang="fr-FR" sz="1600" dirty="0">
                <a:solidFill>
                  <a:srgbClr val="1C1850"/>
                </a:solidFill>
              </a:rPr>
              <a:t>Les programmes de chacun des cycles 2, 3 et 4 ont été publiés au Bulletin Officiel du 26 novembre 2015.</a:t>
            </a:r>
          </a:p>
        </p:txBody>
      </p:sp>
      <p:sp>
        <p:nvSpPr>
          <p:cNvPr id="6" name="ZoneTexte 5">
            <a:hlinkClick r:id="rId3"/>
          </p:cNvPr>
          <p:cNvSpPr txBox="1"/>
          <p:nvPr/>
        </p:nvSpPr>
        <p:spPr>
          <a:xfrm>
            <a:off x="251519" y="5877272"/>
            <a:ext cx="1422184" cy="276999"/>
          </a:xfrm>
          <a:prstGeom prst="rect">
            <a:avLst/>
          </a:prstGeom>
          <a:noFill/>
        </p:spPr>
        <p:txBody>
          <a:bodyPr wrap="none" rtlCol="0">
            <a:spAutoFit/>
          </a:bodyPr>
          <a:lstStyle/>
          <a:p>
            <a:r>
              <a:rPr lang="fr-FR" sz="1200" b="1" i="1" dirty="0">
                <a:solidFill>
                  <a:schemeClr val="accent1">
                    <a:lumMod val="50000"/>
                  </a:schemeClr>
                </a:solidFill>
              </a:rPr>
              <a:t>Les programmes</a:t>
            </a:r>
          </a:p>
        </p:txBody>
      </p:sp>
    </p:spTree>
    <p:extLst>
      <p:ext uri="{BB962C8B-B14F-4D97-AF65-F5344CB8AC3E}">
        <p14:creationId xmlns:p14="http://schemas.microsoft.com/office/powerpoint/2010/main" val="159767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marL="0" indent="0"/>
            <a:r>
              <a:rPr lang="fr-FR" dirty="0"/>
              <a:t>Les parcours éducatifs</a:t>
            </a:r>
            <a:endParaRPr lang="fr-FR" sz="2400" dirty="0"/>
          </a:p>
        </p:txBody>
      </p:sp>
      <p:sp>
        <p:nvSpPr>
          <p:cNvPr id="3" name="Rectangle à coins arrondis 2">
            <a:hlinkClick r:id="rId3"/>
          </p:cNvPr>
          <p:cNvSpPr/>
          <p:nvPr/>
        </p:nvSpPr>
        <p:spPr>
          <a:xfrm>
            <a:off x="251520" y="1138191"/>
            <a:ext cx="4248000" cy="2340000"/>
          </a:xfrm>
          <a:prstGeom prst="roundRect">
            <a:avLst/>
          </a:prstGeom>
          <a:solidFill>
            <a:srgbClr val="FFD2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Parcours Avenir</a:t>
            </a:r>
          </a:p>
          <a:p>
            <a:pPr marL="285750" indent="-285750">
              <a:buFontTx/>
              <a:buChar char="-"/>
            </a:pPr>
            <a:r>
              <a:rPr lang="fr-FR" sz="1600" dirty="0">
                <a:solidFill>
                  <a:schemeClr val="tx1"/>
                </a:solidFill>
              </a:rPr>
              <a:t>comprendre le monde économique et professionnel</a:t>
            </a:r>
          </a:p>
          <a:p>
            <a:pPr marL="285750" indent="-285750">
              <a:buFontTx/>
              <a:buChar char="-"/>
            </a:pPr>
            <a:r>
              <a:rPr lang="fr-FR" sz="1600" dirty="0">
                <a:solidFill>
                  <a:schemeClr val="tx1"/>
                </a:solidFill>
              </a:rPr>
              <a:t>connaître la diversité des métiers et des formations</a:t>
            </a:r>
          </a:p>
          <a:p>
            <a:pPr marL="285750" indent="-285750">
              <a:buFontTx/>
              <a:buChar char="-"/>
            </a:pPr>
            <a:r>
              <a:rPr lang="fr-FR" sz="1600" dirty="0">
                <a:solidFill>
                  <a:schemeClr val="tx1"/>
                </a:solidFill>
              </a:rPr>
              <a:t>développer le sens de l’engagement et de l’initiative</a:t>
            </a:r>
          </a:p>
          <a:p>
            <a:pPr marL="285750" indent="-285750">
              <a:buFontTx/>
              <a:buChar char="-"/>
            </a:pPr>
            <a:r>
              <a:rPr lang="fr-FR" sz="1600" dirty="0">
                <a:solidFill>
                  <a:schemeClr val="tx1"/>
                </a:solidFill>
              </a:rPr>
              <a:t>élaborer le projet d’orientation scolaire et professionnelle</a:t>
            </a:r>
          </a:p>
        </p:txBody>
      </p:sp>
      <p:sp>
        <p:nvSpPr>
          <p:cNvPr id="7" name="Rectangle à coins arrondis 6">
            <a:hlinkClick r:id="rId4"/>
          </p:cNvPr>
          <p:cNvSpPr/>
          <p:nvPr/>
        </p:nvSpPr>
        <p:spPr>
          <a:xfrm>
            <a:off x="4644480" y="1138191"/>
            <a:ext cx="4248000" cy="2340000"/>
          </a:xfrm>
          <a:prstGeom prst="roundRect">
            <a:avLst/>
          </a:prstGeom>
          <a:solidFill>
            <a:srgbClr val="CCFF6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b="1" dirty="0">
                <a:solidFill>
                  <a:schemeClr val="tx1"/>
                </a:solidFill>
              </a:rPr>
              <a:t>Parcours citoyen</a:t>
            </a:r>
          </a:p>
          <a:p>
            <a:pPr>
              <a:spcBef>
                <a:spcPts val="600"/>
              </a:spcBef>
              <a:spcAft>
                <a:spcPts val="600"/>
              </a:spcAft>
            </a:pPr>
            <a:r>
              <a:rPr lang="fr-FR" sz="1600" dirty="0">
                <a:solidFill>
                  <a:schemeClr val="tx1"/>
                </a:solidFill>
              </a:rPr>
              <a:t>Apprendre les valeurs de la République</a:t>
            </a:r>
          </a:p>
          <a:p>
            <a:pPr marL="285750" indent="-285750">
              <a:buFontTx/>
              <a:buChar char="-"/>
            </a:pPr>
            <a:r>
              <a:rPr lang="fr-FR" sz="1600" dirty="0">
                <a:solidFill>
                  <a:schemeClr val="tx1"/>
                </a:solidFill>
              </a:rPr>
              <a:t>enseignement moral et civique</a:t>
            </a:r>
          </a:p>
          <a:p>
            <a:pPr marL="285750" indent="-285750">
              <a:buFontTx/>
              <a:buChar char="-"/>
            </a:pPr>
            <a:r>
              <a:rPr lang="fr-FR" sz="1600" dirty="0">
                <a:solidFill>
                  <a:schemeClr val="tx1"/>
                </a:solidFill>
              </a:rPr>
              <a:t>éducation aux médias et à l’information</a:t>
            </a:r>
          </a:p>
          <a:p>
            <a:pPr marL="285750" indent="-285750">
              <a:buFontTx/>
              <a:buChar char="-"/>
            </a:pPr>
            <a:r>
              <a:rPr lang="fr-FR" sz="1600" dirty="0">
                <a:solidFill>
                  <a:schemeClr val="tx1"/>
                </a:solidFill>
              </a:rPr>
              <a:t>participation des élèves à la vie sociale de l’établissement et de son environnement</a:t>
            </a:r>
          </a:p>
        </p:txBody>
      </p:sp>
      <p:sp>
        <p:nvSpPr>
          <p:cNvPr id="8" name="Rectangle à coins arrondis 7">
            <a:hlinkClick r:id="rId5"/>
          </p:cNvPr>
          <p:cNvSpPr/>
          <p:nvPr/>
        </p:nvSpPr>
        <p:spPr>
          <a:xfrm>
            <a:off x="261483" y="3586463"/>
            <a:ext cx="4248000" cy="2232000"/>
          </a:xfrm>
          <a:prstGeom prst="roundRect">
            <a:avLst/>
          </a:prstGeom>
          <a:solidFill>
            <a:srgbClr val="F68EEA"/>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b="1" dirty="0">
                <a:solidFill>
                  <a:schemeClr val="tx1"/>
                </a:solidFill>
              </a:rPr>
              <a:t>Parcours d’éducation artistique</a:t>
            </a:r>
            <a:br>
              <a:rPr lang="fr-FR" b="1" dirty="0">
                <a:solidFill>
                  <a:schemeClr val="tx1"/>
                </a:solidFill>
              </a:rPr>
            </a:br>
            <a:r>
              <a:rPr lang="fr-FR" b="1" dirty="0">
                <a:solidFill>
                  <a:schemeClr val="tx1"/>
                </a:solidFill>
              </a:rPr>
              <a:t> et culturelle (PEAC)</a:t>
            </a:r>
          </a:p>
          <a:p>
            <a:r>
              <a:rPr lang="fr-FR" sz="1600" dirty="0">
                <a:solidFill>
                  <a:schemeClr val="tx1"/>
                </a:solidFill>
              </a:rPr>
              <a:t>Favoriser un égal accès à l’art et à la culture</a:t>
            </a:r>
          </a:p>
          <a:p>
            <a:pPr marL="285750" indent="-285750">
              <a:buFontTx/>
              <a:buChar char="-"/>
            </a:pPr>
            <a:r>
              <a:rPr lang="fr-FR" sz="1600" dirty="0">
                <a:solidFill>
                  <a:schemeClr val="tx1"/>
                </a:solidFill>
              </a:rPr>
              <a:t>rencontre, fréquentation d’œuvres et d’artistes</a:t>
            </a:r>
          </a:p>
          <a:p>
            <a:pPr marL="285750" indent="-285750">
              <a:buFontTx/>
              <a:buChar char="-"/>
            </a:pPr>
            <a:r>
              <a:rPr lang="fr-FR" sz="1600" dirty="0">
                <a:solidFill>
                  <a:schemeClr val="tx1"/>
                </a:solidFill>
              </a:rPr>
              <a:t>pratique individuelle et collective</a:t>
            </a:r>
          </a:p>
          <a:p>
            <a:pPr marL="285750" indent="-285750">
              <a:buFontTx/>
              <a:buChar char="-"/>
            </a:pPr>
            <a:r>
              <a:rPr lang="fr-FR" sz="1600" dirty="0">
                <a:solidFill>
                  <a:schemeClr val="tx1"/>
                </a:solidFill>
              </a:rPr>
              <a:t>connaissances : repères culturels et esprit critique</a:t>
            </a:r>
          </a:p>
        </p:txBody>
      </p:sp>
      <p:sp>
        <p:nvSpPr>
          <p:cNvPr id="9" name="Rectangle à coins arrondis 8"/>
          <p:cNvSpPr/>
          <p:nvPr/>
        </p:nvSpPr>
        <p:spPr>
          <a:xfrm>
            <a:off x="4644480" y="3586463"/>
            <a:ext cx="4248000" cy="2232000"/>
          </a:xfrm>
          <a:prstGeom prst="roundRect">
            <a:avLst/>
          </a:prstGeom>
          <a:solidFill>
            <a:srgbClr val="66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Parcours éducatif de santé</a:t>
            </a:r>
          </a:p>
          <a:p>
            <a:pPr>
              <a:spcBef>
                <a:spcPts val="600"/>
              </a:spcBef>
              <a:spcAft>
                <a:spcPts val="600"/>
              </a:spcAft>
            </a:pPr>
            <a:r>
              <a:rPr lang="fr-FR" sz="1600" dirty="0">
                <a:solidFill>
                  <a:schemeClr val="tx1"/>
                </a:solidFill>
              </a:rPr>
              <a:t>Expliciter ce qui est offert aux élèves en matière de santé :</a:t>
            </a:r>
          </a:p>
          <a:p>
            <a:pPr marL="285750" indent="-285750">
              <a:buFontTx/>
              <a:buChar char="-"/>
            </a:pPr>
            <a:r>
              <a:rPr lang="fr-FR" sz="1600" dirty="0">
                <a:solidFill>
                  <a:schemeClr val="tx1"/>
                </a:solidFill>
              </a:rPr>
              <a:t>éducation pour des choix éclairés</a:t>
            </a:r>
          </a:p>
          <a:p>
            <a:pPr marL="285750" indent="-285750">
              <a:buFontTx/>
              <a:buChar char="-"/>
            </a:pPr>
            <a:r>
              <a:rPr lang="fr-FR" sz="1600" dirty="0">
                <a:solidFill>
                  <a:schemeClr val="tx1"/>
                </a:solidFill>
              </a:rPr>
              <a:t>prévention sur des problématiques prioritaires</a:t>
            </a:r>
          </a:p>
          <a:p>
            <a:pPr marL="285750" indent="-285750">
              <a:buFontTx/>
              <a:buChar char="-"/>
            </a:pPr>
            <a:r>
              <a:rPr lang="fr-FR" sz="1600" dirty="0">
                <a:solidFill>
                  <a:schemeClr val="tx1"/>
                </a:solidFill>
              </a:rPr>
              <a:t>protection dans l’établissement et l’environnement local</a:t>
            </a:r>
          </a:p>
        </p:txBody>
      </p:sp>
      <p:sp>
        <p:nvSpPr>
          <p:cNvPr id="2" name="ZoneTexte 1">
            <a:hlinkClick r:id="rId6"/>
          </p:cNvPr>
          <p:cNvSpPr txBox="1"/>
          <p:nvPr/>
        </p:nvSpPr>
        <p:spPr>
          <a:xfrm>
            <a:off x="334810" y="5850378"/>
            <a:ext cx="8505726" cy="338554"/>
          </a:xfrm>
          <a:prstGeom prst="rect">
            <a:avLst/>
          </a:prstGeom>
          <a:noFill/>
        </p:spPr>
        <p:txBody>
          <a:bodyPr wrap="none" rtlCol="0">
            <a:spAutoFit/>
          </a:bodyPr>
          <a:lstStyle/>
          <a:p>
            <a:r>
              <a:rPr lang="fr-FR" sz="1600" dirty="0"/>
              <a:t>L’application nationale </a:t>
            </a:r>
            <a:r>
              <a:rPr lang="fr-FR" sz="1600" b="1" i="1" dirty="0">
                <a:solidFill>
                  <a:schemeClr val="accent1">
                    <a:lumMod val="50000"/>
                  </a:schemeClr>
                </a:solidFill>
              </a:rPr>
              <a:t>FOLIOS</a:t>
            </a:r>
            <a:r>
              <a:rPr lang="fr-FR" sz="1600" dirty="0"/>
              <a:t> peut aider élèves et enseignants dans le suivi des parcours.</a:t>
            </a:r>
          </a:p>
        </p:txBody>
      </p:sp>
    </p:spTree>
    <p:extLst>
      <p:ext uri="{BB962C8B-B14F-4D97-AF65-F5344CB8AC3E}">
        <p14:creationId xmlns:p14="http://schemas.microsoft.com/office/powerpoint/2010/main" val="249875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a:t>L’évaluation</a:t>
            </a:r>
          </a:p>
        </p:txBody>
      </p:sp>
      <p:sp>
        <p:nvSpPr>
          <p:cNvPr id="2" name="Ellipse 1"/>
          <p:cNvSpPr/>
          <p:nvPr/>
        </p:nvSpPr>
        <p:spPr>
          <a:xfrm>
            <a:off x="535435" y="1367662"/>
            <a:ext cx="1980000" cy="1008000"/>
          </a:xfrm>
          <a:prstGeom prst="ellipse">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t>Objectifs</a:t>
            </a:r>
          </a:p>
        </p:txBody>
      </p:sp>
      <p:sp>
        <p:nvSpPr>
          <p:cNvPr id="5" name="Ellipse 4"/>
          <p:cNvSpPr/>
          <p:nvPr/>
        </p:nvSpPr>
        <p:spPr>
          <a:xfrm>
            <a:off x="535435" y="3069538"/>
            <a:ext cx="1980000" cy="1008000"/>
          </a:xfrm>
          <a:prstGeom prst="ellipse">
            <a:avLst/>
          </a:prstGeom>
          <a:solidFill>
            <a:srgbClr val="FDA40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t>Formes</a:t>
            </a:r>
          </a:p>
        </p:txBody>
      </p:sp>
      <p:sp>
        <p:nvSpPr>
          <p:cNvPr id="6" name="Ellipse 5"/>
          <p:cNvSpPr/>
          <p:nvPr/>
        </p:nvSpPr>
        <p:spPr>
          <a:xfrm>
            <a:off x="535435" y="4771414"/>
            <a:ext cx="1980000" cy="1008000"/>
          </a:xfrm>
          <a:prstGeom prst="ellipse">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2000" b="1" dirty="0"/>
              <a:t>Restitution</a:t>
            </a:r>
          </a:p>
        </p:txBody>
      </p:sp>
      <p:sp>
        <p:nvSpPr>
          <p:cNvPr id="3" name="Rectangle à coins arrondis 2"/>
          <p:cNvSpPr/>
          <p:nvPr/>
        </p:nvSpPr>
        <p:spPr>
          <a:xfrm>
            <a:off x="2880248" y="1116070"/>
            <a:ext cx="5760000" cy="296706"/>
          </a:xfrm>
          <a:prstGeom prst="roundRect">
            <a:avLst/>
          </a:prstGeom>
          <a:solidFill>
            <a:srgbClr val="CCFF66"/>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b="1" dirty="0">
                <a:solidFill>
                  <a:srgbClr val="1C1850"/>
                </a:solidFill>
              </a:rPr>
              <a:t>faire le point</a:t>
            </a:r>
            <a:r>
              <a:rPr lang="fr-FR" dirty="0">
                <a:solidFill>
                  <a:srgbClr val="1C1850"/>
                </a:solidFill>
              </a:rPr>
              <a:t> sur les acquis et les progrès à réaliser</a:t>
            </a:r>
          </a:p>
        </p:txBody>
      </p:sp>
      <p:sp>
        <p:nvSpPr>
          <p:cNvPr id="8" name="Rectangle à coins arrondis 7"/>
          <p:cNvSpPr/>
          <p:nvPr/>
        </p:nvSpPr>
        <p:spPr>
          <a:xfrm>
            <a:off x="2880248" y="1911618"/>
            <a:ext cx="5760000" cy="378042"/>
          </a:xfrm>
          <a:prstGeom prst="roundRect">
            <a:avLst/>
          </a:prstGeom>
          <a:solidFill>
            <a:srgbClr val="CCFF66"/>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b="1" dirty="0">
                <a:solidFill>
                  <a:srgbClr val="1C1850"/>
                </a:solidFill>
              </a:rPr>
              <a:t>dialoguer</a:t>
            </a:r>
            <a:r>
              <a:rPr lang="fr-FR" dirty="0">
                <a:solidFill>
                  <a:srgbClr val="1C1850"/>
                </a:solidFill>
              </a:rPr>
              <a:t> avec les élèves et les familles</a:t>
            </a:r>
          </a:p>
        </p:txBody>
      </p:sp>
      <p:sp>
        <p:nvSpPr>
          <p:cNvPr id="9" name="Rectangle à coins arrondis 8"/>
          <p:cNvSpPr/>
          <p:nvPr/>
        </p:nvSpPr>
        <p:spPr>
          <a:xfrm>
            <a:off x="2880248" y="2358916"/>
            <a:ext cx="5760000" cy="378042"/>
          </a:xfrm>
          <a:prstGeom prst="roundRect">
            <a:avLst/>
          </a:prstGeom>
          <a:solidFill>
            <a:srgbClr val="CCFF66"/>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b="1" dirty="0">
                <a:solidFill>
                  <a:srgbClr val="1C1850"/>
                </a:solidFill>
              </a:rPr>
              <a:t>apprécier un niveau</a:t>
            </a:r>
            <a:r>
              <a:rPr lang="fr-FR" dirty="0">
                <a:solidFill>
                  <a:srgbClr val="1C1850"/>
                </a:solidFill>
              </a:rPr>
              <a:t> à certains moments</a:t>
            </a:r>
          </a:p>
        </p:txBody>
      </p:sp>
      <p:sp>
        <p:nvSpPr>
          <p:cNvPr id="10" name="Rectangle à coins arrondis 9"/>
          <p:cNvSpPr/>
          <p:nvPr/>
        </p:nvSpPr>
        <p:spPr>
          <a:xfrm>
            <a:off x="2880248" y="2979528"/>
            <a:ext cx="5760000" cy="378042"/>
          </a:xfrm>
          <a:prstGeom prst="roundRect">
            <a:avLst/>
          </a:prstGeom>
          <a:solidFill>
            <a:srgbClr val="FFD243"/>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écrite, orale, portant sur des gestes, des techniques</a:t>
            </a:r>
          </a:p>
        </p:txBody>
      </p:sp>
      <p:sp>
        <p:nvSpPr>
          <p:cNvPr id="11" name="Rectangle à coins arrondis 10"/>
          <p:cNvSpPr/>
          <p:nvPr/>
        </p:nvSpPr>
        <p:spPr>
          <a:xfrm>
            <a:off x="2880248" y="3433735"/>
            <a:ext cx="5760000" cy="378042"/>
          </a:xfrm>
          <a:prstGeom prst="roundRect">
            <a:avLst/>
          </a:prstGeom>
          <a:solidFill>
            <a:srgbClr val="FFD243"/>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individuelle, en groupe</a:t>
            </a:r>
          </a:p>
        </p:txBody>
      </p:sp>
      <p:sp>
        <p:nvSpPr>
          <p:cNvPr id="12" name="Rectangle à coins arrondis 11"/>
          <p:cNvSpPr/>
          <p:nvPr/>
        </p:nvSpPr>
        <p:spPr>
          <a:xfrm>
            <a:off x="2880248" y="3887942"/>
            <a:ext cx="5760000" cy="378042"/>
          </a:xfrm>
          <a:prstGeom prst="roundRect">
            <a:avLst/>
          </a:prstGeom>
          <a:solidFill>
            <a:srgbClr val="FFD243"/>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ponctuelle, sur la durée</a:t>
            </a:r>
          </a:p>
        </p:txBody>
      </p:sp>
      <p:sp>
        <p:nvSpPr>
          <p:cNvPr id="13" name="Rectangle à coins arrondis 12"/>
          <p:cNvSpPr/>
          <p:nvPr/>
        </p:nvSpPr>
        <p:spPr>
          <a:xfrm>
            <a:off x="2880248" y="1482032"/>
            <a:ext cx="5760000" cy="360330"/>
          </a:xfrm>
          <a:prstGeom prst="roundRect">
            <a:avLst/>
          </a:prstGeom>
          <a:solidFill>
            <a:srgbClr val="CCFF66"/>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b="1" dirty="0">
                <a:solidFill>
                  <a:srgbClr val="1C1850"/>
                </a:solidFill>
              </a:rPr>
              <a:t>orienter l’accompagnement</a:t>
            </a:r>
            <a:r>
              <a:rPr lang="fr-FR" dirty="0">
                <a:solidFill>
                  <a:srgbClr val="1C1850"/>
                </a:solidFill>
              </a:rPr>
              <a:t> des élèves</a:t>
            </a:r>
          </a:p>
        </p:txBody>
      </p:sp>
      <p:sp>
        <p:nvSpPr>
          <p:cNvPr id="14" name="Rectangle à coins arrondis 13"/>
          <p:cNvSpPr/>
          <p:nvPr/>
        </p:nvSpPr>
        <p:spPr>
          <a:xfrm>
            <a:off x="2880248" y="4499927"/>
            <a:ext cx="1368000" cy="378042"/>
          </a:xfrm>
          <a:prstGeom prst="round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notes</a:t>
            </a:r>
          </a:p>
        </p:txBody>
      </p:sp>
      <p:sp>
        <p:nvSpPr>
          <p:cNvPr id="15" name="Rectangle à coins arrondis 14"/>
          <p:cNvSpPr/>
          <p:nvPr/>
        </p:nvSpPr>
        <p:spPr>
          <a:xfrm>
            <a:off x="2880248" y="4948264"/>
            <a:ext cx="1368000" cy="378042"/>
          </a:xfrm>
          <a:prstGeom prst="round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niveaux</a:t>
            </a:r>
          </a:p>
        </p:txBody>
      </p:sp>
      <p:sp>
        <p:nvSpPr>
          <p:cNvPr id="16" name="Rectangle à coins arrondis 15"/>
          <p:cNvSpPr/>
          <p:nvPr/>
        </p:nvSpPr>
        <p:spPr>
          <a:xfrm>
            <a:off x="2880248" y="5396602"/>
            <a:ext cx="5760000" cy="656354"/>
          </a:xfrm>
          <a:prstGeom prst="round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dirty="0">
                <a:solidFill>
                  <a:srgbClr val="1C1850"/>
                </a:solidFill>
              </a:rPr>
              <a:t>→ En fin de cycle, restitution obligatoire des niveaux de maîtrise de huit composantes du socle commun</a:t>
            </a:r>
          </a:p>
        </p:txBody>
      </p:sp>
      <p:sp>
        <p:nvSpPr>
          <p:cNvPr id="17" name="Rectangle à coins arrondis 16"/>
          <p:cNvSpPr/>
          <p:nvPr/>
        </p:nvSpPr>
        <p:spPr>
          <a:xfrm>
            <a:off x="4400648" y="4499926"/>
            <a:ext cx="4239600" cy="826379"/>
          </a:xfrm>
          <a:prstGeom prst="roundRect">
            <a:avLst/>
          </a:prstGeom>
          <a:solidFill>
            <a:srgbClr val="00B0F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174625">
              <a:defRPr/>
            </a:pPr>
            <a:r>
              <a:rPr lang="fr-FR" dirty="0">
                <a:solidFill>
                  <a:srgbClr val="1C1850"/>
                </a:solidFill>
              </a:rPr>
              <a:t>accompagnant l’appréciation des acquis, progrès et difficultés</a:t>
            </a:r>
          </a:p>
        </p:txBody>
      </p:sp>
    </p:spTree>
    <p:extLst>
      <p:ext uri="{BB962C8B-B14F-4D97-AF65-F5344CB8AC3E}">
        <p14:creationId xmlns:p14="http://schemas.microsoft.com/office/powerpoint/2010/main" val="12603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a:t>Le livret scolaire</a:t>
            </a:r>
          </a:p>
        </p:txBody>
      </p:sp>
      <p:sp>
        <p:nvSpPr>
          <p:cNvPr id="78" name="Rectangle 77"/>
          <p:cNvSpPr/>
          <p:nvPr/>
        </p:nvSpPr>
        <p:spPr>
          <a:xfrm>
            <a:off x="395536" y="1052736"/>
            <a:ext cx="8424936" cy="2554545"/>
          </a:xfrm>
          <a:prstGeom prst="rect">
            <a:avLst/>
          </a:prstGeom>
        </p:spPr>
        <p:txBody>
          <a:bodyPr wrap="square">
            <a:spAutoFit/>
          </a:bodyPr>
          <a:lstStyle/>
          <a:p>
            <a:pPr>
              <a:spcBef>
                <a:spcPts val="600"/>
              </a:spcBef>
            </a:pPr>
            <a:r>
              <a:rPr lang="fr-FR" sz="2000" dirty="0"/>
              <a:t>Le livret scolaire d'un élève regroupe :</a:t>
            </a:r>
          </a:p>
          <a:p>
            <a:pPr marL="342900" indent="-342900">
              <a:spcBef>
                <a:spcPts val="600"/>
              </a:spcBef>
              <a:buFont typeface="Arial" panose="020B0604020202020204" pitchFamily="34" charset="0"/>
              <a:buChar char="-"/>
            </a:pPr>
            <a:r>
              <a:rPr lang="fr-FR" sz="2000" dirty="0"/>
              <a:t>les </a:t>
            </a:r>
            <a:r>
              <a:rPr lang="fr-FR" sz="2000" b="1" dirty="0">
                <a:solidFill>
                  <a:srgbClr val="00B050"/>
                </a:solidFill>
              </a:rPr>
              <a:t>bilans de fin des cycles</a:t>
            </a:r>
            <a:r>
              <a:rPr lang="fr-FR" sz="2000" dirty="0"/>
              <a:t> précédents</a:t>
            </a:r>
          </a:p>
          <a:p>
            <a:pPr marL="342900" indent="-342900">
              <a:spcBef>
                <a:spcPts val="600"/>
              </a:spcBef>
              <a:buFont typeface="Arial" panose="020B0604020202020204" pitchFamily="34" charset="0"/>
              <a:buChar char="-"/>
            </a:pPr>
            <a:r>
              <a:rPr lang="fr-FR" sz="2000" dirty="0"/>
              <a:t>en première année d'un cycle, les </a:t>
            </a:r>
            <a:r>
              <a:rPr lang="fr-FR" sz="2000" b="1" dirty="0">
                <a:solidFill>
                  <a:srgbClr val="00B050"/>
                </a:solidFill>
              </a:rPr>
              <a:t>bilans périodiques</a:t>
            </a:r>
            <a:r>
              <a:rPr lang="fr-FR" sz="2000" dirty="0"/>
              <a:t> de la </a:t>
            </a:r>
            <a:br>
              <a:rPr lang="fr-FR" sz="2000" dirty="0"/>
            </a:br>
            <a:r>
              <a:rPr lang="fr-FR" sz="2000" dirty="0"/>
              <a:t>dernière année du cycle précédent ;</a:t>
            </a:r>
          </a:p>
          <a:p>
            <a:pPr marL="342900" indent="-342900">
              <a:spcBef>
                <a:spcPts val="600"/>
              </a:spcBef>
              <a:buFont typeface="Arial" panose="020B0604020202020204" pitchFamily="34" charset="0"/>
              <a:buChar char="-"/>
            </a:pPr>
            <a:r>
              <a:rPr lang="fr-FR" sz="2000" dirty="0"/>
              <a:t>les </a:t>
            </a:r>
            <a:r>
              <a:rPr lang="fr-FR" sz="2000" b="1" dirty="0">
                <a:solidFill>
                  <a:srgbClr val="00B050"/>
                </a:solidFill>
              </a:rPr>
              <a:t>bilans périodiques</a:t>
            </a:r>
            <a:r>
              <a:rPr lang="fr-FR" sz="2000" dirty="0"/>
              <a:t> du cycle en cours ;</a:t>
            </a:r>
          </a:p>
          <a:p>
            <a:pPr marL="342900" indent="-342900">
              <a:spcBef>
                <a:spcPts val="600"/>
              </a:spcBef>
              <a:buFont typeface="Arial" panose="020B0604020202020204" pitchFamily="34" charset="0"/>
              <a:buChar char="-"/>
            </a:pPr>
            <a:r>
              <a:rPr lang="fr-FR" sz="2000" dirty="0"/>
              <a:t>les </a:t>
            </a:r>
            <a:r>
              <a:rPr lang="fr-FR" sz="2000" b="1" dirty="0">
                <a:solidFill>
                  <a:srgbClr val="00B050"/>
                </a:solidFill>
              </a:rPr>
              <a:t>attestations</a:t>
            </a:r>
            <a:r>
              <a:rPr lang="fr-FR" sz="2000" dirty="0"/>
              <a:t> déjà obtenues : PSC1, </a:t>
            </a:r>
            <a:r>
              <a:rPr lang="fr-FR" sz="2000" dirty="0" err="1"/>
              <a:t>ASSR</a:t>
            </a:r>
            <a:r>
              <a:rPr lang="fr-FR" sz="2000" dirty="0"/>
              <a:t> 1 et 2, </a:t>
            </a:r>
            <a:r>
              <a:rPr lang="fr-FR" sz="2000" dirty="0" err="1"/>
              <a:t>AER</a:t>
            </a:r>
            <a:r>
              <a:rPr lang="fr-FR" sz="2000" dirty="0"/>
              <a:t>, </a:t>
            </a:r>
            <a:br>
              <a:rPr lang="fr-FR" sz="2000" dirty="0"/>
            </a:br>
            <a:r>
              <a:rPr lang="fr-FR" sz="2000" dirty="0"/>
              <a:t>attestation scolaire "savoir-nager" (</a:t>
            </a:r>
            <a:r>
              <a:rPr lang="fr-FR" sz="2000" dirty="0" err="1"/>
              <a:t>ASSN</a:t>
            </a:r>
            <a:r>
              <a:rPr lang="fr-FR" sz="2000" dirty="0"/>
              <a:t>).</a:t>
            </a:r>
          </a:p>
        </p:txBody>
      </p:sp>
      <p:graphicFrame>
        <p:nvGraphicFramePr>
          <p:cNvPr id="2" name="Tableau 1"/>
          <p:cNvGraphicFramePr>
            <a:graphicFrameLocks noGrp="1"/>
          </p:cNvGraphicFramePr>
          <p:nvPr>
            <p:extLst>
              <p:ext uri="{D42A27DB-BD31-4B8C-83A1-F6EECF244321}">
                <p14:modId xmlns:p14="http://schemas.microsoft.com/office/powerpoint/2010/main" val="2962412076"/>
              </p:ext>
            </p:extLst>
          </p:nvPr>
        </p:nvGraphicFramePr>
        <p:xfrm>
          <a:off x="1079612" y="3861048"/>
          <a:ext cx="7056783" cy="1854200"/>
        </p:xfrm>
        <a:graphic>
          <a:graphicData uri="http://schemas.openxmlformats.org/drawingml/2006/table">
            <a:tbl>
              <a:tblPr firstRow="1" bandRow="1">
                <a:tableStyleId>{F5AB1C69-6EDB-4FF4-983F-18BD219EF322}</a:tableStyleId>
              </a:tblPr>
              <a:tblGrid>
                <a:gridCol w="583499">
                  <a:extLst>
                    <a:ext uri="{9D8B030D-6E8A-4147-A177-3AD203B41FA5}">
                      <a16:colId xmlns:a16="http://schemas.microsoft.com/office/drawing/2014/main" xmlns="" val="20000"/>
                    </a:ext>
                  </a:extLst>
                </a:gridCol>
                <a:gridCol w="2584070">
                  <a:extLst>
                    <a:ext uri="{9D8B030D-6E8A-4147-A177-3AD203B41FA5}">
                      <a16:colId xmlns:a16="http://schemas.microsoft.com/office/drawing/2014/main" xmlns="" val="20001"/>
                    </a:ext>
                  </a:extLst>
                </a:gridCol>
                <a:gridCol w="3889214">
                  <a:extLst>
                    <a:ext uri="{9D8B030D-6E8A-4147-A177-3AD203B41FA5}">
                      <a16:colId xmlns:a16="http://schemas.microsoft.com/office/drawing/2014/main" xmlns="" val="20002"/>
                    </a:ext>
                  </a:extLst>
                </a:gridCol>
              </a:tblGrid>
              <a:tr h="370840">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a:solidFill>
                            <a:schemeClr val="tx1"/>
                          </a:solidFill>
                        </a:rPr>
                        <a:t>Bilans périodiques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a:solidFill>
                            <a:schemeClr val="tx1"/>
                          </a:solidFill>
                        </a:rPr>
                        <a:t>Bilans de fin de cycles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ctr"/>
                      <a:r>
                        <a:rPr lang="fr-FR" dirty="0">
                          <a:solidFill>
                            <a:schemeClr val="tx1"/>
                          </a:solidFill>
                        </a:rPr>
                        <a:t>6</a:t>
                      </a:r>
                      <a:r>
                        <a:rPr lang="fr-FR" baseline="30000" dirty="0">
                          <a:solidFill>
                            <a:schemeClr val="tx1"/>
                          </a:solidFill>
                        </a:rPr>
                        <a:t>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a:solidFill>
                            <a:schemeClr val="tx1"/>
                          </a:solidFill>
                        </a:rPr>
                        <a:t>CM1</a:t>
                      </a:r>
                      <a:r>
                        <a:rPr lang="fr-FR" baseline="0" dirty="0">
                          <a:solidFill>
                            <a:schemeClr val="tx1"/>
                          </a:solidFill>
                        </a:rPr>
                        <a:t> – CM2 – 6</a:t>
                      </a:r>
                      <a:r>
                        <a:rPr lang="fr-FR" baseline="30000" dirty="0">
                          <a:solidFill>
                            <a:schemeClr val="tx1"/>
                          </a:solidFill>
                        </a:rPr>
                        <a:t>e</a:t>
                      </a:r>
                      <a:r>
                        <a:rPr lang="fr-FR" baseline="0" dirty="0">
                          <a:solidFill>
                            <a:schemeClr val="tx1"/>
                          </a:solidFill>
                        </a:rPr>
                        <a:t> </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a:solidFill>
                            <a:schemeClr val="tx1"/>
                          </a:solidFill>
                        </a:rPr>
                        <a:t>C2 (C3 en fin d’année)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pPr algn="ctr"/>
                      <a:r>
                        <a:rPr lang="fr-FR" dirty="0">
                          <a:solidFill>
                            <a:schemeClr val="tx1"/>
                          </a:solidFill>
                        </a:rPr>
                        <a:t>5</a:t>
                      </a:r>
                      <a:r>
                        <a:rPr lang="fr-FR" baseline="30000" dirty="0">
                          <a:solidFill>
                            <a:schemeClr val="tx1"/>
                          </a:solidFill>
                        </a:rPr>
                        <a:t>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a:solidFill>
                            <a:schemeClr val="tx1"/>
                          </a:solidFill>
                        </a:rPr>
                        <a:t>6</a:t>
                      </a:r>
                      <a:r>
                        <a:rPr lang="fr-FR" baseline="30000" dirty="0">
                          <a:solidFill>
                            <a:schemeClr val="tx1"/>
                          </a:solidFill>
                        </a:rPr>
                        <a:t>e</a:t>
                      </a:r>
                      <a:r>
                        <a:rPr lang="fr-FR" dirty="0">
                          <a:solidFill>
                            <a:schemeClr val="tx1"/>
                          </a:solidFill>
                        </a:rPr>
                        <a:t> – 5</a:t>
                      </a:r>
                      <a:r>
                        <a:rPr lang="fr-FR" baseline="30000" dirty="0">
                          <a:solidFill>
                            <a:schemeClr val="tx1"/>
                          </a:solidFill>
                        </a:rPr>
                        <a:t>e</a:t>
                      </a:r>
                      <a:r>
                        <a:rPr lang="fr-FR"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a:solidFill>
                            <a:schemeClr val="tx1"/>
                          </a:solidFill>
                        </a:rPr>
                        <a:t>C2</a:t>
                      </a:r>
                      <a:r>
                        <a:rPr lang="fr-FR" baseline="0" dirty="0">
                          <a:solidFill>
                            <a:schemeClr val="tx1"/>
                          </a:solidFill>
                        </a:rPr>
                        <a:t> – C3</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algn="ctr"/>
                      <a:r>
                        <a:rPr lang="fr-FR" dirty="0">
                          <a:solidFill>
                            <a:schemeClr val="tx1"/>
                          </a:solidFill>
                        </a:rPr>
                        <a:t>4</a:t>
                      </a:r>
                      <a:r>
                        <a:rPr lang="fr-FR" baseline="30000" dirty="0">
                          <a:solidFill>
                            <a:schemeClr val="tx1"/>
                          </a:solidFill>
                        </a:rPr>
                        <a:t>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a:solidFill>
                            <a:schemeClr val="tx1"/>
                          </a:solidFill>
                        </a:rPr>
                        <a:t>5</a:t>
                      </a:r>
                      <a:r>
                        <a:rPr lang="fr-FR" baseline="30000" dirty="0">
                          <a:solidFill>
                            <a:schemeClr val="tx1"/>
                          </a:solidFill>
                        </a:rPr>
                        <a:t>e</a:t>
                      </a:r>
                      <a:r>
                        <a:rPr lang="fr-FR" dirty="0">
                          <a:solidFill>
                            <a:schemeClr val="tx1"/>
                          </a:solidFill>
                        </a:rPr>
                        <a:t> – 4</a:t>
                      </a:r>
                      <a:r>
                        <a:rPr lang="fr-FR" baseline="30000" dirty="0">
                          <a:solidFill>
                            <a:schemeClr val="tx1"/>
                          </a:solidFill>
                        </a:rPr>
                        <a:t>e</a:t>
                      </a:r>
                      <a:r>
                        <a:rPr lang="fr-FR"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a:solidFill>
                            <a:schemeClr val="tx1"/>
                          </a:solidFill>
                        </a:rPr>
                        <a:t>C2 – 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0840">
                <a:tc>
                  <a:txBody>
                    <a:bodyPr/>
                    <a:lstStyle/>
                    <a:p>
                      <a:pPr algn="ctr"/>
                      <a:r>
                        <a:rPr lang="fr-FR" dirty="0">
                          <a:solidFill>
                            <a:schemeClr val="tx1"/>
                          </a:solidFill>
                        </a:rPr>
                        <a:t>3</a:t>
                      </a:r>
                      <a:r>
                        <a:rPr lang="fr-FR" baseline="30000" dirty="0">
                          <a:solidFill>
                            <a:schemeClr val="tx1"/>
                          </a:solidFill>
                        </a:rPr>
                        <a:t>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a:solidFill>
                            <a:schemeClr val="tx1"/>
                          </a:solidFill>
                        </a:rPr>
                        <a:t>5</a:t>
                      </a:r>
                      <a:r>
                        <a:rPr lang="fr-FR" baseline="30000" dirty="0">
                          <a:solidFill>
                            <a:schemeClr val="tx1"/>
                          </a:solidFill>
                        </a:rPr>
                        <a:t>e</a:t>
                      </a:r>
                      <a:r>
                        <a:rPr lang="fr-FR" dirty="0">
                          <a:solidFill>
                            <a:schemeClr val="tx1"/>
                          </a:solidFill>
                        </a:rPr>
                        <a:t> – 4</a:t>
                      </a:r>
                      <a:r>
                        <a:rPr lang="fr-FR" baseline="30000" dirty="0">
                          <a:solidFill>
                            <a:schemeClr val="tx1"/>
                          </a:solidFill>
                        </a:rPr>
                        <a:t>e</a:t>
                      </a:r>
                      <a:r>
                        <a:rPr lang="fr-FR" dirty="0">
                          <a:solidFill>
                            <a:schemeClr val="tx1"/>
                          </a:solidFill>
                        </a:rPr>
                        <a:t> – 3</a:t>
                      </a:r>
                      <a:r>
                        <a:rPr lang="fr-FR" baseline="30000" dirty="0">
                          <a:solidFill>
                            <a:schemeClr val="tx1"/>
                          </a:solidFill>
                        </a:rPr>
                        <a:t>e</a:t>
                      </a:r>
                      <a:r>
                        <a:rPr lang="fr-FR"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dirty="0">
                          <a:solidFill>
                            <a:schemeClr val="tx1"/>
                          </a:solidFill>
                        </a:rPr>
                        <a:t>C2 – C3 (C4</a:t>
                      </a:r>
                      <a:r>
                        <a:rPr lang="fr-FR" baseline="0" dirty="0">
                          <a:solidFill>
                            <a:schemeClr val="tx1"/>
                          </a:solidFill>
                        </a:rPr>
                        <a:t> en fin d’année)</a:t>
                      </a: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ZoneTexte 4">
            <a:hlinkClick r:id="rId3"/>
          </p:cNvPr>
          <p:cNvSpPr txBox="1"/>
          <p:nvPr/>
        </p:nvSpPr>
        <p:spPr>
          <a:xfrm>
            <a:off x="1043608" y="5877271"/>
            <a:ext cx="3785011" cy="276999"/>
          </a:xfrm>
          <a:prstGeom prst="rect">
            <a:avLst/>
          </a:prstGeom>
          <a:noFill/>
        </p:spPr>
        <p:txBody>
          <a:bodyPr wrap="none" rtlCol="0">
            <a:spAutoFit/>
          </a:bodyPr>
          <a:lstStyle/>
          <a:p>
            <a:r>
              <a:rPr lang="fr-FR" sz="1200" b="1" i="1" dirty="0" smtClean="0">
                <a:solidFill>
                  <a:schemeClr val="accent1">
                    <a:lumMod val="50000"/>
                  </a:schemeClr>
                </a:solidFill>
              </a:rPr>
              <a:t>Le décret relatif à l’évaluation et au livret scolaire</a:t>
            </a:r>
            <a:endParaRPr lang="fr-FR" sz="1200" b="1" i="1" dirty="0">
              <a:solidFill>
                <a:schemeClr val="accent1">
                  <a:lumMod val="50000"/>
                </a:schemeClr>
              </a:solidFill>
            </a:endParaRPr>
          </a:p>
        </p:txBody>
      </p:sp>
      <p:sp>
        <p:nvSpPr>
          <p:cNvPr id="6" name="ZoneTexte 5">
            <a:hlinkClick r:id="rId4"/>
          </p:cNvPr>
          <p:cNvSpPr txBox="1"/>
          <p:nvPr/>
        </p:nvSpPr>
        <p:spPr>
          <a:xfrm>
            <a:off x="5796136" y="5891172"/>
            <a:ext cx="2454326" cy="276999"/>
          </a:xfrm>
          <a:prstGeom prst="rect">
            <a:avLst/>
          </a:prstGeom>
          <a:noFill/>
        </p:spPr>
        <p:txBody>
          <a:bodyPr wrap="none" rtlCol="0">
            <a:spAutoFit/>
          </a:bodyPr>
          <a:lstStyle/>
          <a:p>
            <a:r>
              <a:rPr lang="fr-FR" sz="1200" b="1" i="1" dirty="0" smtClean="0">
                <a:solidFill>
                  <a:schemeClr val="accent1">
                    <a:lumMod val="50000"/>
                  </a:schemeClr>
                </a:solidFill>
              </a:rPr>
              <a:t>L’arrêté relatif au livret scolaire</a:t>
            </a:r>
            <a:endParaRPr lang="fr-FR" sz="1200" b="1" i="1" dirty="0">
              <a:solidFill>
                <a:schemeClr val="accent1">
                  <a:lumMod val="50000"/>
                </a:schemeClr>
              </a:solidFill>
            </a:endParaRPr>
          </a:p>
        </p:txBody>
      </p:sp>
    </p:spTree>
    <p:extLst>
      <p:ext uri="{BB962C8B-B14F-4D97-AF65-F5344CB8AC3E}">
        <p14:creationId xmlns:p14="http://schemas.microsoft.com/office/powerpoint/2010/main" val="807847153"/>
      </p:ext>
    </p:extLst>
  </p:cSld>
  <p:clrMapOvr>
    <a:masterClrMapping/>
  </p:clrMapOvr>
</p:sld>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6797</TotalTime>
  <Words>1775</Words>
  <Application>Microsoft Office PowerPoint</Application>
  <PresentationFormat>Affichage à l'écran (4:3)</PresentationFormat>
  <Paragraphs>228</Paragraphs>
  <Slides>16</Slides>
  <Notes>16</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Page de couverture</vt:lpstr>
      <vt:lpstr>Pages de contenu</vt:lpstr>
      <vt:lpstr>Présentation PowerPoint</vt:lpstr>
      <vt:lpstr>Une première année de mise en œuvre longuement préparée</vt:lpstr>
      <vt:lpstr>Les projets de l’établissement en 2016-2017</vt:lpstr>
      <vt:lpstr>La répartition de la marge de manœuvre</vt:lpstr>
      <vt:lpstr>Le nouveau socle commun</vt:lpstr>
      <vt:lpstr>Les nouveaux programmes</vt:lpstr>
      <vt:lpstr>Les parcours éducatifs</vt:lpstr>
      <vt:lpstr>L’évaluation</vt:lpstr>
      <vt:lpstr>Le livret scolaire</vt:lpstr>
      <vt:lpstr>Le livret scolaire : des bulletins aux bilans périodiques...</vt:lpstr>
      <vt:lpstr>... et aux bilans de fin de cycle</vt:lpstr>
      <vt:lpstr>L’application nationale « Livret scolaire du CP à la 3e »</vt:lpstr>
      <vt:lpstr>Le DNB : ce qui est évalué</vt:lpstr>
      <vt:lpstr>Le DNB : obtention</vt:lpstr>
      <vt:lpstr>Le DNB : les épreuves terminales</vt:lpstr>
      <vt:lpstr>Des ressources pédagogiques sur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CS</cp:lastModifiedBy>
  <cp:revision>370</cp:revision>
  <cp:lastPrinted>2016-08-22T09:07:33Z</cp:lastPrinted>
  <dcterms:created xsi:type="dcterms:W3CDTF">2014-07-08T12:19:38Z</dcterms:created>
  <dcterms:modified xsi:type="dcterms:W3CDTF">2016-08-26T09:57:04Z</dcterms:modified>
</cp:coreProperties>
</file>