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60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986087-8611-4458-B25C-9681178CF16D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2A45EB-524D-4292-86C7-2759022505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86087-8611-4458-B25C-9681178CF16D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A45EB-524D-4292-86C7-2759022505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86087-8611-4458-B25C-9681178CF16D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A45EB-524D-4292-86C7-2759022505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86087-8611-4458-B25C-9681178CF16D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A45EB-524D-4292-86C7-27590225059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86087-8611-4458-B25C-9681178CF16D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A45EB-524D-4292-86C7-27590225059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86087-8611-4458-B25C-9681178CF16D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A45EB-524D-4292-86C7-27590225059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86087-8611-4458-B25C-9681178CF16D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A45EB-524D-4292-86C7-27590225059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86087-8611-4458-B25C-9681178CF16D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A45EB-524D-4292-86C7-27590225059E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86087-8611-4458-B25C-9681178CF16D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A45EB-524D-4292-86C7-2759022505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986087-8611-4458-B25C-9681178CF16D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A45EB-524D-4292-86C7-27590225059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986087-8611-4458-B25C-9681178CF16D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2A45EB-524D-4292-86C7-27590225059E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986087-8611-4458-B25C-9681178CF16D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2A45EB-524D-4292-86C7-27590225059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9" y="3041824"/>
            <a:ext cx="3639627" cy="334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71" y="3043993"/>
            <a:ext cx="360838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3350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64" y="260649"/>
            <a:ext cx="662146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30622" y="1412777"/>
            <a:ext cx="6369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fr-FR" sz="2000" dirty="0">
                <a:solidFill>
                  <a:srgbClr val="DA1F28">
                    <a:lumMod val="75000"/>
                  </a:srgbClr>
                </a:solidFill>
              </a:rPr>
              <a:t>Le lycée Claude LEHEC: une identité affirmée par son histoire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120663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fr-FR" b="1" dirty="0">
                <a:solidFill>
                  <a:srgbClr val="464646"/>
                </a:solidFill>
              </a:rPr>
              <a:t>1948 : </a:t>
            </a:r>
            <a:r>
              <a:rPr lang="fr-FR" dirty="0">
                <a:solidFill>
                  <a:prstClr val="black"/>
                </a:solidFill>
              </a:rPr>
              <a:t>Création du centre public d’apprentissage de mécanique agricole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0937" y="2120663"/>
            <a:ext cx="3608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fr-FR" b="1" dirty="0">
                <a:solidFill>
                  <a:srgbClr val="464646"/>
                </a:solidFill>
              </a:rPr>
              <a:t>2011: </a:t>
            </a:r>
            <a:r>
              <a:rPr lang="fr-FR" dirty="0">
                <a:solidFill>
                  <a:prstClr val="black"/>
                </a:solidFill>
              </a:rPr>
              <a:t>L</a:t>
            </a:r>
            <a:r>
              <a:rPr lang="fr-FR" dirty="0" smtClean="0">
                <a:solidFill>
                  <a:prstClr val="black"/>
                </a:solidFill>
              </a:rPr>
              <a:t>abellisation </a:t>
            </a:r>
            <a:r>
              <a:rPr lang="fr-FR" dirty="0">
                <a:solidFill>
                  <a:prstClr val="black"/>
                </a:solidFill>
              </a:rPr>
              <a:t>lycée des métiers de la maintenance</a:t>
            </a:r>
          </a:p>
        </p:txBody>
      </p:sp>
    </p:spTree>
    <p:extLst>
      <p:ext uri="{BB962C8B-B14F-4D97-AF65-F5344CB8AC3E}">
        <p14:creationId xmlns:p14="http://schemas.microsoft.com/office/powerpoint/2010/main" val="242077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7991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Une carte des formations homogène qui s’adapte aux évolutions et aux attentes du monde professionnel:</a:t>
            </a:r>
            <a:endParaRPr lang="fr-FR" sz="2000" dirty="0" smtClean="0"/>
          </a:p>
          <a:p>
            <a:pPr marL="109728" indent="0">
              <a:buNone/>
            </a:pPr>
            <a:endParaRPr lang="fr-FR" sz="2000" dirty="0"/>
          </a:p>
          <a:p>
            <a:pPr marL="109728" indent="0">
              <a:buNone/>
            </a:pPr>
            <a:r>
              <a:rPr lang="fr-FR" sz="2000" dirty="0" smtClean="0"/>
              <a:t>Dans les domaines de la maintenance des matériels et des véhicules industriels, de très nombreux techniciens et cadres  sont issus du lycée.</a:t>
            </a:r>
          </a:p>
          <a:p>
            <a:pPr marL="109728" indent="0">
              <a:buNone/>
            </a:pPr>
            <a:endParaRPr lang="fr-FR" sz="2000" dirty="0" smtClean="0"/>
          </a:p>
          <a:p>
            <a:pPr marL="109728" indent="0">
              <a:buNone/>
            </a:pPr>
            <a:r>
              <a:rPr lang="fr-FR" sz="2000" dirty="0" smtClean="0"/>
              <a:t>-Création d’un réseau, le label « </a:t>
            </a:r>
            <a:r>
              <a:rPr lang="fr-FR" sz="2000" dirty="0"/>
              <a:t>L</a:t>
            </a:r>
            <a:r>
              <a:rPr lang="fr-FR" sz="2000" dirty="0" smtClean="0"/>
              <a:t>ehec » est reconnu.</a:t>
            </a:r>
          </a:p>
          <a:p>
            <a:pPr marL="109728" indent="0">
              <a:buNone/>
            </a:pPr>
            <a:r>
              <a:rPr lang="fr-FR" sz="2000" dirty="0" smtClean="0"/>
              <a:t>-Des parcours d’excellence</a:t>
            </a:r>
          </a:p>
          <a:p>
            <a:pPr marL="109728" indent="0">
              <a:buNone/>
            </a:pPr>
            <a:r>
              <a:rPr lang="fr-FR" sz="2000" dirty="0" smtClean="0"/>
              <a:t>-Des « anciens » qui partagent leur expérience</a:t>
            </a:r>
            <a:endParaRPr lang="fr-FR" sz="2000" dirty="0"/>
          </a:p>
          <a:p>
            <a:pPr marL="109728" indent="0">
              <a:buNone/>
            </a:pP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pPr algn="ctr"/>
            <a:r>
              <a:rPr lang="fr-FR" sz="2200" dirty="0">
                <a:solidFill>
                  <a:srgbClr val="002060"/>
                </a:solidFill>
                <a:effectLst/>
              </a:rPr>
              <a:t>Culture d'établissement, identité d'établissement, sentiment d'appartenance  Quels enjeux et quel pilotage</a:t>
            </a:r>
            <a:r>
              <a:rPr lang="fr-FR" sz="2200" dirty="0">
                <a:solidFill>
                  <a:srgbClr val="002060"/>
                </a:solidFill>
              </a:rPr>
              <a:t>?</a:t>
            </a:r>
            <a:endParaRPr lang="fr-FR" sz="2200" dirty="0"/>
          </a:p>
        </p:txBody>
      </p:sp>
      <p:pic>
        <p:nvPicPr>
          <p:cNvPr id="4" name="Image 3" descr="C:\Users\voisin\AppData\Local\Temp\logo_H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336675" cy="93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7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Des liens privilégiés avec les entreprises: une reconnaissance de la qualité des formations.</a:t>
            </a:r>
          </a:p>
          <a:p>
            <a:pPr marL="109728" indent="0">
              <a:buNone/>
            </a:pPr>
            <a:endParaRPr lang="fr-F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fr-FR" sz="2000" dirty="0" smtClean="0"/>
              <a:t>En Bac professionnels avec les réseaux de concessionnaires du grand Ouest</a:t>
            </a:r>
          </a:p>
          <a:p>
            <a:pPr marL="109728" indent="0">
              <a:buNone/>
            </a:pPr>
            <a:r>
              <a:rPr lang="fr-FR" sz="2000" dirty="0" smtClean="0"/>
              <a:t>En BTS avec les constructeurs de matériels et de véhicules au niveau national</a:t>
            </a:r>
          </a:p>
          <a:p>
            <a:pPr marL="109728" indent="0">
              <a:buNone/>
            </a:pPr>
            <a:endParaRPr lang="fr-FR" sz="2000" dirty="0"/>
          </a:p>
        </p:txBody>
      </p:sp>
      <p:pic>
        <p:nvPicPr>
          <p:cNvPr id="4" name="Image 3" descr="C:\Users\voisin\AppData\Local\Temp\logo_H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33667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pPr algn="ctr"/>
            <a:r>
              <a:rPr lang="fr-FR" sz="2200" dirty="0">
                <a:solidFill>
                  <a:srgbClr val="002060"/>
                </a:solidFill>
                <a:effectLst/>
              </a:rPr>
              <a:t>Culture d'établissement, identité d'établissement, sentiment d'appartenance  Quels enjeux et quel pilotage</a:t>
            </a:r>
            <a:r>
              <a:rPr lang="fr-FR" sz="2200" dirty="0">
                <a:solidFill>
                  <a:srgbClr val="002060"/>
                </a:solidFill>
              </a:rPr>
              <a:t>?</a:t>
            </a:r>
            <a:endParaRPr lang="fr-F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2102370" cy="14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74" y="4293095"/>
            <a:ext cx="1666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74" y="407402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78818"/>
            <a:ext cx="25922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77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fr-F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Des personnels attachés à l’établissement</a:t>
            </a:r>
          </a:p>
          <a:p>
            <a:pPr marL="109728" indent="0" algn="ctr">
              <a:buNone/>
            </a:pP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fr-FR" sz="2000" dirty="0" smtClean="0"/>
              <a:t>Des enseignants issus des formations du lycée</a:t>
            </a:r>
          </a:p>
          <a:p>
            <a:pPr marL="109728" indent="0">
              <a:buNone/>
            </a:pPr>
            <a:r>
              <a:rPr lang="fr-FR" sz="2000" dirty="0" smtClean="0"/>
              <a:t>Des agents soucieux du cadre de vie</a:t>
            </a:r>
          </a:p>
          <a:p>
            <a:pPr marL="109728" indent="0">
              <a:buNone/>
            </a:pPr>
            <a:endParaRPr lang="fr-FR" sz="2000" dirty="0"/>
          </a:p>
          <a:p>
            <a:pPr marL="109728" indent="0">
              <a:buNone/>
            </a:pPr>
            <a:r>
              <a:rPr lang="fr-FR" sz="2000" dirty="0" smtClean="0"/>
              <a:t>Une communauté éducative attachée à la préservation de l’image de l’établissement et à </a:t>
            </a:r>
            <a:r>
              <a:rPr lang="fr-FR" sz="2000" smtClean="0"/>
              <a:t>son développement.</a:t>
            </a:r>
            <a:endParaRPr lang="fr-FR" sz="2000" dirty="0" smtClean="0"/>
          </a:p>
          <a:p>
            <a:pPr marL="109728" indent="0">
              <a:buNone/>
            </a:pPr>
            <a:endParaRPr lang="fr-FR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13350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47" y="188640"/>
            <a:ext cx="67786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5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Des élèves engagés dans leur formation</a:t>
            </a:r>
            <a:endParaRPr lang="fr-FR" sz="2000" dirty="0"/>
          </a:p>
          <a:p>
            <a:pPr marL="109728" indent="0">
              <a:buNone/>
            </a:pPr>
            <a:r>
              <a:rPr lang="fr-FR" sz="2000" dirty="0" smtClean="0"/>
              <a:t>Des orientations choisies, une même passion des matériels et un même langage.</a:t>
            </a:r>
          </a:p>
          <a:p>
            <a:pPr marL="109728" indent="0">
              <a:buNone/>
            </a:pPr>
            <a:endParaRPr lang="fr-FR" sz="2000" dirty="0"/>
          </a:p>
          <a:p>
            <a:pPr marL="109728" indent="0">
              <a:buNone/>
            </a:pPr>
            <a:r>
              <a:rPr lang="fr-FR" sz="2000" dirty="0" smtClean="0"/>
              <a:t>Une sociologie homogène (recrutement sur + de 20 département, principalement issue du milieu rural)</a:t>
            </a:r>
          </a:p>
          <a:p>
            <a:pPr marL="109728" indent="0">
              <a:buNone/>
            </a:pPr>
            <a:endParaRPr lang="fr-FR" sz="2000" dirty="0"/>
          </a:p>
          <a:p>
            <a:pPr marL="109728" indent="0">
              <a:buNone/>
            </a:pPr>
            <a:r>
              <a:rPr lang="fr-FR" sz="2000" dirty="0" smtClean="0"/>
              <a:t>Un très bon taux d’accès à l’emploi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fr-FR" sz="2000" dirty="0" smtClean="0">
              <a:solidFill>
                <a:prstClr val="black"/>
              </a:solidFill>
            </a:endParaRPr>
          </a:p>
          <a:p>
            <a:pPr marL="109728" lvl="0" indent="0">
              <a:buClr>
                <a:srgbClr val="2DA2BF"/>
              </a:buClr>
              <a:buNone/>
            </a:pPr>
            <a:r>
              <a:rPr lang="fr-FR" sz="2000" dirty="0" smtClean="0">
                <a:solidFill>
                  <a:prstClr val="black"/>
                </a:solidFill>
              </a:rPr>
              <a:t>85% </a:t>
            </a:r>
            <a:r>
              <a:rPr lang="fr-FR" sz="2000" dirty="0">
                <a:solidFill>
                  <a:prstClr val="black"/>
                </a:solidFill>
              </a:rPr>
              <a:t>des lycéens sont internes</a:t>
            </a:r>
          </a:p>
          <a:p>
            <a:pPr marL="109728" indent="0">
              <a:buNone/>
            </a:pPr>
            <a:endParaRPr lang="fr-FR" sz="2000" dirty="0" smtClean="0"/>
          </a:p>
          <a:p>
            <a:pPr marL="109728" indent="0" algn="ctr">
              <a:buNone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Comment favoriser le sentiment d’appartenance au </a:t>
            </a:r>
            <a:r>
              <a:rPr lang="fr-FR" sz="2000" smtClean="0">
                <a:solidFill>
                  <a:schemeClr val="accent2">
                    <a:lumMod val="75000"/>
                  </a:schemeClr>
                </a:solidFill>
              </a:rPr>
              <a:t>lycée?</a:t>
            </a:r>
          </a:p>
          <a:p>
            <a:pPr marL="109728" indent="0" algn="ctr">
              <a:buNone/>
            </a:pP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endParaRPr lang="fr-FR" sz="2000" dirty="0"/>
          </a:p>
        </p:txBody>
      </p:sp>
      <p:pic>
        <p:nvPicPr>
          <p:cNvPr id="4" name="Image 3" descr="C:\Users\voisin\AppData\Local\Temp\logo_H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33667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pPr algn="ctr"/>
            <a:r>
              <a:rPr lang="fr-FR" sz="2200" dirty="0">
                <a:solidFill>
                  <a:srgbClr val="002060"/>
                </a:solidFill>
                <a:effectLst/>
              </a:rPr>
              <a:t>Culture d'établissement, identité d'établissement, sentiment d'appartenance  Quels enjeux et quel pilotage</a:t>
            </a:r>
            <a:r>
              <a:rPr lang="fr-FR" sz="2200" dirty="0">
                <a:solidFill>
                  <a:srgbClr val="002060"/>
                </a:solidFill>
              </a:rPr>
              <a:t>?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30583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2 axes prioritaires du projet vie scolaire participent au renforcement de ce sentiment d’appartenance à l’établissement:</a:t>
            </a:r>
          </a:p>
          <a:p>
            <a:pPr marL="109728" indent="0" algn="ctr">
              <a:buNone/>
            </a:pPr>
            <a:endParaRPr lang="fr-F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fr-FR" sz="2000" dirty="0" smtClean="0"/>
              <a:t>Améliorer les conditions de vies individuelles et collectives des élèves notamment à l’internat.</a:t>
            </a:r>
          </a:p>
          <a:p>
            <a:pPr marL="109728" indent="0" algn="ctr">
              <a:buNone/>
            </a:pPr>
            <a:endParaRPr lang="fr-FR" sz="2000" dirty="0"/>
          </a:p>
          <a:p>
            <a:pPr marL="109728" indent="0" algn="ctr">
              <a:buNone/>
            </a:pPr>
            <a:r>
              <a:rPr lang="fr-FR" sz="2000" dirty="0" smtClean="0"/>
              <a:t>Développer  des projets culturels innovants et des initiatives valorisantes pour nos élèves.</a:t>
            </a:r>
          </a:p>
          <a:p>
            <a:pPr marL="109728" indent="0" algn="ctr">
              <a:buNone/>
            </a:pPr>
            <a:endParaRPr lang="fr-FR" sz="2000" dirty="0"/>
          </a:p>
          <a:p>
            <a:pPr marL="109728" indent="0" algn="ctr">
              <a:buNone/>
            </a:pPr>
            <a:r>
              <a:rPr lang="fr-FR" sz="2000" i="1" dirty="0" smtClean="0"/>
              <a:t>Pour y parvenir, différents leviers sont utilisés dans l’établissement:</a:t>
            </a:r>
            <a:endParaRPr lang="fr-FR" sz="2000" i="1" dirty="0"/>
          </a:p>
        </p:txBody>
      </p:sp>
      <p:pic>
        <p:nvPicPr>
          <p:cNvPr id="4" name="Image 3" descr="C:\Users\voisin\AppData\Local\Temp\logo_H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33667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pPr algn="ctr"/>
            <a:r>
              <a:rPr lang="fr-FR" sz="2200" dirty="0">
                <a:solidFill>
                  <a:srgbClr val="002060"/>
                </a:solidFill>
                <a:effectLst/>
              </a:rPr>
              <a:t>Culture d'établissement, identité d'établissement, sentiment d'appartenance  Quels enjeux et quel pilotage</a:t>
            </a:r>
            <a:r>
              <a:rPr lang="fr-FR" sz="2200" dirty="0">
                <a:solidFill>
                  <a:srgbClr val="002060"/>
                </a:solidFill>
              </a:rPr>
              <a:t>?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01153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1" y="1916832"/>
            <a:ext cx="8280921" cy="38884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2000" dirty="0" smtClean="0"/>
              <a:t>	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</a:rPr>
              <a:t>  La MDL:</a:t>
            </a:r>
          </a:p>
          <a:p>
            <a:pPr marL="109728" indent="0">
              <a:buNone/>
            </a:pPr>
            <a:r>
              <a:rPr lang="fr-FR" sz="2000" dirty="0" smtClean="0"/>
              <a:t>	   Par le biais de la MDL: redynamiser les activités de 	</a:t>
            </a:r>
            <a:r>
              <a:rPr lang="fr-FR" sz="2000" dirty="0"/>
              <a:t> </a:t>
            </a:r>
            <a:r>
              <a:rPr lang="fr-FR" sz="2000" dirty="0" smtClean="0"/>
              <a:t>  clubs, et susciter de nouveaux projets culturels:</a:t>
            </a:r>
          </a:p>
          <a:p>
            <a:pPr marL="109728" indent="0">
              <a:buNone/>
            </a:pPr>
            <a:r>
              <a:rPr lang="fr-FR" sz="2000" dirty="0"/>
              <a:t>	 </a:t>
            </a:r>
            <a:r>
              <a:rPr lang="fr-FR" sz="2000" dirty="0" smtClean="0"/>
              <a:t>  -E</a:t>
            </a:r>
            <a:r>
              <a:rPr lang="fr-FR" sz="2000" i="1" dirty="0" smtClean="0"/>
              <a:t>n développant les liens avec les partenaires 			extérieurs:</a:t>
            </a:r>
          </a:p>
          <a:p>
            <a:pPr marL="109728" indent="0">
              <a:buNone/>
            </a:pPr>
            <a:r>
              <a:rPr lang="fr-FR" sz="2000" i="1" dirty="0"/>
              <a:t>	 </a:t>
            </a:r>
            <a:r>
              <a:rPr lang="fr-FR" sz="2000" i="1" dirty="0" smtClean="0"/>
              <a:t>   -En améliorant la communication interne.</a:t>
            </a:r>
          </a:p>
          <a:p>
            <a:pPr marL="109728" indent="0">
              <a:buNone/>
            </a:pPr>
            <a:r>
              <a:rPr lang="fr-FR" sz="2000" b="1" i="1" dirty="0">
                <a:solidFill>
                  <a:schemeClr val="accent4">
                    <a:lumMod val="75000"/>
                  </a:schemeClr>
                </a:solidFill>
              </a:rPr>
              <a:t>	 </a:t>
            </a:r>
            <a:r>
              <a:rPr lang="fr-FR" sz="2000" b="1" i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</a:rPr>
              <a:t>Le CVL</a:t>
            </a:r>
            <a:r>
              <a:rPr lang="fr-FR" sz="2000" dirty="0" smtClean="0"/>
              <a:t>:</a:t>
            </a:r>
          </a:p>
          <a:p>
            <a:pPr marL="109728" indent="0">
              <a:buNone/>
            </a:pPr>
            <a:r>
              <a:rPr lang="fr-FR" sz="2000" dirty="0" smtClean="0"/>
              <a:t>       	       Appropriation des lieux de vie par les élèves: </a:t>
            </a:r>
          </a:p>
          <a:p>
            <a:pPr marL="109728" indent="0" algn="ctr">
              <a:buNone/>
            </a:pPr>
            <a:r>
              <a:rPr lang="fr-FR" sz="2000" i="1" dirty="0" smtClean="0"/>
              <a:t>(internat, foyer, cafétéria, aménagements extérieurs)</a:t>
            </a:r>
          </a:p>
          <a:p>
            <a:pPr marL="109728" indent="0">
              <a:buNone/>
            </a:pPr>
            <a:r>
              <a:rPr lang="fr-FR" sz="2000" i="1" dirty="0" smtClean="0"/>
              <a:t>		</a:t>
            </a:r>
            <a:endParaRPr lang="fr-FR" sz="2000" i="1" dirty="0"/>
          </a:p>
          <a:p>
            <a:pPr marL="109728" indent="0" algn="ctr">
              <a:buNone/>
            </a:pPr>
            <a:endParaRPr lang="fr-FR" sz="2000" i="1" dirty="0" smtClean="0"/>
          </a:p>
          <a:p>
            <a:pPr marL="109728" indent="0" algn="ctr">
              <a:buNone/>
            </a:pPr>
            <a:endParaRPr lang="fr-FR" sz="2000" dirty="0"/>
          </a:p>
          <a:p>
            <a:pPr marL="109728" indent="0" algn="ctr">
              <a:buNone/>
            </a:pPr>
            <a:endParaRPr lang="fr-FR" sz="2000" dirty="0" smtClean="0"/>
          </a:p>
          <a:p>
            <a:pPr marL="109728" indent="0" algn="ctr">
              <a:buNone/>
            </a:pPr>
            <a:endParaRPr lang="fr-FR" sz="2000" dirty="0" smtClean="0"/>
          </a:p>
        </p:txBody>
      </p:sp>
      <p:pic>
        <p:nvPicPr>
          <p:cNvPr id="4" name="Image 3" descr="C:\Users\voisin\AppData\Local\Temp\logo_H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33667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pPr algn="ctr"/>
            <a:r>
              <a:rPr lang="fr-FR" sz="2200" dirty="0">
                <a:solidFill>
                  <a:srgbClr val="002060"/>
                </a:solidFill>
                <a:effectLst/>
              </a:rPr>
              <a:t>Culture d'établissement, identité d'établissement, sentiment d'appartenance  Quels enjeux et quel pilotage</a:t>
            </a:r>
            <a:r>
              <a:rPr lang="fr-FR" sz="2200" dirty="0">
                <a:solidFill>
                  <a:srgbClr val="002060"/>
                </a:solidFill>
              </a:rPr>
              <a:t>?</a:t>
            </a:r>
            <a:endParaRPr lang="fr-FR" sz="2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6" y="2420888"/>
            <a:ext cx="1453042" cy="12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9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844824"/>
            <a:ext cx="8661648" cy="473853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1800" b="1" dirty="0" smtClean="0">
                <a:solidFill>
                  <a:schemeClr val="accent4"/>
                </a:solidFill>
              </a:rPr>
              <a:t>Les APR</a:t>
            </a:r>
            <a:r>
              <a:rPr lang="fr-FR" sz="1800" dirty="0" smtClean="0">
                <a:solidFill>
                  <a:schemeClr val="accent4"/>
                </a:solidFill>
              </a:rPr>
              <a:t>:</a:t>
            </a:r>
          </a:p>
          <a:p>
            <a:pPr marL="109728" indent="0">
              <a:buNone/>
            </a:pPr>
            <a:r>
              <a:rPr lang="fr-FR" sz="2000" dirty="0" smtClean="0"/>
              <a:t>Initier des actions citoyennes dans le cadre des appels à projets régionaux afin de valoriser le travail des élèves impliqués dans le fonctionnement de l’établissement. (participation aux instances lycéennes) </a:t>
            </a:r>
          </a:p>
          <a:p>
            <a:pPr marL="109728" indent="0">
              <a:buNone/>
            </a:pP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</a:rPr>
              <a:t>Les associations du lycée</a:t>
            </a:r>
            <a:r>
              <a:rPr lang="fr-FR" sz="2000" dirty="0" smtClean="0"/>
              <a:t>:</a:t>
            </a:r>
            <a:endParaRPr lang="fr-FR" sz="2000" dirty="0"/>
          </a:p>
          <a:p>
            <a:pPr marL="109728" indent="0">
              <a:buNone/>
            </a:pPr>
            <a:r>
              <a:rPr lang="fr-FR" sz="2000" dirty="0" smtClean="0"/>
              <a:t>Pérenniser et développer les moments forts de l’établissement pour entretenir et faire perdurer « l’esprit LEHEC »</a:t>
            </a:r>
          </a:p>
          <a:p>
            <a:pPr marL="109728" indent="0">
              <a:buNone/>
            </a:pPr>
            <a:r>
              <a:rPr lang="fr-FR" sz="2000" i="1" dirty="0" smtClean="0"/>
              <a:t>(l’amicale des anciens élèves, le mob cross, les journées « portes ouvertes », les conférences des anciens, les soirées des talents… )</a:t>
            </a:r>
          </a:p>
        </p:txBody>
      </p:sp>
      <p:pic>
        <p:nvPicPr>
          <p:cNvPr id="4" name="Image 3" descr="C:\Users\voisin\AppData\Local\Temp\logo_H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33667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pPr algn="ctr"/>
            <a:r>
              <a:rPr lang="fr-FR" sz="2200" dirty="0">
                <a:solidFill>
                  <a:srgbClr val="002060"/>
                </a:solidFill>
                <a:effectLst/>
              </a:rPr>
              <a:t>Culture d'établissement, identité d'établissement, sentiment d'appartenance  Quels enjeux et quel pilotage</a:t>
            </a:r>
            <a:r>
              <a:rPr lang="fr-FR" sz="2200" dirty="0">
                <a:solidFill>
                  <a:srgbClr val="002060"/>
                </a:solidFill>
              </a:rPr>
              <a:t>?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628246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</TotalTime>
  <Words>403</Words>
  <Application>Microsoft Office PowerPoint</Application>
  <PresentationFormat>Affichage à l'écran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Rotonde</vt:lpstr>
      <vt:lpstr>Présentation PowerPoint</vt:lpstr>
      <vt:lpstr>Culture d'établissement, identité d'établissement, sentiment d'appartenance  Quels enjeux et quel pilotage?</vt:lpstr>
      <vt:lpstr>Culture d'établissement, identité d'établissement, sentiment d'appartenance  Quels enjeux et quel pilotage?</vt:lpstr>
      <vt:lpstr>Présentation PowerPoint</vt:lpstr>
      <vt:lpstr>Culture d'établissement, identité d'établissement, sentiment d'appartenance  Quels enjeux et quel pilotage?</vt:lpstr>
      <vt:lpstr>Culture d'établissement, identité d'établissement, sentiment d'appartenance  Quels enjeux et quel pilotage?</vt:lpstr>
      <vt:lpstr>Culture d'établissement, identité d'établissement, sentiment d'appartenance  Quels enjeux et quel pilotage?</vt:lpstr>
      <vt:lpstr>Culture d'établissement, identité d'établissement, sentiment d'appartenance  Quels enjeux et quel pilotage?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voisin</dc:creator>
  <cp:lastModifiedBy>THIERRY ARNOUX</cp:lastModifiedBy>
  <cp:revision>15</cp:revision>
  <dcterms:created xsi:type="dcterms:W3CDTF">2015-03-26T21:05:09Z</dcterms:created>
  <dcterms:modified xsi:type="dcterms:W3CDTF">2015-04-01T12:00:50Z</dcterms:modified>
</cp:coreProperties>
</file>