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Lst>
  <p:notesMasterIdLst>
    <p:notesMasterId r:id="rId19"/>
  </p:notesMasterIdLst>
  <p:sldIdLst>
    <p:sldId id="280" r:id="rId3"/>
    <p:sldId id="283" r:id="rId4"/>
    <p:sldId id="285" r:id="rId5"/>
    <p:sldId id="286" r:id="rId6"/>
    <p:sldId id="257" r:id="rId7"/>
    <p:sldId id="292" r:id="rId8"/>
    <p:sldId id="263" r:id="rId9"/>
    <p:sldId id="264" r:id="rId10"/>
    <p:sldId id="281" r:id="rId11"/>
    <p:sldId id="267" r:id="rId12"/>
    <p:sldId id="268" r:id="rId13"/>
    <p:sldId id="270" r:id="rId14"/>
    <p:sldId id="272" r:id="rId15"/>
    <p:sldId id="269" r:id="rId16"/>
    <p:sldId id="290" r:id="rId17"/>
    <p:sldId id="29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1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0DD8C1-428A-4E2F-84E2-3855C293B5AE}" type="datetimeFigureOut">
              <a:rPr lang="fr-FR" smtClean="0"/>
              <a:t>02/04/2015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8E95C0-28E4-4086-BC62-571DD62B4687}" type="slidenum">
              <a:rPr lang="fr-FR" smtClean="0"/>
              <a:t>‹N°›</a:t>
            </a:fld>
            <a:endParaRPr lang="fr-FR"/>
          </a:p>
        </p:txBody>
      </p:sp>
    </p:spTree>
    <p:extLst>
      <p:ext uri="{BB962C8B-B14F-4D97-AF65-F5344CB8AC3E}">
        <p14:creationId xmlns:p14="http://schemas.microsoft.com/office/powerpoint/2010/main" val="2448311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smtClean="0"/>
          </a:p>
        </p:txBody>
      </p:sp>
      <p:sp>
        <p:nvSpPr>
          <p:cNvPr id="8195"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1E860D0-1EF4-494D-91A2-BDB947F0B755}" type="slidenum">
              <a:rPr lang="fr-FR">
                <a:solidFill>
                  <a:prstClr val="black"/>
                </a:solidFill>
              </a:rPr>
              <a:pPr>
                <a:defRPr/>
              </a:pPr>
              <a:t>1</a:t>
            </a:fld>
            <a:endParaRPr lang="fr-FR">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421F47B-238C-4E59-A52E-607013CE21D3}" type="datetimeFigureOut">
              <a:rPr lang="fr-FR" smtClean="0"/>
              <a:t>02/04/2015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421F47B-238C-4E59-A52E-607013CE21D3}" type="datetimeFigureOut">
              <a:rPr lang="fr-FR" smtClean="0"/>
              <a:t>02/04/2015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421F47B-238C-4E59-A52E-607013CE21D3}" type="datetimeFigureOut">
              <a:rPr lang="fr-FR" smtClean="0"/>
              <a:t>02/04/2015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4" name="Espace réservé du numéro de diapositive 5"/>
          <p:cNvSpPr>
            <a:spLocks noGrp="1"/>
          </p:cNvSpPr>
          <p:nvPr>
            <p:ph type="sldNum" sz="quarter" idx="10"/>
          </p:nvPr>
        </p:nvSpPr>
        <p:spPr>
          <a:xfrm>
            <a:off x="6553200" y="6323013"/>
            <a:ext cx="2133600" cy="365125"/>
          </a:xfrm>
        </p:spPr>
        <p:txBody>
          <a:bodyPr/>
          <a:lstStyle>
            <a:lvl1pPr>
              <a:defRPr/>
            </a:lvl1pPr>
          </a:lstStyle>
          <a:p>
            <a:pPr>
              <a:defRPr/>
            </a:pPr>
            <a:fld id="{271E0AB4-3E71-458D-B03E-DAD4F3F2B490}" type="slidenum">
              <a:rPr lang="fr-FR">
                <a:solidFill>
                  <a:prstClr val="black">
                    <a:tint val="75000"/>
                  </a:prstClr>
                </a:solidFill>
              </a:rPr>
              <a:pPr>
                <a:defRPr/>
              </a:pPr>
              <a:t>‹N°›</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lgn="l">
              <a:defRPr sz="1200">
                <a:solidFill>
                  <a:schemeClr val="tx1">
                    <a:tint val="75000"/>
                  </a:schemeClr>
                </a:solidFill>
              </a:defRPr>
            </a:lvl1pPr>
          </a:lstStyle>
          <a:p>
            <a:pPr>
              <a:defRPr/>
            </a:pPr>
            <a:r>
              <a:rPr lang="fr-FR">
                <a:solidFill>
                  <a:prstClr val="black">
                    <a:tint val="75000"/>
                  </a:prstClr>
                </a:solidFill>
              </a:rPr>
              <a:t>DÉLÉGATION MINISTÉRIELLE CHARGÉE DE LA PRÉVENTION </a:t>
            </a:r>
          </a:p>
          <a:p>
            <a:pPr>
              <a:defRPr/>
            </a:pPr>
            <a:r>
              <a:rPr lang="fr-FR">
                <a:solidFill>
                  <a:prstClr val="black">
                    <a:tint val="75000"/>
                  </a:prstClr>
                </a:solidFill>
              </a:rPr>
              <a:t>ET DE LA LUTTE CONTRE LES VIOLENCES EN MILIEU SCOLAIRE</a:t>
            </a:r>
          </a:p>
        </p:txBody>
      </p:sp>
    </p:spTree>
    <p:extLst>
      <p:ext uri="{BB962C8B-B14F-4D97-AF65-F5344CB8AC3E}">
        <p14:creationId xmlns:p14="http://schemas.microsoft.com/office/powerpoint/2010/main" val="2752484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a:xfrm>
            <a:off x="944532" y="1600200"/>
            <a:ext cx="7742268"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numéro de diapositive 5"/>
          <p:cNvSpPr>
            <a:spLocks noGrp="1"/>
          </p:cNvSpPr>
          <p:nvPr>
            <p:ph type="sldNum" sz="quarter" idx="10"/>
          </p:nvPr>
        </p:nvSpPr>
        <p:spPr>
          <a:xfrm>
            <a:off x="6553200" y="6323013"/>
            <a:ext cx="2133600" cy="365125"/>
          </a:xfrm>
        </p:spPr>
        <p:txBody>
          <a:bodyPr/>
          <a:lstStyle>
            <a:lvl1pPr>
              <a:defRPr/>
            </a:lvl1pPr>
          </a:lstStyle>
          <a:p>
            <a:pPr>
              <a:defRPr/>
            </a:pPr>
            <a:fld id="{64E9A4CF-D0A5-4278-A841-C2F1C1124BA7}" type="slidenum">
              <a:rPr lang="fr-FR">
                <a:solidFill>
                  <a:prstClr val="black">
                    <a:tint val="75000"/>
                  </a:prstClr>
                </a:solidFill>
              </a:rPr>
              <a:pPr>
                <a:defRPr/>
              </a:pPr>
              <a:t>‹N°›</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lgn="l">
              <a:defRPr sz="1200">
                <a:solidFill>
                  <a:schemeClr val="tx1">
                    <a:tint val="75000"/>
                  </a:schemeClr>
                </a:solidFill>
              </a:defRPr>
            </a:lvl1pPr>
          </a:lstStyle>
          <a:p>
            <a:pPr>
              <a:defRPr/>
            </a:pPr>
            <a:r>
              <a:rPr lang="fr-FR">
                <a:solidFill>
                  <a:prstClr val="black">
                    <a:tint val="75000"/>
                  </a:prstClr>
                </a:solidFill>
              </a:rPr>
              <a:t>DÉLÉGATION MINISTÉRIELLE CHARGÉE DE LA PRÉVENTION </a:t>
            </a:r>
          </a:p>
          <a:p>
            <a:pPr>
              <a:defRPr/>
            </a:pPr>
            <a:r>
              <a:rPr lang="fr-FR">
                <a:solidFill>
                  <a:prstClr val="black">
                    <a:tint val="75000"/>
                  </a:prstClr>
                </a:solidFill>
              </a:rPr>
              <a:t>ET DE LA LUTTE CONTRE LES VIOLENCES EN MILIEU SCOLAIRE</a:t>
            </a:r>
          </a:p>
        </p:txBody>
      </p:sp>
    </p:spTree>
    <p:extLst>
      <p:ext uri="{BB962C8B-B14F-4D97-AF65-F5344CB8AC3E}">
        <p14:creationId xmlns:p14="http://schemas.microsoft.com/office/powerpoint/2010/main" val="1032437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numéro de diapositive 6"/>
          <p:cNvSpPr>
            <a:spLocks noGrp="1"/>
          </p:cNvSpPr>
          <p:nvPr>
            <p:ph type="sldNum" sz="quarter" idx="10"/>
          </p:nvPr>
        </p:nvSpPr>
        <p:spPr>
          <a:xfrm>
            <a:off x="6553200" y="6323013"/>
            <a:ext cx="2133600" cy="365125"/>
          </a:xfrm>
        </p:spPr>
        <p:txBody>
          <a:bodyPr/>
          <a:lstStyle>
            <a:lvl1pPr>
              <a:defRPr/>
            </a:lvl1pPr>
          </a:lstStyle>
          <a:p>
            <a:pPr>
              <a:defRPr/>
            </a:pPr>
            <a:fld id="{DA0BB34D-14CE-4C59-ADE4-7087FA815C7A}" type="slidenum">
              <a:rPr lang="fr-FR">
                <a:solidFill>
                  <a:prstClr val="black">
                    <a:tint val="75000"/>
                  </a:prstClr>
                </a:solidFill>
              </a:rPr>
              <a:pPr>
                <a:defRPr/>
              </a:pPr>
              <a:t>‹N°›</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lgn="l">
              <a:defRPr sz="1200">
                <a:solidFill>
                  <a:schemeClr val="tx1">
                    <a:tint val="75000"/>
                  </a:schemeClr>
                </a:solidFill>
              </a:defRPr>
            </a:lvl1pPr>
          </a:lstStyle>
          <a:p>
            <a:pPr>
              <a:defRPr/>
            </a:pPr>
            <a:r>
              <a:rPr lang="fr-FR">
                <a:solidFill>
                  <a:prstClr val="black">
                    <a:tint val="75000"/>
                  </a:prstClr>
                </a:solidFill>
              </a:rPr>
              <a:t>DÉLÉGATION MINISTÉRIELLE CHARGÉE DE LA PRÉVENTION </a:t>
            </a:r>
          </a:p>
          <a:p>
            <a:pPr>
              <a:defRPr/>
            </a:pPr>
            <a:r>
              <a:rPr lang="fr-FR">
                <a:solidFill>
                  <a:prstClr val="black">
                    <a:tint val="75000"/>
                  </a:prstClr>
                </a:solidFill>
              </a:rPr>
              <a:t>ET DE LA LUTTE CONTRE LES VIOLENCES EN MILIEU SCOLAIRE</a:t>
            </a:r>
          </a:p>
        </p:txBody>
      </p:sp>
    </p:spTree>
    <p:extLst>
      <p:ext uri="{BB962C8B-B14F-4D97-AF65-F5344CB8AC3E}">
        <p14:creationId xmlns:p14="http://schemas.microsoft.com/office/powerpoint/2010/main" val="2477541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421F47B-238C-4E59-A52E-607013CE21D3}" type="datetimeFigureOut">
              <a:rPr lang="fr-FR" smtClean="0"/>
              <a:t>02/04/2015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421F47B-238C-4E59-A52E-607013CE21D3}" type="datetimeFigureOut">
              <a:rPr lang="fr-FR" smtClean="0"/>
              <a:t>02/04/2015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421F47B-238C-4E59-A52E-607013CE21D3}" type="datetimeFigureOut">
              <a:rPr lang="fr-FR" smtClean="0"/>
              <a:t>02/04/2015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4421F47B-238C-4E59-A52E-607013CE21D3}" type="datetimeFigureOut">
              <a:rPr lang="fr-FR" smtClean="0"/>
              <a:t>02/04/2015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4421F47B-238C-4E59-A52E-607013CE21D3}" type="datetimeFigureOut">
              <a:rPr lang="fr-FR" smtClean="0"/>
              <a:t>02/04/2015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1F47B-238C-4E59-A52E-607013CE21D3}" type="datetimeFigureOut">
              <a:rPr lang="fr-FR" smtClean="0"/>
              <a:t>02/04/2015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DFA40B9-FD12-4322-ADF7-EF393381D74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smtClean="0"/>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21F47B-238C-4E59-A52E-607013CE21D3}" type="datetimeFigureOut">
              <a:rPr lang="fr-FR" smtClean="0"/>
              <a:t>02/04/2015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DFA40B9-FD12-4322-ADF7-EF393381D743}" type="slidenum">
              <a:rPr lang="fr-FR" smtClean="0"/>
              <a:t>‹N°›</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4421F47B-238C-4E59-A52E-607013CE21D3}" type="datetimeFigureOut">
              <a:rPr lang="fr-FR" smtClean="0"/>
              <a:t>02/04/2015</a:t>
            </a:fld>
            <a:endParaRPr lang="fr-FR"/>
          </a:p>
        </p:txBody>
      </p:sp>
      <p:sp>
        <p:nvSpPr>
          <p:cNvPr id="9" name="Slide Number Placeholder 8"/>
          <p:cNvSpPr>
            <a:spLocks noGrp="1"/>
          </p:cNvSpPr>
          <p:nvPr>
            <p:ph type="sldNum" sz="quarter" idx="11"/>
          </p:nvPr>
        </p:nvSpPr>
        <p:spPr/>
        <p:txBody>
          <a:bodyPr/>
          <a:lstStyle/>
          <a:p>
            <a:fld id="{CDFA40B9-FD12-4322-ADF7-EF393381D743}" type="slidenum">
              <a:rPr lang="fr-FR" smtClean="0"/>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2.emf"/><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DFA40B9-FD12-4322-ADF7-EF393381D743}" type="slidenum">
              <a:rPr lang="fr-FR" smtClean="0"/>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421F47B-238C-4E59-A52E-607013CE21D3}" type="datetimeFigureOut">
              <a:rPr lang="fr-FR" smtClean="0"/>
              <a:t>02/04/2015</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944563" y="274638"/>
            <a:ext cx="77422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5" name="Espace réservé du pied de page 4"/>
          <p:cNvSpPr>
            <a:spLocks noGrp="1"/>
          </p:cNvSpPr>
          <p:nvPr>
            <p:ph type="ftr" sz="quarter" idx="3"/>
          </p:nvPr>
        </p:nvSpPr>
        <p:spPr>
          <a:xfrm>
            <a:off x="1019175" y="6340475"/>
            <a:ext cx="4343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defTabSz="457200">
              <a:defRPr/>
            </a:pPr>
            <a:r>
              <a:rPr lang="fr-FR">
                <a:solidFill>
                  <a:prstClr val="black">
                    <a:tint val="75000"/>
                  </a:prstClr>
                </a:solidFill>
              </a:rPr>
              <a:t>DÉLÉGATION MINISTÉRIELLE CHARGÉE DE LA PRÉVENTION </a:t>
            </a:r>
          </a:p>
          <a:p>
            <a:pPr defTabSz="457200">
              <a:defRPr/>
            </a:pPr>
            <a:r>
              <a:rPr lang="fr-FR">
                <a:solidFill>
                  <a:prstClr val="black">
                    <a:tint val="75000"/>
                  </a:prstClr>
                </a:solidFill>
              </a:rPr>
              <a:t>ET DE LA LUTTE CONTRE LES VIOLENCES EN MILIEU SCOLAIRE</a:t>
            </a:r>
          </a:p>
        </p:txBody>
      </p:sp>
      <p:sp>
        <p:nvSpPr>
          <p:cNvPr id="6" name="Espace réservé du numéro de diapositive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defTabSz="457200">
              <a:defRPr/>
            </a:pPr>
            <a:fld id="{09341242-48B4-4E26-A1DC-731310C39C75}" type="slidenum">
              <a:rPr lang="fr-FR">
                <a:solidFill>
                  <a:prstClr val="black">
                    <a:tint val="75000"/>
                  </a:prstClr>
                </a:solidFill>
              </a:rPr>
              <a:pPr defTabSz="457200">
                <a:defRPr/>
              </a:pPr>
              <a:t>‹N°›</a:t>
            </a:fld>
            <a:endParaRPr lang="fr-FR">
              <a:solidFill>
                <a:prstClr val="black">
                  <a:tint val="75000"/>
                </a:prstClr>
              </a:solidFill>
            </a:endParaRPr>
          </a:p>
        </p:txBody>
      </p:sp>
      <p:pic>
        <p:nvPicPr>
          <p:cNvPr id="1030" name="Image 6"/>
          <p:cNvPicPr>
            <a:picLocks noChangeAspect="1"/>
          </p:cNvPicPr>
          <p:nvPr/>
        </p:nvPicPr>
        <p:blipFill>
          <a:blip r:embed="rId5">
            <a:extLst>
              <a:ext uri="{28A0092B-C50C-407E-A947-70E740481C1C}">
                <a14:useLocalDpi xmlns:a14="http://schemas.microsoft.com/office/drawing/2010/main" val="0"/>
              </a:ext>
            </a:extLst>
          </a:blip>
          <a:srcRect l="40392"/>
          <a:stretch>
            <a:fillRect/>
          </a:stretch>
        </p:blipFill>
        <p:spPr bwMode="auto">
          <a:xfrm>
            <a:off x="457200" y="6296025"/>
            <a:ext cx="4873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riangle isocèle 7"/>
          <p:cNvSpPr/>
          <p:nvPr/>
        </p:nvSpPr>
        <p:spPr>
          <a:xfrm rot="5400000">
            <a:off x="473869" y="680244"/>
            <a:ext cx="527050" cy="334962"/>
          </a:xfrm>
          <a:prstGeom prst="triangle">
            <a:avLst>
              <a:gd name="adj" fmla="val 52041"/>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fr-FR">
              <a:solidFill>
                <a:prstClr val="white"/>
              </a:solidFill>
            </a:endParaRPr>
          </a:p>
        </p:txBody>
      </p:sp>
    </p:spTree>
    <p:extLst>
      <p:ext uri="{BB962C8B-B14F-4D97-AF65-F5344CB8AC3E}">
        <p14:creationId xmlns:p14="http://schemas.microsoft.com/office/powerpoint/2010/main" val="310432401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hf hdr="0" dt="0"/>
  <p:txStyles>
    <p:titleStyle>
      <a:lvl1pPr algn="l" rtl="0" eaLnBrk="1" fontAlgn="base" hangingPunct="1">
        <a:spcBef>
          <a:spcPct val="0"/>
        </a:spcBef>
        <a:spcAft>
          <a:spcPct val="0"/>
        </a:spcAft>
        <a:defRPr sz="4400" kern="1200">
          <a:solidFill>
            <a:srgbClr val="604A7B"/>
          </a:solidFill>
          <a:latin typeface="+mj-lt"/>
          <a:ea typeface="+mj-ea"/>
          <a:cs typeface="+mj-cs"/>
        </a:defRPr>
      </a:lvl1pPr>
      <a:lvl2pPr algn="l" rtl="0" eaLnBrk="1" fontAlgn="base" hangingPunct="1">
        <a:spcBef>
          <a:spcPct val="0"/>
        </a:spcBef>
        <a:spcAft>
          <a:spcPct val="0"/>
        </a:spcAft>
        <a:defRPr sz="4400">
          <a:solidFill>
            <a:srgbClr val="604A7B"/>
          </a:solidFill>
          <a:latin typeface="Calibri" pitchFamily="34" charset="0"/>
        </a:defRPr>
      </a:lvl2pPr>
      <a:lvl3pPr algn="l" rtl="0" eaLnBrk="1" fontAlgn="base" hangingPunct="1">
        <a:spcBef>
          <a:spcPct val="0"/>
        </a:spcBef>
        <a:spcAft>
          <a:spcPct val="0"/>
        </a:spcAft>
        <a:defRPr sz="4400">
          <a:solidFill>
            <a:srgbClr val="604A7B"/>
          </a:solidFill>
          <a:latin typeface="Calibri" pitchFamily="34" charset="0"/>
        </a:defRPr>
      </a:lvl3pPr>
      <a:lvl4pPr algn="l" rtl="0" eaLnBrk="1" fontAlgn="base" hangingPunct="1">
        <a:spcBef>
          <a:spcPct val="0"/>
        </a:spcBef>
        <a:spcAft>
          <a:spcPct val="0"/>
        </a:spcAft>
        <a:defRPr sz="4400">
          <a:solidFill>
            <a:srgbClr val="604A7B"/>
          </a:solidFill>
          <a:latin typeface="Calibri" pitchFamily="34" charset="0"/>
        </a:defRPr>
      </a:lvl4pPr>
      <a:lvl5pPr algn="l" rtl="0" eaLnBrk="1" fontAlgn="base" hangingPunct="1">
        <a:spcBef>
          <a:spcPct val="0"/>
        </a:spcBef>
        <a:spcAft>
          <a:spcPct val="0"/>
        </a:spcAft>
        <a:defRPr sz="4400">
          <a:solidFill>
            <a:srgbClr val="604A7B"/>
          </a:solidFill>
          <a:latin typeface="Calibri" pitchFamily="34" charset="0"/>
        </a:defRPr>
      </a:lvl5pPr>
      <a:lvl6pPr marL="457200" algn="l" rtl="0" eaLnBrk="1" fontAlgn="base" hangingPunct="1">
        <a:spcBef>
          <a:spcPct val="0"/>
        </a:spcBef>
        <a:spcAft>
          <a:spcPct val="0"/>
        </a:spcAft>
        <a:defRPr sz="4400">
          <a:solidFill>
            <a:srgbClr val="604A7B"/>
          </a:solidFill>
          <a:latin typeface="Calibri" pitchFamily="34" charset="0"/>
        </a:defRPr>
      </a:lvl6pPr>
      <a:lvl7pPr marL="914400" algn="l" rtl="0" eaLnBrk="1" fontAlgn="base" hangingPunct="1">
        <a:spcBef>
          <a:spcPct val="0"/>
        </a:spcBef>
        <a:spcAft>
          <a:spcPct val="0"/>
        </a:spcAft>
        <a:defRPr sz="4400">
          <a:solidFill>
            <a:srgbClr val="604A7B"/>
          </a:solidFill>
          <a:latin typeface="Calibri" pitchFamily="34" charset="0"/>
        </a:defRPr>
      </a:lvl7pPr>
      <a:lvl8pPr marL="1371600" algn="l" rtl="0" eaLnBrk="1" fontAlgn="base" hangingPunct="1">
        <a:spcBef>
          <a:spcPct val="0"/>
        </a:spcBef>
        <a:spcAft>
          <a:spcPct val="0"/>
        </a:spcAft>
        <a:defRPr sz="4400">
          <a:solidFill>
            <a:srgbClr val="604A7B"/>
          </a:solidFill>
          <a:latin typeface="Calibri" pitchFamily="34" charset="0"/>
        </a:defRPr>
      </a:lvl8pPr>
      <a:lvl9pPr marL="1828800" algn="l" rtl="0" eaLnBrk="1" fontAlgn="base" hangingPunct="1">
        <a:spcBef>
          <a:spcPct val="0"/>
        </a:spcBef>
        <a:spcAft>
          <a:spcPct val="0"/>
        </a:spcAft>
        <a:defRPr sz="4400">
          <a:solidFill>
            <a:srgbClr val="604A7B"/>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defRPr sz="3200" kern="1200">
          <a:solidFill>
            <a:srgbClr val="E46C0A"/>
          </a:solidFill>
          <a:latin typeface="+mn-lt"/>
          <a:ea typeface="+mn-ea"/>
          <a:cs typeface="+mn-cs"/>
        </a:defRPr>
      </a:lvl1pPr>
      <a:lvl2pPr marL="742950" indent="-285750" algn="l" rtl="0" eaLnBrk="1" fontAlgn="base" hangingPunct="1">
        <a:spcBef>
          <a:spcPct val="20000"/>
        </a:spcBef>
        <a:spcAft>
          <a:spcPct val="0"/>
        </a:spcAft>
        <a:buFont typeface="Arial" pitchFamily="34" charset="0"/>
        <a:defRPr sz="2800" kern="1200">
          <a:solidFill>
            <a:srgbClr val="E46C0A"/>
          </a:solidFill>
          <a:latin typeface="+mn-lt"/>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Image 9" descr="slide_1.ai"/>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0" name="ZoneTexte 12"/>
          <p:cNvSpPr txBox="1">
            <a:spLocks noChangeArrowheads="1"/>
          </p:cNvSpPr>
          <p:nvPr/>
        </p:nvSpPr>
        <p:spPr bwMode="auto">
          <a:xfrm>
            <a:off x="1171575" y="1428750"/>
            <a:ext cx="5472113"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defTabSz="457200" fontAlgn="base">
              <a:lnSpc>
                <a:spcPct val="90000"/>
              </a:lnSpc>
              <a:spcBef>
                <a:spcPct val="0"/>
              </a:spcBef>
              <a:spcAft>
                <a:spcPct val="0"/>
              </a:spcAft>
            </a:pPr>
            <a:r>
              <a:rPr lang="fr-FR" sz="4400" smtClean="0">
                <a:solidFill>
                  <a:srgbClr val="E46C0A"/>
                </a:solidFill>
                <a:latin typeface="Helvetica Light"/>
                <a:ea typeface="Helvetica Light"/>
                <a:cs typeface="Helvetica Light"/>
              </a:rPr>
              <a:t>PRÉVENTION </a:t>
            </a:r>
            <a:br>
              <a:rPr lang="fr-FR" sz="4400" smtClean="0">
                <a:solidFill>
                  <a:srgbClr val="E46C0A"/>
                </a:solidFill>
                <a:latin typeface="Helvetica Light"/>
                <a:ea typeface="Helvetica Light"/>
                <a:cs typeface="Helvetica Light"/>
              </a:rPr>
            </a:br>
            <a:r>
              <a:rPr lang="fr-FR" sz="4400" smtClean="0">
                <a:solidFill>
                  <a:srgbClr val="E46C0A"/>
                </a:solidFill>
                <a:latin typeface="Helvetica Light"/>
                <a:ea typeface="Helvetica Light"/>
                <a:cs typeface="Helvetica Light"/>
              </a:rPr>
              <a:t>ET LUTTE </a:t>
            </a:r>
            <a:r>
              <a:rPr lang="fr-FR" sz="4400" smtClean="0">
                <a:solidFill>
                  <a:srgbClr val="604A7B"/>
                </a:solidFill>
                <a:latin typeface="Helvetica Light"/>
                <a:ea typeface="Helvetica Light"/>
                <a:cs typeface="Helvetica Light"/>
              </a:rPr>
              <a:t>CONTRE </a:t>
            </a:r>
            <a:br>
              <a:rPr lang="fr-FR" sz="4400" smtClean="0">
                <a:solidFill>
                  <a:srgbClr val="604A7B"/>
                </a:solidFill>
                <a:latin typeface="Helvetica Light"/>
                <a:ea typeface="Helvetica Light"/>
                <a:cs typeface="Helvetica Light"/>
              </a:rPr>
            </a:br>
            <a:r>
              <a:rPr lang="fr-FR" sz="4400" smtClean="0">
                <a:solidFill>
                  <a:srgbClr val="604A7B"/>
                </a:solidFill>
                <a:latin typeface="Helvetica Light"/>
                <a:ea typeface="Helvetica Light"/>
                <a:cs typeface="Helvetica Light"/>
              </a:rPr>
              <a:t>LES VIOLENCES EN MILIEU SCOLAIRE</a:t>
            </a:r>
          </a:p>
        </p:txBody>
      </p:sp>
      <p:cxnSp>
        <p:nvCxnSpPr>
          <p:cNvPr id="16" name="Connecteur droit 15"/>
          <p:cNvCxnSpPr/>
          <p:nvPr/>
        </p:nvCxnSpPr>
        <p:spPr>
          <a:xfrm>
            <a:off x="1282700" y="628650"/>
            <a:ext cx="5078413" cy="0"/>
          </a:xfrm>
          <a:prstGeom prst="line">
            <a:avLst/>
          </a:prstGeom>
          <a:ln w="6350" cap="flat">
            <a:solidFill>
              <a:schemeClr val="tx1"/>
            </a:solidFill>
            <a:round/>
          </a:ln>
          <a:effectLst/>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1209675" y="674688"/>
            <a:ext cx="5151438" cy="701675"/>
          </a:xfrm>
          <a:prstGeom prst="rect">
            <a:avLst/>
          </a:prstGeom>
          <a:noFill/>
        </p:spPr>
        <p:txBody>
          <a:bodyPr>
            <a:spAutoFit/>
          </a:bodyPr>
          <a:lstStyle/>
          <a:p>
            <a:pPr defTabSz="457200">
              <a:lnSpc>
                <a:spcPct val="120000"/>
              </a:lnSpc>
              <a:defRPr/>
            </a:pPr>
            <a:r>
              <a:rPr lang="fr-FR" sz="900" spc="100" dirty="0">
                <a:solidFill>
                  <a:prstClr val="black"/>
                </a:solidFill>
                <a:latin typeface="Helvetica"/>
                <a:cs typeface="Helvetica"/>
              </a:rPr>
              <a:t>DÉLÉGATION MINISTÉRIELLE CHARGÉE DE LA PRÉVENTION </a:t>
            </a:r>
            <a:br>
              <a:rPr lang="fr-FR" sz="900" spc="100" dirty="0">
                <a:solidFill>
                  <a:prstClr val="black"/>
                </a:solidFill>
                <a:latin typeface="Helvetica"/>
                <a:cs typeface="Helvetica"/>
              </a:rPr>
            </a:br>
            <a:r>
              <a:rPr lang="fr-FR" sz="900" spc="100" dirty="0">
                <a:solidFill>
                  <a:prstClr val="black"/>
                </a:solidFill>
                <a:latin typeface="Helvetica"/>
                <a:cs typeface="Helvetica"/>
              </a:rPr>
              <a:t>ET DE LA LUTTE CONTRE LES VIOLENCES EN MILIEU SCOLAIRE</a:t>
            </a:r>
          </a:p>
          <a:p>
            <a:pPr defTabSz="457200">
              <a:defRPr/>
            </a:pPr>
            <a:endParaRPr lang="fr-FR" dirty="0">
              <a:solidFill>
                <a:prstClr val="black"/>
              </a:solidFill>
            </a:endParaRPr>
          </a:p>
        </p:txBody>
      </p:sp>
      <p:cxnSp>
        <p:nvCxnSpPr>
          <p:cNvPr id="14" name="Connecteur droit 13"/>
          <p:cNvCxnSpPr/>
          <p:nvPr/>
        </p:nvCxnSpPr>
        <p:spPr>
          <a:xfrm>
            <a:off x="1282700" y="1152525"/>
            <a:ext cx="5078413" cy="0"/>
          </a:xfrm>
          <a:prstGeom prst="line">
            <a:avLst/>
          </a:prstGeom>
          <a:ln w="6350" cap="flat">
            <a:solidFill>
              <a:schemeClr val="tx1"/>
            </a:solidFill>
            <a:round/>
          </a:ln>
          <a:effectLst/>
        </p:spPr>
        <p:style>
          <a:lnRef idx="2">
            <a:schemeClr val="accent1"/>
          </a:lnRef>
          <a:fillRef idx="0">
            <a:schemeClr val="accent1"/>
          </a:fillRef>
          <a:effectRef idx="1">
            <a:schemeClr val="accent1"/>
          </a:effectRef>
          <a:fontRef idx="minor">
            <a:schemeClr val="tx1"/>
          </a:fontRef>
        </p:style>
      </p:cxnSp>
      <p:sp>
        <p:nvSpPr>
          <p:cNvPr id="8" name="Espace réservé du pied de page 7"/>
          <p:cNvSpPr>
            <a:spLocks noGrp="1"/>
          </p:cNvSpPr>
          <p:nvPr>
            <p:ph type="ftr" sz="quarter" idx="11"/>
          </p:nvPr>
        </p:nvSpPr>
        <p:spPr/>
        <p:txBody>
          <a:bodyPr/>
          <a:lstStyle/>
          <a:p>
            <a:pPr>
              <a:defRPr/>
            </a:pPr>
            <a:r>
              <a:rPr lang="fr-FR">
                <a:solidFill>
                  <a:prstClr val="black">
                    <a:tint val="75000"/>
                  </a:prstClr>
                </a:solidFill>
              </a:rPr>
              <a:t>DÉLÉGATION MINISTÉRIELLE CHARGÉE DE LA PRÉVENTION </a:t>
            </a:r>
          </a:p>
          <a:p>
            <a:pPr>
              <a:defRPr/>
            </a:pPr>
            <a:r>
              <a:rPr lang="fr-FR">
                <a:solidFill>
                  <a:prstClr val="black">
                    <a:tint val="75000"/>
                  </a:prstClr>
                </a:solidFill>
              </a:rPr>
              <a:t>ET DE LA LUTTE CONTRE LES VIOLENCES EN MILIEU SCOLAIRE</a:t>
            </a:r>
          </a:p>
        </p:txBody>
      </p:sp>
      <p:sp>
        <p:nvSpPr>
          <p:cNvPr id="9" name="Espace réservé du numéro de diapositive 8"/>
          <p:cNvSpPr>
            <a:spLocks noGrp="1"/>
          </p:cNvSpPr>
          <p:nvPr>
            <p:ph type="sldNum" sz="quarter" idx="10"/>
          </p:nvPr>
        </p:nvSpPr>
        <p:spPr/>
        <p:txBody>
          <a:bodyPr/>
          <a:lstStyle/>
          <a:p>
            <a:pPr>
              <a:defRPr/>
            </a:pPr>
            <a:fld id="{F64574A5-C1EF-48C6-A25D-25A9FD665919}" type="slidenum">
              <a:rPr lang="fr-FR">
                <a:solidFill>
                  <a:prstClr val="black">
                    <a:tint val="75000"/>
                  </a:prstClr>
                </a:solidFill>
              </a:rPr>
              <a:pPr>
                <a:defRPr/>
              </a:pPr>
              <a:t>1</a:t>
            </a:fld>
            <a:endParaRPr lang="fr-FR">
              <a:solidFill>
                <a:prstClr val="black">
                  <a:tint val="75000"/>
                </a:prstClr>
              </a:solidFill>
            </a:endParaRPr>
          </a:p>
        </p:txBody>
      </p:sp>
    </p:spTree>
    <p:extLst>
      <p:ext uri="{BB962C8B-B14F-4D97-AF65-F5344CB8AC3E}">
        <p14:creationId xmlns:p14="http://schemas.microsoft.com/office/powerpoint/2010/main" val="30489208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Différences suivant les fonctions</a:t>
            </a: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4" y="2060848"/>
            <a:ext cx="5832648" cy="3047301"/>
          </a:xfrm>
          <a:prstGeom prst="rect">
            <a:avLst/>
          </a:prstGeom>
          <a:noFill/>
          <a:ln>
            <a:noFill/>
          </a:ln>
        </p:spPr>
      </p:pic>
    </p:spTree>
    <p:extLst>
      <p:ext uri="{BB962C8B-B14F-4D97-AF65-F5344CB8AC3E}">
        <p14:creationId xmlns:p14="http://schemas.microsoft.com/office/powerpoint/2010/main" val="2864853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88640"/>
            <a:ext cx="6768752" cy="6408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2769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err="1" smtClean="0"/>
              <a:t>Victimation</a:t>
            </a:r>
            <a:r>
              <a:rPr lang="fr-FR" sz="3600" dirty="0" smtClean="0"/>
              <a:t>: personnels collèges</a:t>
            </a:r>
            <a:endParaRPr lang="fr-FR" sz="36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267687626"/>
              </p:ext>
            </p:extLst>
          </p:nvPr>
        </p:nvGraphicFramePr>
        <p:xfrm>
          <a:off x="1259632" y="1700808"/>
          <a:ext cx="5256584" cy="4536492"/>
        </p:xfrm>
        <a:graphic>
          <a:graphicData uri="http://schemas.openxmlformats.org/drawingml/2006/table">
            <a:tbl>
              <a:tblPr firstRow="1" firstCol="1" bandRow="1">
                <a:tableStyleId>{5C22544A-7EE6-4342-B048-85BDC9FD1C3A}</a:tableStyleId>
              </a:tblPr>
              <a:tblGrid>
                <a:gridCol w="3543765"/>
                <a:gridCol w="1712819"/>
              </a:tblGrid>
              <a:tr h="456050">
                <a:tc>
                  <a:txBody>
                    <a:bodyPr/>
                    <a:lstStyle/>
                    <a:p>
                      <a:pPr algn="l">
                        <a:lnSpc>
                          <a:spcPct val="115000"/>
                        </a:lnSpc>
                        <a:spcAft>
                          <a:spcPts val="0"/>
                        </a:spcAft>
                      </a:pPr>
                      <a:r>
                        <a:rPr lang="fr-FR" sz="1100" dirty="0">
                          <a:effectLst/>
                        </a:rPr>
                        <a:t> </a:t>
                      </a:r>
                      <a:endParaRPr lang="fr-FR" sz="12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fr-FR" sz="1100">
                          <a:effectLst/>
                        </a:rPr>
                        <a:t>%</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dirty="0">
                          <a:effectLst/>
                        </a:rPr>
                        <a:t>injures</a:t>
                      </a:r>
                      <a:endParaRPr lang="fr-FR"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42,50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dirty="0">
                          <a:effectLst/>
                        </a:rPr>
                        <a:t>Ostracisme</a:t>
                      </a:r>
                      <a:endParaRPr lang="fr-FR"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18,20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Menaces</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13,60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Harcèlement</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11,00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Vol </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10,50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Vol véhicule</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6,10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Bousculades</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5,10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en-GB" sz="1100">
                          <a:effectLst/>
                        </a:rPr>
                        <a:t>Rumeurs</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3,90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Sexisme</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3,60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en-GB" sz="1100">
                          <a:effectLst/>
                        </a:rPr>
                        <a:t>Racisme</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2,20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Vol d'argent</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1,50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en-GB" sz="1100">
                          <a:effectLst/>
                        </a:rPr>
                        <a:t>Insultes cyber</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1,30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en-GB" sz="1100">
                          <a:effectLst/>
                        </a:rPr>
                        <a:t>Homophobie</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1,00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dirty="0">
                          <a:effectLst/>
                        </a:rPr>
                        <a:t>Coups</a:t>
                      </a:r>
                      <a:endParaRPr lang="fr-FR"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0,90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en-GB" sz="1100">
                          <a:effectLst/>
                        </a:rPr>
                        <a:t>Menaces avec armes</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0,80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fr-FR" sz="1100">
                          <a:effectLst/>
                        </a:rPr>
                        <a:t>Blessures  avec armes </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a:effectLst/>
                        </a:rPr>
                        <a:t>0,30</a:t>
                      </a:r>
                      <a:endParaRPr lang="fr-FR" sz="1200">
                        <a:effectLst/>
                        <a:latin typeface="Calibri"/>
                        <a:ea typeface="Calibri"/>
                        <a:cs typeface="Times New Roman"/>
                      </a:endParaRPr>
                    </a:p>
                  </a:txBody>
                  <a:tcPr marL="44450" marR="44450" marT="0" marB="0" anchor="b"/>
                </a:tc>
              </a:tr>
              <a:tr h="240026">
                <a:tc>
                  <a:txBody>
                    <a:bodyPr/>
                    <a:lstStyle/>
                    <a:p>
                      <a:pPr algn="l">
                        <a:lnSpc>
                          <a:spcPct val="115000"/>
                        </a:lnSpc>
                        <a:spcAft>
                          <a:spcPts val="0"/>
                        </a:spcAft>
                      </a:pPr>
                      <a:r>
                        <a:rPr lang="en-GB" sz="1100">
                          <a:effectLst/>
                        </a:rPr>
                        <a:t>Harcèlement sexuel</a:t>
                      </a:r>
                      <a:endParaRPr lang="fr-FR"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fr-FR" sz="1100" dirty="0">
                          <a:effectLst/>
                        </a:rPr>
                        <a:t>0,10</a:t>
                      </a:r>
                      <a:endParaRPr lang="fr-FR" sz="1200" dirty="0">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1944869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7620000" cy="5852120"/>
          </a:xfrm>
        </p:spPr>
        <p:txBody>
          <a:bodyPr>
            <a:normAutofit/>
          </a:bodyPr>
          <a:lstStyle/>
          <a:p>
            <a:endParaRPr lang="fr-FR" dirty="0" smtClean="0"/>
          </a:p>
          <a:p>
            <a:endParaRPr lang="fr-FR" dirty="0"/>
          </a:p>
          <a:p>
            <a:r>
              <a:rPr lang="fr-FR" dirty="0" smtClean="0"/>
              <a:t>Deux </a:t>
            </a:r>
            <a:r>
              <a:rPr lang="fr-FR" dirty="0"/>
              <a:t>types de </a:t>
            </a:r>
            <a:r>
              <a:rPr lang="fr-FR" dirty="0" err="1"/>
              <a:t>victimation</a:t>
            </a:r>
            <a:r>
              <a:rPr lang="fr-FR" dirty="0"/>
              <a:t> ont une grande importance quantitative : l’ostracisme entre collègues : 18,20% des répondants disent avoir été mis à l’écart par des collègues et le harcèlement : 11% des répondants disent se sentir harcelés depuis le début de l’année, mais plutôt rarement par harcèlement sexuel (0,1% des répondants). Ces cas de harcèlement révèlent des tensions entre adultes, et d’abord entre collègues : en effet 60,7 % des cas de harcèlement déclaré ont pour auteur un autre membre du personnel et 10,2% des parents d’élèves. </a:t>
            </a:r>
            <a:r>
              <a:rPr lang="fr-FR" dirty="0" smtClean="0"/>
              <a:t>Dans le premier degré les proportions sont semblables mais témoignent aussi d’un grave malaise avec la hiérarchie (IEN). </a:t>
            </a:r>
            <a:endParaRPr lang="fr-FR" dirty="0"/>
          </a:p>
        </p:txBody>
      </p:sp>
    </p:spTree>
    <p:extLst>
      <p:ext uri="{BB962C8B-B14F-4D97-AF65-F5344CB8AC3E}">
        <p14:creationId xmlns:p14="http://schemas.microsoft.com/office/powerpoint/2010/main" val="2278129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err="1" smtClean="0"/>
              <a:t>Victimation</a:t>
            </a:r>
            <a:r>
              <a:rPr lang="fr-FR" sz="3600" dirty="0" smtClean="0"/>
              <a:t>: élèves collèges(DEPP- 2011) </a:t>
            </a:r>
            <a:endParaRPr lang="fr-FR" sz="36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290747842"/>
              </p:ext>
            </p:extLst>
          </p:nvPr>
        </p:nvGraphicFramePr>
        <p:xfrm>
          <a:off x="827582" y="1484788"/>
          <a:ext cx="6696745" cy="4787425"/>
        </p:xfrm>
        <a:graphic>
          <a:graphicData uri="http://schemas.openxmlformats.org/drawingml/2006/table">
            <a:tbl>
              <a:tblPr>
                <a:tableStyleId>{5C22544A-7EE6-4342-B048-85BDC9FD1C3A}</a:tableStyleId>
              </a:tblPr>
              <a:tblGrid>
                <a:gridCol w="3488220"/>
                <a:gridCol w="1192697"/>
                <a:gridCol w="1007914"/>
                <a:gridCol w="1007914"/>
              </a:tblGrid>
              <a:tr h="170621">
                <a:tc>
                  <a:txBody>
                    <a:bodyPr/>
                    <a:lstStyle/>
                    <a:p>
                      <a:pPr>
                        <a:spcAft>
                          <a:spcPts val="0"/>
                        </a:spcAft>
                      </a:pPr>
                      <a:r>
                        <a:rPr lang="fr-FR" sz="1000" dirty="0">
                          <a:effectLst/>
                        </a:rPr>
                        <a:t>Victimations</a:t>
                      </a:r>
                      <a:endParaRPr lang="fr-FR" sz="1100" dirty="0">
                        <a:effectLst/>
                        <a:latin typeface="Arial"/>
                        <a:ea typeface="Times New Roman"/>
                        <a:cs typeface="Times New Roman"/>
                      </a:endParaRPr>
                    </a:p>
                  </a:txBody>
                  <a:tcPr marL="44450" marR="44450" marT="0" marB="0" anchor="ctr"/>
                </a:tc>
                <a:tc>
                  <a:txBody>
                    <a:bodyPr/>
                    <a:lstStyle/>
                    <a:p>
                      <a:pPr algn="ctr">
                        <a:spcAft>
                          <a:spcPts val="0"/>
                        </a:spcAft>
                      </a:pPr>
                      <a:r>
                        <a:rPr lang="fr-FR" sz="1000">
                          <a:effectLst/>
                        </a:rPr>
                        <a:t>Ensemble</a:t>
                      </a:r>
                      <a:endParaRPr lang="fr-FR" sz="1100">
                        <a:effectLst/>
                        <a:latin typeface="Arial"/>
                        <a:ea typeface="Times New Roman"/>
                        <a:cs typeface="Times New Roman"/>
                      </a:endParaRPr>
                    </a:p>
                  </a:txBody>
                  <a:tcPr marL="44450" marR="44450" marT="0" marB="0" anchor="ctr"/>
                </a:tc>
                <a:tc>
                  <a:txBody>
                    <a:bodyPr/>
                    <a:lstStyle/>
                    <a:p>
                      <a:pPr algn="ctr">
                        <a:spcAft>
                          <a:spcPts val="0"/>
                        </a:spcAft>
                      </a:pPr>
                      <a:r>
                        <a:rPr lang="fr-FR" sz="1000">
                          <a:effectLst/>
                        </a:rPr>
                        <a:t>Filles</a:t>
                      </a:r>
                      <a:endParaRPr lang="fr-FR" sz="1100">
                        <a:effectLst/>
                        <a:latin typeface="Arial"/>
                        <a:ea typeface="Times New Roman"/>
                        <a:cs typeface="Times New Roman"/>
                      </a:endParaRPr>
                    </a:p>
                  </a:txBody>
                  <a:tcPr marL="44450" marR="44450" marT="0" marB="0" anchor="ctr"/>
                </a:tc>
                <a:tc>
                  <a:txBody>
                    <a:bodyPr/>
                    <a:lstStyle/>
                    <a:p>
                      <a:pPr algn="ctr">
                        <a:spcAft>
                          <a:spcPts val="0"/>
                        </a:spcAft>
                      </a:pPr>
                      <a:r>
                        <a:rPr lang="fr-FR" sz="1000">
                          <a:effectLst/>
                        </a:rPr>
                        <a:t>Garçons</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Insulte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51,9%</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49,7%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54,1%</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Vol de fournitures scolaires</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45,9%</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44,8%</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47,0%</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Surnom méchant</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38,9%</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36,8%</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41,0%</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dirty="0">
                          <a:effectLst/>
                        </a:rPr>
                        <a:t>Bousculade</a:t>
                      </a:r>
                      <a:endParaRPr lang="fr-FR" sz="1100" dirty="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36,5%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33,0%</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40,0%</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Mise à l'écart</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32,0%</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35,7%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28,4%</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Moquerie de la bonne conduite en classe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29,1%</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28,6%</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29,6%</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Autre Insulte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22,7%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23,9%</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21,4%</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Vol d'objets personnels</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20,6%</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21,1%</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20,1%</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Coup</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19,4%</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13,1%</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25,5%</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Cible de lancers d'objets</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16,4%</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15,0%</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17,8%</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Sentiment d'humiliation</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16,1%</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15,9%</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16,4%</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Bagarre collective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14,5%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8,4%</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20,4%</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Jeux dangereux</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8,7%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4,4%</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13,0%</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Insulte à propos de l'origine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8,7%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7,7%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9,7%</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Voyeurisme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6,5%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7,5%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5,5%</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Vol sous la menace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6,1%</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4,4%</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7,7%</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Vol d'argent</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5,6%</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5,0%</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6,2%</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Caresse forcée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7,8%</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3,3%</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Dégradation de vélo / scooter</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3,3%</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7,3%</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Racket</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5,5%</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4,9%</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6,1%</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Insulte à propos du sexe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5,2%</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6,4%</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4,1%</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Baiser forcé</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5,1%</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6,6%</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3,5%</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Insulte à propos de la religion</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4,2%</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3,8%</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4,7%</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Menace avec arme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3,7%</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2,2%</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5,2%</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Happy slapping</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2,3%</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1,6%</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3,0%</a:t>
                      </a:r>
                      <a:endParaRPr lang="fr-FR" sz="1100">
                        <a:effectLst/>
                        <a:latin typeface="Arial"/>
                        <a:ea typeface="Times New Roman"/>
                        <a:cs typeface="Times New Roman"/>
                      </a:endParaRPr>
                    </a:p>
                  </a:txBody>
                  <a:tcPr marL="44450" marR="44450" marT="0" marB="0" anchor="ctr"/>
                </a:tc>
              </a:tr>
              <a:tr h="170621">
                <a:tc>
                  <a:txBody>
                    <a:bodyPr/>
                    <a:lstStyle/>
                    <a:p>
                      <a:pPr>
                        <a:spcAft>
                          <a:spcPts val="0"/>
                        </a:spcAft>
                      </a:pPr>
                      <a:r>
                        <a:rPr lang="fr-FR" sz="1000">
                          <a:effectLst/>
                        </a:rPr>
                        <a:t>Blessure par arme</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2,0%</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1,3%</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2,6%</a:t>
                      </a:r>
                      <a:endParaRPr lang="fr-FR" sz="1100">
                        <a:effectLst/>
                        <a:latin typeface="Arial"/>
                        <a:ea typeface="Times New Roman"/>
                        <a:cs typeface="Times New Roman"/>
                      </a:endParaRPr>
                    </a:p>
                  </a:txBody>
                  <a:tcPr marL="44450" marR="44450" marT="0" marB="0" anchor="ctr"/>
                </a:tc>
              </a:tr>
              <a:tr h="180658">
                <a:tc>
                  <a:txBody>
                    <a:bodyPr/>
                    <a:lstStyle/>
                    <a:p>
                      <a:pPr>
                        <a:spcAft>
                          <a:spcPts val="0"/>
                        </a:spcAft>
                      </a:pPr>
                      <a:r>
                        <a:rPr lang="fr-FR" sz="1000">
                          <a:effectLst/>
                        </a:rPr>
                        <a:t>Vol de vélo/scooter</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1,8%</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a:effectLst/>
                        </a:rPr>
                        <a:t>0,8%</a:t>
                      </a:r>
                      <a:endParaRPr lang="fr-FR" sz="1100">
                        <a:effectLst/>
                        <a:latin typeface="Arial"/>
                        <a:ea typeface="Times New Roman"/>
                        <a:cs typeface="Times New Roman"/>
                      </a:endParaRPr>
                    </a:p>
                  </a:txBody>
                  <a:tcPr marL="44450" marR="44450" marT="0" marB="0" anchor="ctr"/>
                </a:tc>
                <a:tc>
                  <a:txBody>
                    <a:bodyPr/>
                    <a:lstStyle/>
                    <a:p>
                      <a:pPr algn="r">
                        <a:spcAft>
                          <a:spcPts val="0"/>
                        </a:spcAft>
                      </a:pPr>
                      <a:r>
                        <a:rPr lang="fr-FR" sz="1000" dirty="0">
                          <a:effectLst/>
                        </a:rPr>
                        <a:t>2,7%</a:t>
                      </a:r>
                      <a:endParaRPr lang="fr-FR" sz="1100" dirty="0">
                        <a:effectLst/>
                        <a:latin typeface="Arial"/>
                        <a:ea typeface="Times New Roman"/>
                        <a:cs typeface="Times New Roman"/>
                      </a:endParaRPr>
                    </a:p>
                  </a:txBody>
                  <a:tcPr marL="44450" marR="44450" marT="0" marB="0" anchor="ctr"/>
                </a:tc>
              </a:tr>
            </a:tbl>
          </a:graphicData>
        </a:graphic>
      </p:graphicFrame>
      <p:sp>
        <p:nvSpPr>
          <p:cNvPr id="5" name="Control 4" hidden="1"/>
          <p:cNvSpPr>
            <a:spLocks noRot="1" noChangeArrowheads="1" noChangeShapeType="1"/>
          </p:cNvSpPr>
          <p:nvPr/>
        </p:nvSpPr>
        <p:spPr bwMode="auto">
          <a:xfrm>
            <a:off x="1735138" y="1728788"/>
            <a:ext cx="1885950" cy="161925"/>
          </a:xfrm>
          <a:prstGeom prst="rect">
            <a:avLst/>
          </a:prstGeom>
          <a:noFill/>
          <a:ln>
            <a:noFill/>
          </a:ln>
          <a:extLst>
            <a:ext uri="{91240B29-F687-4F45-9708-019B960494DF}">
              <a14:hiddenLine xmlns:a14="http://schemas.microsoft.com/office/drawing/2010/main" w="9525">
                <a:no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 name="Control 3" hidden="1"/>
          <p:cNvSpPr>
            <a:spLocks noRot="1" noChangeArrowheads="1" noChangeShapeType="1"/>
          </p:cNvSpPr>
          <p:nvPr/>
        </p:nvSpPr>
        <p:spPr bwMode="auto">
          <a:xfrm>
            <a:off x="1735138" y="1728788"/>
            <a:ext cx="1885950" cy="161925"/>
          </a:xfrm>
          <a:prstGeom prst="rect">
            <a:avLst/>
          </a:prstGeom>
          <a:noFill/>
          <a:ln>
            <a:noFill/>
          </a:ln>
          <a:extLst>
            <a:ext uri="{91240B29-F687-4F45-9708-019B960494DF}">
              <a14:hiddenLine xmlns:a14="http://schemas.microsoft.com/office/drawing/2010/main" w="9525">
                <a:no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 name="Control 2" hidden="1"/>
          <p:cNvSpPr>
            <a:spLocks noRot="1" noChangeArrowheads="1" noChangeShapeType="1"/>
          </p:cNvSpPr>
          <p:nvPr/>
        </p:nvSpPr>
        <p:spPr bwMode="auto">
          <a:xfrm>
            <a:off x="1735138" y="1728788"/>
            <a:ext cx="1885950" cy="161925"/>
          </a:xfrm>
          <a:prstGeom prst="rect">
            <a:avLst/>
          </a:prstGeom>
          <a:noFill/>
          <a:ln>
            <a:noFill/>
          </a:ln>
          <a:extLst>
            <a:ext uri="{91240B29-F687-4F45-9708-019B960494DF}">
              <a14:hiddenLine xmlns:a14="http://schemas.microsoft.com/office/drawing/2010/main" w="9525">
                <a:no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 name="Control 1" hidden="1"/>
          <p:cNvSpPr>
            <a:spLocks noRot="1" noChangeArrowheads="1" noChangeShapeType="1"/>
          </p:cNvSpPr>
          <p:nvPr/>
        </p:nvSpPr>
        <p:spPr bwMode="auto">
          <a:xfrm>
            <a:off x="1735138" y="1728788"/>
            <a:ext cx="1885950" cy="161925"/>
          </a:xfrm>
          <a:prstGeom prst="rect">
            <a:avLst/>
          </a:prstGeom>
          <a:noFill/>
          <a:ln>
            <a:noFill/>
          </a:ln>
          <a:extLst>
            <a:ext uri="{91240B29-F687-4F45-9708-019B960494DF}">
              <a14:hiddenLine xmlns:a14="http://schemas.microsoft.com/office/drawing/2010/main" w="9525">
                <a:no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669534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fr-FR" altLang="fr-FR" sz="2800" dirty="0" smtClean="0"/>
              <a:t>Quelques chiffres sur le harcèlement: </a:t>
            </a:r>
            <a:r>
              <a:rPr lang="fr-FR" altLang="fr-FR" sz="2800" dirty="0" smtClean="0">
                <a:solidFill>
                  <a:srgbClr val="187763"/>
                </a:solidFill>
              </a:rPr>
              <a:t>700 000 enfants et jeunes </a:t>
            </a:r>
            <a:r>
              <a:rPr lang="fr-FR" altLang="fr-FR" sz="2800" dirty="0" smtClean="0"/>
              <a:t>concernés dont 380 000 de façon sévère</a:t>
            </a:r>
          </a:p>
        </p:txBody>
      </p:sp>
      <p:sp>
        <p:nvSpPr>
          <p:cNvPr id="8" name="Ellipse 7"/>
          <p:cNvSpPr/>
          <p:nvPr/>
        </p:nvSpPr>
        <p:spPr>
          <a:xfrm>
            <a:off x="755650" y="1557338"/>
            <a:ext cx="3600450" cy="2303462"/>
          </a:xfrm>
          <a:prstGeom prst="ellipse">
            <a:avLst/>
          </a:prstGeom>
          <a:noFill/>
          <a:ln>
            <a:solidFill>
              <a:srgbClr val="97104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altLang="fr-FR" sz="2400" b="1" dirty="0">
                <a:solidFill>
                  <a:srgbClr val="187763"/>
                </a:solidFill>
                <a:latin typeface="Calibri" pitchFamily="34" charset="0"/>
                <a:ea typeface="Arial" pitchFamily="-80" charset="0"/>
                <a:cs typeface="+mj-cs"/>
              </a:rPr>
              <a:t>PRIMAIRE:</a:t>
            </a:r>
          </a:p>
          <a:p>
            <a:pPr algn="ctr">
              <a:defRPr/>
            </a:pPr>
            <a:r>
              <a:rPr lang="fr-FR" altLang="fr-FR" sz="2400" b="1" dirty="0">
                <a:solidFill>
                  <a:srgbClr val="187763"/>
                </a:solidFill>
                <a:latin typeface="Calibri" pitchFamily="34" charset="0"/>
                <a:ea typeface="Arial" pitchFamily="-80" charset="0"/>
                <a:cs typeface="+mj-cs"/>
              </a:rPr>
              <a:t>Modéré 12% dont 5% sévère à très sévère</a:t>
            </a:r>
          </a:p>
        </p:txBody>
      </p:sp>
      <p:sp>
        <p:nvSpPr>
          <p:cNvPr id="10" name="Ellipse 9"/>
          <p:cNvSpPr/>
          <p:nvPr/>
        </p:nvSpPr>
        <p:spPr>
          <a:xfrm>
            <a:off x="2195513" y="4005263"/>
            <a:ext cx="3600450" cy="2303462"/>
          </a:xfrm>
          <a:prstGeom prst="ellipse">
            <a:avLst/>
          </a:prstGeom>
          <a:noFill/>
          <a:ln>
            <a:solidFill>
              <a:srgbClr val="97104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1" name="Ellipse 10"/>
          <p:cNvSpPr/>
          <p:nvPr/>
        </p:nvSpPr>
        <p:spPr>
          <a:xfrm>
            <a:off x="4932363" y="1916113"/>
            <a:ext cx="3600450" cy="2305050"/>
          </a:xfrm>
          <a:prstGeom prst="ellipse">
            <a:avLst/>
          </a:prstGeom>
          <a:noFill/>
          <a:ln>
            <a:solidFill>
              <a:srgbClr val="97104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2294" name="Rectangle 11"/>
          <p:cNvSpPr>
            <a:spLocks noChangeArrowheads="1"/>
          </p:cNvSpPr>
          <p:nvPr/>
        </p:nvSpPr>
        <p:spPr bwMode="auto">
          <a:xfrm>
            <a:off x="5508625" y="2276475"/>
            <a:ext cx="2519363"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fr-FR" altLang="fr-FR" sz="2400" b="1">
                <a:solidFill>
                  <a:srgbClr val="187763"/>
                </a:solidFill>
                <a:latin typeface="Calibri" pitchFamily="34" charset="0"/>
              </a:rPr>
              <a:t>COLLEGE:</a:t>
            </a:r>
          </a:p>
          <a:p>
            <a:pPr algn="ctr" eaLnBrk="1" hangingPunct="1"/>
            <a:r>
              <a:rPr lang="fr-FR" altLang="fr-FR" sz="2400" b="1">
                <a:solidFill>
                  <a:srgbClr val="187763"/>
                </a:solidFill>
                <a:latin typeface="Calibri" pitchFamily="34" charset="0"/>
              </a:rPr>
              <a:t>Modéré 10% dont 7% sévère à très sévère</a:t>
            </a:r>
          </a:p>
        </p:txBody>
      </p:sp>
      <p:sp>
        <p:nvSpPr>
          <p:cNvPr id="12295" name="Rectangle 12"/>
          <p:cNvSpPr>
            <a:spLocks noChangeArrowheads="1"/>
          </p:cNvSpPr>
          <p:nvPr/>
        </p:nvSpPr>
        <p:spPr bwMode="auto">
          <a:xfrm>
            <a:off x="2700338" y="4292600"/>
            <a:ext cx="2735262"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fr-FR" altLang="fr-FR" sz="2400" b="1">
                <a:solidFill>
                  <a:srgbClr val="187763"/>
                </a:solidFill>
                <a:latin typeface="Calibri" pitchFamily="34" charset="0"/>
              </a:rPr>
              <a:t>LYCEE:</a:t>
            </a:r>
          </a:p>
          <a:p>
            <a:pPr algn="ctr" eaLnBrk="1" hangingPunct="1"/>
            <a:r>
              <a:rPr lang="fr-FR" altLang="fr-FR" sz="2400" b="1">
                <a:solidFill>
                  <a:srgbClr val="187763"/>
                </a:solidFill>
                <a:latin typeface="Calibri" pitchFamily="34" charset="0"/>
              </a:rPr>
              <a:t>Modéré 3.4% dont 1.3% sévère à très sévère</a:t>
            </a:r>
          </a:p>
        </p:txBody>
      </p:sp>
    </p:spTree>
    <p:extLst>
      <p:ext uri="{BB962C8B-B14F-4D97-AF65-F5344CB8AC3E}">
        <p14:creationId xmlns:p14="http://schemas.microsoft.com/office/powerpoint/2010/main" val="35676119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sz="1600" dirty="0"/>
          </a:p>
        </p:txBody>
      </p:sp>
      <p:sp>
        <p:nvSpPr>
          <p:cNvPr id="4" name="Rectangle 3"/>
          <p:cNvSpPr/>
          <p:nvPr/>
        </p:nvSpPr>
        <p:spPr>
          <a:xfrm>
            <a:off x="323528" y="188640"/>
            <a:ext cx="7601272" cy="954107"/>
          </a:xfrm>
          <a:prstGeom prst="rect">
            <a:avLst/>
          </a:prstGeom>
        </p:spPr>
        <p:txBody>
          <a:bodyPr wrap="square">
            <a:spAutoFit/>
          </a:bodyPr>
          <a:lstStyle/>
          <a:p>
            <a:pPr lvl="0" eaLnBrk="1" hangingPunct="1"/>
            <a:r>
              <a:rPr lang="fr-FR" sz="2800" kern="0" dirty="0">
                <a:latin typeface="Arial Black"/>
                <a:ea typeface="+mj-ea"/>
                <a:cs typeface="+mj-cs"/>
              </a:rPr>
              <a:t>Stratégie indirecte: </a:t>
            </a:r>
            <a:endParaRPr lang="fr-FR" sz="2800" kern="0" dirty="0" smtClean="0">
              <a:latin typeface="Arial Black"/>
              <a:ea typeface="+mj-ea"/>
              <a:cs typeface="+mj-cs"/>
            </a:endParaRPr>
          </a:p>
          <a:p>
            <a:pPr lvl="0" eaLnBrk="1" hangingPunct="1"/>
            <a:r>
              <a:rPr lang="fr-FR" sz="2800" kern="0" dirty="0" smtClean="0">
                <a:latin typeface="Arial Black"/>
                <a:ea typeface="+mj-ea"/>
                <a:cs typeface="+mj-cs"/>
              </a:rPr>
              <a:t>le </a:t>
            </a:r>
            <a:r>
              <a:rPr lang="fr-FR" sz="2800" kern="0" dirty="0">
                <a:latin typeface="Arial Black"/>
                <a:ea typeface="+mj-ea"/>
                <a:cs typeface="+mj-cs"/>
              </a:rPr>
              <a:t>climat scolaire</a:t>
            </a:r>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5164" y="2590800"/>
            <a:ext cx="6837472" cy="3657600"/>
          </a:xfrm>
        </p:spPr>
      </p:pic>
      <p:sp>
        <p:nvSpPr>
          <p:cNvPr id="3" name="Rectangle 2"/>
          <p:cNvSpPr/>
          <p:nvPr/>
        </p:nvSpPr>
        <p:spPr>
          <a:xfrm>
            <a:off x="1187624" y="1359327"/>
            <a:ext cx="5332239" cy="338554"/>
          </a:xfrm>
          <a:prstGeom prst="rect">
            <a:avLst/>
          </a:prstGeom>
        </p:spPr>
        <p:txBody>
          <a:bodyPr wrap="square">
            <a:spAutoFit/>
          </a:bodyPr>
          <a:lstStyle/>
          <a:p>
            <a:pPr lvl="0">
              <a:spcBef>
                <a:spcPct val="0"/>
              </a:spcBef>
            </a:pPr>
            <a:r>
              <a:rPr lang="fr-FR" altLang="fr-FR" sz="1600" spc="-100" dirty="0">
                <a:solidFill>
                  <a:srgbClr val="2F2B20"/>
                </a:solidFill>
                <a:latin typeface="Cambria"/>
                <a:ea typeface="+mj-ea"/>
                <a:cs typeface="+mj-cs"/>
              </a:rPr>
              <a:t>Un site de référence: http://www.cndp.fr/climatscolaire/accueil.html</a:t>
            </a:r>
            <a:endParaRPr lang="fr-FR" sz="1600" spc="-100" dirty="0">
              <a:solidFill>
                <a:srgbClr val="675E47"/>
              </a:solidFill>
              <a:latin typeface="Cambria"/>
              <a:ea typeface="+mj-ea"/>
              <a:cs typeface="+mj-cs"/>
            </a:endParaRPr>
          </a:p>
        </p:txBody>
      </p:sp>
    </p:spTree>
    <p:extLst>
      <p:ext uri="{BB962C8B-B14F-4D97-AF65-F5344CB8AC3E}">
        <p14:creationId xmlns:p14="http://schemas.microsoft.com/office/powerpoint/2010/main" val="3197380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climat scolaire: définition</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Le climat scolaire reflète le jugement qu’ont les parents, les éducateurs et les élèves de leur expérience de la vie et du travail au sein de l’école.  </a:t>
            </a:r>
          </a:p>
          <a:p>
            <a:r>
              <a:rPr lang="fr-FR" dirty="0" smtClean="0"/>
              <a:t>Pour autant il ne s’agit pas d’une simple perception individuelle.  Cette notion de « climat » repose sur une expérience subjective de la vie scolaire qui prend en compte non pas l’individu mais l’école en tant que groupe large et les différents groupes sociaux au sein de l’école. </a:t>
            </a:r>
          </a:p>
          <a:p>
            <a:r>
              <a:rPr lang="fr-FR" dirty="0" smtClean="0"/>
              <a:t>En ce sens, il convient de ne pas limiter l’action aux seuls élèves. La sécurité des professeurs et leurs relations sociales et émotionnelles avec leurs collègues, la qualité du leadership doivent être incluses  tout autant que l’interaction entre la perception de ce climat par les parents, les élèves et les enseignants. </a:t>
            </a:r>
            <a:endParaRPr lang="fr-FR" dirty="0"/>
          </a:p>
        </p:txBody>
      </p:sp>
    </p:spTree>
    <p:extLst>
      <p:ext uri="{BB962C8B-B14F-4D97-AF65-F5344CB8AC3E}">
        <p14:creationId xmlns:p14="http://schemas.microsoft.com/office/powerpoint/2010/main" val="4196303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5 dimensions du Climat scolaire (NSCC)</a:t>
            </a:r>
            <a:endParaRPr lang="fr-FR" dirty="0"/>
          </a:p>
        </p:txBody>
      </p:sp>
      <p:sp>
        <p:nvSpPr>
          <p:cNvPr id="3" name="Espace réservé du contenu 2"/>
          <p:cNvSpPr>
            <a:spLocks noGrp="1"/>
          </p:cNvSpPr>
          <p:nvPr>
            <p:ph idx="1"/>
          </p:nvPr>
        </p:nvSpPr>
        <p:spPr/>
        <p:txBody>
          <a:bodyPr>
            <a:noAutofit/>
          </a:bodyPr>
          <a:lstStyle/>
          <a:p>
            <a:r>
              <a:rPr lang="fr-FR" sz="1600" u="sng" dirty="0"/>
              <a:t>1 : les relations </a:t>
            </a:r>
            <a:r>
              <a:rPr lang="fr-FR" sz="1600" dirty="0"/>
              <a:t>(ex : Respect de la diversité – relations positives entre tous, décisions partagées, </a:t>
            </a:r>
            <a:r>
              <a:rPr lang="fr-FR" sz="1600" dirty="0" smtClean="0"/>
              <a:t>participation </a:t>
            </a:r>
            <a:r>
              <a:rPr lang="fr-FR" sz="1600" dirty="0"/>
              <a:t>des élèves dans l’apprentissage et la discipline, collaboration, entraide </a:t>
            </a:r>
            <a:r>
              <a:rPr lang="fr-FR" sz="1600" dirty="0" smtClean="0"/>
              <a:t>– </a:t>
            </a:r>
            <a:r>
              <a:rPr lang="fr-FR" sz="1600" dirty="0"/>
              <a:t>support mutuel, investissement de la communauté scolaire, participation des parents aux </a:t>
            </a:r>
            <a:r>
              <a:rPr lang="fr-FR" sz="1600" dirty="0" smtClean="0"/>
              <a:t>décisions</a:t>
            </a:r>
            <a:r>
              <a:rPr lang="fr-FR" sz="1600" dirty="0"/>
              <a:t> </a:t>
            </a:r>
            <a:r>
              <a:rPr lang="fr-FR" sz="1600" dirty="0" smtClean="0"/>
              <a:t>;</a:t>
            </a:r>
            <a:r>
              <a:rPr lang="fr-FR" sz="1600" dirty="0"/>
              <a:t> </a:t>
            </a:r>
          </a:p>
          <a:p>
            <a:r>
              <a:rPr lang="fr-FR" sz="1600" u="sng" dirty="0"/>
              <a:t>2 : l’enseignement et l’apprentissage </a:t>
            </a:r>
            <a:r>
              <a:rPr lang="fr-FR" sz="1600" dirty="0"/>
              <a:t>(ex : Qualité de l’instruction – attentes élevées en matière de réussite, pédagogie différenciée, aide </a:t>
            </a:r>
            <a:r>
              <a:rPr lang="fr-FR" sz="1600" dirty="0" smtClean="0"/>
              <a:t>apportée, </a:t>
            </a:r>
            <a:r>
              <a:rPr lang="fr-FR" sz="1600" dirty="0"/>
              <a:t>récompenses, créativité valorisée, participation encouragée / Apprentissage </a:t>
            </a:r>
            <a:r>
              <a:rPr lang="fr-FR" sz="1600" dirty="0" smtClean="0"/>
              <a:t>social et </a:t>
            </a:r>
            <a:r>
              <a:rPr lang="fr-FR" sz="1600" dirty="0"/>
              <a:t>éthique </a:t>
            </a:r>
            <a:r>
              <a:rPr lang="fr-FR" sz="1600" dirty="0" smtClean="0"/>
              <a:t>valorisé</a:t>
            </a:r>
            <a:r>
              <a:rPr lang="fr-FR" sz="1600" dirty="0"/>
              <a:t>, en lien avec les disciplines / Développement professionnel </a:t>
            </a:r>
            <a:r>
              <a:rPr lang="fr-FR" sz="1600" dirty="0" smtClean="0"/>
              <a:t>– formation </a:t>
            </a:r>
            <a:r>
              <a:rPr lang="fr-FR" sz="1600" dirty="0"/>
              <a:t>continue, </a:t>
            </a:r>
            <a:r>
              <a:rPr lang="fr-FR" sz="1600" dirty="0" smtClean="0"/>
              <a:t>Leadership </a:t>
            </a:r>
            <a:r>
              <a:rPr lang="fr-FR" sz="1600" dirty="0"/>
              <a:t>– vision irréfutable et claire du projet de l’école, soutien et disponibilité de l’administration -) ; </a:t>
            </a:r>
          </a:p>
          <a:p>
            <a:r>
              <a:rPr lang="fr-FR" sz="1600" u="sng" dirty="0"/>
              <a:t>3 : la sécurité </a:t>
            </a:r>
            <a:r>
              <a:rPr lang="fr-FR" sz="1600" dirty="0"/>
              <a:t>(ex : Sécurité physique – plan de crise, règles claires communiquées, réponses aux violations de la règle claires, sentiment de sécurité… / Sécurité émotionnelle – tolérance à la différence, réponses au harcèlement, résolution des conflits -) </a:t>
            </a:r>
            <a:r>
              <a:rPr lang="fr-FR" sz="1600" dirty="0" smtClean="0"/>
              <a:t>;</a:t>
            </a:r>
            <a:endParaRPr lang="fr-FR" sz="1600" dirty="0"/>
          </a:p>
          <a:p>
            <a:r>
              <a:rPr lang="fr-FR" sz="1600" u="sng" dirty="0"/>
              <a:t>4 : l’environnement physique</a:t>
            </a:r>
            <a:r>
              <a:rPr lang="fr-FR" sz="1600" dirty="0"/>
              <a:t> (ex : Propreté, espace et matériel adéquats, esthétisme, offres extra-scolaires) </a:t>
            </a:r>
            <a:r>
              <a:rPr lang="fr-FR" sz="1600" dirty="0" smtClean="0"/>
              <a:t>;</a:t>
            </a:r>
            <a:endParaRPr lang="fr-FR" sz="1600" dirty="0"/>
          </a:p>
          <a:p>
            <a:r>
              <a:rPr lang="fr-FR" sz="1600" u="sng" dirty="0"/>
              <a:t>5 : le sentiment d’appartenance </a:t>
            </a:r>
            <a:r>
              <a:rPr lang="fr-FR" sz="1600" dirty="0"/>
              <a:t>(ex : Sentiment d’être relié à la communauté scolaire, à un adulte au moins pour les élèves, </a:t>
            </a:r>
            <a:r>
              <a:rPr lang="fr-FR" sz="1600" dirty="0" smtClean="0"/>
              <a:t>engagement des </a:t>
            </a:r>
            <a:r>
              <a:rPr lang="fr-FR" sz="1600" dirty="0"/>
              <a:t>professeurs et des élèves -). </a:t>
            </a:r>
          </a:p>
          <a:p>
            <a:endParaRPr lang="fr-FR" sz="1800" dirty="0"/>
          </a:p>
        </p:txBody>
      </p:sp>
    </p:spTree>
    <p:extLst>
      <p:ext uri="{BB962C8B-B14F-4D97-AF65-F5344CB8AC3E}">
        <p14:creationId xmlns:p14="http://schemas.microsoft.com/office/powerpoint/2010/main" val="2517188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Effets du climat scolaire sur les apprentissages</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La relation entre climat scolaire positif et réussite des élèves a été bien établie internationalement. </a:t>
            </a:r>
            <a:endParaRPr lang="fr-FR" dirty="0" smtClean="0"/>
          </a:p>
          <a:p>
            <a:endParaRPr lang="fr-FR" dirty="0"/>
          </a:p>
          <a:p>
            <a:r>
              <a:rPr lang="fr-FR" dirty="0"/>
              <a:t>les élèves apprennent mieux et sont plus motivés lorsqu’ils se sentent valorisés, qu’ils s’investissent dans la politique de l’école et que leurs professeurs  se sentent fortement connectés à la communauté scolaire.  La bonne qualité du climat scolaire  est associée à un taux significativement plus bas d’absentéisme </a:t>
            </a:r>
            <a:r>
              <a:rPr lang="fr-FR" dirty="0" smtClean="0"/>
              <a:t>et </a:t>
            </a:r>
            <a:r>
              <a:rPr lang="fr-FR" dirty="0"/>
              <a:t>joue sur l’exclusion </a:t>
            </a:r>
            <a:r>
              <a:rPr lang="fr-FR" dirty="0" smtClean="0"/>
              <a:t>scolaire</a:t>
            </a:r>
          </a:p>
          <a:p>
            <a:endParaRPr lang="fr-FR" dirty="0"/>
          </a:p>
          <a:p>
            <a:r>
              <a:rPr lang="fr-FR" dirty="0" smtClean="0"/>
              <a:t>Exemple: Astor et </a:t>
            </a:r>
            <a:r>
              <a:rPr lang="fr-FR" dirty="0" err="1" smtClean="0"/>
              <a:t>Benbenishty</a:t>
            </a:r>
            <a:r>
              <a:rPr lang="fr-FR" dirty="0" smtClean="0"/>
              <a:t> (2011) N= 73254 élèves 10 à 14 ans. « le bon climat scolaire augmente les résultats scolaires, indépendamment des facteurs socio-économiques initiaux. Il a une influence significative sur les capacités d’apprendre et d’augmenter les compétences scolaires ». </a:t>
            </a:r>
            <a:endParaRPr lang="fr-FR" dirty="0"/>
          </a:p>
        </p:txBody>
      </p:sp>
    </p:spTree>
    <p:extLst>
      <p:ext uri="{BB962C8B-B14F-4D97-AF65-F5344CB8AC3E}">
        <p14:creationId xmlns:p14="http://schemas.microsoft.com/office/powerpoint/2010/main" val="3071055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Climat scolaire et </a:t>
            </a:r>
            <a:r>
              <a:rPr lang="fr-FR" dirty="0" err="1" smtClean="0"/>
              <a:t>victimation</a:t>
            </a:r>
            <a:endParaRPr lang="fr-FR" dirty="0"/>
          </a:p>
        </p:txBody>
      </p:sp>
      <p:sp>
        <p:nvSpPr>
          <p:cNvPr id="3" name="Espace réservé du contenu 2"/>
          <p:cNvSpPr>
            <a:spLocks noGrp="1"/>
          </p:cNvSpPr>
          <p:nvPr>
            <p:ph idx="1"/>
          </p:nvPr>
        </p:nvSpPr>
        <p:spPr/>
        <p:txBody>
          <a:bodyPr>
            <a:normAutofit/>
          </a:bodyPr>
          <a:lstStyle/>
          <a:p>
            <a:r>
              <a:rPr lang="fr-FR" dirty="0"/>
              <a:t>Le lien entre qualité du climat scolaire et </a:t>
            </a:r>
            <a:r>
              <a:rPr lang="fr-FR" dirty="0" err="1"/>
              <a:t>victimation</a:t>
            </a:r>
            <a:r>
              <a:rPr lang="fr-FR" dirty="0"/>
              <a:t> est un des acquis majeurs de la recherche, tant en France qu’à l’international. </a:t>
            </a:r>
            <a:r>
              <a:rPr lang="fr-FR" dirty="0" smtClean="0"/>
              <a:t>Un climat </a:t>
            </a:r>
            <a:r>
              <a:rPr lang="fr-FR" dirty="0"/>
              <a:t>scolaire positif est un facteur de résilience et de bien-être, et </a:t>
            </a:r>
            <a:r>
              <a:rPr lang="fr-FR" dirty="0" smtClean="0"/>
              <a:t>joue </a:t>
            </a:r>
            <a:r>
              <a:rPr lang="fr-FR" dirty="0"/>
              <a:t>un rôle prépondérant dans la prévention de la violence. </a:t>
            </a:r>
            <a:endParaRPr lang="fr-FR" dirty="0" smtClean="0"/>
          </a:p>
          <a:p>
            <a:endParaRPr lang="fr-FR" dirty="0" smtClean="0"/>
          </a:p>
          <a:p>
            <a:r>
              <a:rPr lang="fr-FR" dirty="0" smtClean="0"/>
              <a:t>Un </a:t>
            </a:r>
            <a:r>
              <a:rPr lang="fr-FR" dirty="0"/>
              <a:t>climat scolaire positif agit de manière favorable sur les états dépressifs, les idées suicidaires et la </a:t>
            </a:r>
            <a:r>
              <a:rPr lang="fr-FR" dirty="0" err="1" smtClean="0"/>
              <a:t>victimation</a:t>
            </a:r>
            <a:r>
              <a:rPr lang="fr-FR" baseline="30000" dirty="0" smtClean="0"/>
              <a:t>:</a:t>
            </a:r>
            <a:r>
              <a:rPr lang="fr-FR" dirty="0" smtClean="0"/>
              <a:t> il est associé </a:t>
            </a:r>
            <a:r>
              <a:rPr lang="fr-FR" dirty="0"/>
              <a:t>à la réduction  des agressions et de la </a:t>
            </a:r>
            <a:r>
              <a:rPr lang="fr-FR" dirty="0" smtClean="0"/>
              <a:t>violence, du </a:t>
            </a:r>
            <a:r>
              <a:rPr lang="fr-FR" dirty="0"/>
              <a:t>harcèlement </a:t>
            </a:r>
            <a:r>
              <a:rPr lang="fr-FR" dirty="0" smtClean="0"/>
              <a:t>(dont le harcèlement sexuel). </a:t>
            </a:r>
            <a:endParaRPr lang="fr-FR" dirty="0"/>
          </a:p>
          <a:p>
            <a:endParaRPr lang="fr-FR" dirty="0"/>
          </a:p>
        </p:txBody>
      </p:sp>
    </p:spTree>
    <p:extLst>
      <p:ext uri="{BB962C8B-B14F-4D97-AF65-F5344CB8AC3E}">
        <p14:creationId xmlns:p14="http://schemas.microsoft.com/office/powerpoint/2010/main" val="1513619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a:extLst>
              <a:ext uri="{28A0092B-C50C-407E-A947-70E740481C1C}">
                <a14:useLocalDpi xmlns:a14="http://schemas.microsoft.com/office/drawing/2010/main" val="0"/>
              </a:ext>
            </a:extLst>
          </a:blip>
          <a:srcRect/>
          <a:stretch>
            <a:fillRect/>
          </a:stretch>
        </p:blipFill>
        <p:spPr bwMode="auto">
          <a:xfrm>
            <a:off x="23529" y="885165"/>
            <a:ext cx="8208912" cy="5256584"/>
          </a:xfrm>
          <a:prstGeom prst="rect">
            <a:avLst/>
          </a:prstGeom>
          <a:noFill/>
          <a:ln>
            <a:noFill/>
          </a:ln>
        </p:spPr>
      </p:pic>
      <p:sp>
        <p:nvSpPr>
          <p:cNvPr id="5" name="ZoneTexte 4"/>
          <p:cNvSpPr txBox="1"/>
          <p:nvPr/>
        </p:nvSpPr>
        <p:spPr>
          <a:xfrm>
            <a:off x="179512" y="404664"/>
            <a:ext cx="4248472" cy="954107"/>
          </a:xfrm>
          <a:prstGeom prst="rect">
            <a:avLst/>
          </a:prstGeom>
          <a:noFill/>
        </p:spPr>
        <p:txBody>
          <a:bodyPr wrap="square" rtlCol="0">
            <a:spAutoFit/>
          </a:bodyPr>
          <a:lstStyle/>
          <a:p>
            <a:r>
              <a:rPr lang="fr-FR" sz="2800" dirty="0" smtClean="0"/>
              <a:t>Lien harcèlement/Climat scolaire</a:t>
            </a:r>
            <a:endParaRPr lang="fr-FR" sz="2800" dirty="0"/>
          </a:p>
        </p:txBody>
      </p:sp>
    </p:spTree>
    <p:extLst>
      <p:ext uri="{BB962C8B-B14F-4D97-AF65-F5344CB8AC3E}">
        <p14:creationId xmlns:p14="http://schemas.microsoft.com/office/powerpoint/2010/main" val="632190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922114"/>
          </a:xfrm>
        </p:spPr>
        <p:txBody>
          <a:bodyPr/>
          <a:lstStyle/>
          <a:p>
            <a:r>
              <a:rPr lang="fr-FR" sz="3200" dirty="0" smtClean="0"/>
              <a:t>Principaux résultats: Le climat scolaire (élèves collèges)</a:t>
            </a:r>
            <a:endParaRPr lang="fr-FR" sz="32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227849745"/>
              </p:ext>
            </p:extLst>
          </p:nvPr>
        </p:nvGraphicFramePr>
        <p:xfrm>
          <a:off x="1259632" y="1340768"/>
          <a:ext cx="5972175" cy="4419600"/>
        </p:xfrm>
        <a:graphic>
          <a:graphicData uri="http://schemas.openxmlformats.org/drawingml/2006/table">
            <a:tbl>
              <a:tblPr/>
              <a:tblGrid>
                <a:gridCol w="1856850"/>
                <a:gridCol w="689941"/>
                <a:gridCol w="630617"/>
                <a:gridCol w="630617"/>
                <a:gridCol w="737994"/>
                <a:gridCol w="737994"/>
                <a:gridCol w="688162"/>
              </a:tblGrid>
              <a:tr h="152208">
                <a:tc rowSpan="2">
                  <a:txBody>
                    <a:bodyPr/>
                    <a:lstStyle/>
                    <a:p>
                      <a:pPr algn="ctr">
                        <a:spcAft>
                          <a:spcPts val="0"/>
                        </a:spcAft>
                      </a:pPr>
                      <a:r>
                        <a:rPr lang="fr-FR" sz="1000" b="1" dirty="0">
                          <a:effectLst/>
                          <a:latin typeface="Arial"/>
                          <a:ea typeface="Times New Roman"/>
                          <a:cs typeface="Arial"/>
                        </a:rPr>
                        <a:t>Climat scolaire</a:t>
                      </a:r>
                      <a:endParaRPr lang="fr-FR" sz="1100" dirty="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fr-FR" sz="1000" b="1">
                          <a:effectLst/>
                          <a:latin typeface="Arial"/>
                          <a:ea typeface="Times New Roman"/>
                          <a:cs typeface="Arial"/>
                        </a:rPr>
                        <a:t>Ensemble</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fr-FR" sz="1000" b="1">
                          <a:effectLst/>
                          <a:latin typeface="Arial"/>
                          <a:ea typeface="Times New Roman"/>
                          <a:cs typeface="Arial"/>
                        </a:rPr>
                        <a:t>Sexes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gridSpan="3">
                  <a:txBody>
                    <a:bodyPr/>
                    <a:lstStyle/>
                    <a:p>
                      <a:pPr algn="ctr">
                        <a:spcAft>
                          <a:spcPts val="0"/>
                        </a:spcAft>
                      </a:pPr>
                      <a:r>
                        <a:rPr lang="fr-FR" sz="1000" b="1">
                          <a:effectLst/>
                          <a:latin typeface="Arial"/>
                          <a:ea typeface="Times New Roman"/>
                          <a:cs typeface="Arial"/>
                        </a:rPr>
                        <a:t>Types d'établissement</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86510">
                <a:tc vMerge="1">
                  <a:txBody>
                    <a:bodyPr/>
                    <a:lstStyle/>
                    <a:p>
                      <a:endParaRPr lang="fr-FR"/>
                    </a:p>
                  </a:txBody>
                  <a:tcPr/>
                </a:tc>
                <a:tc vMerge="1">
                  <a:txBody>
                    <a:bodyPr/>
                    <a:lstStyle/>
                    <a:p>
                      <a:endParaRPr lang="fr-FR"/>
                    </a:p>
                  </a:txBody>
                  <a:tcPr/>
                </a:tc>
                <a:tc>
                  <a:txBody>
                    <a:bodyPr/>
                    <a:lstStyle/>
                    <a:p>
                      <a:pPr algn="ctr">
                        <a:spcAft>
                          <a:spcPts val="0"/>
                        </a:spcAft>
                      </a:pPr>
                      <a:r>
                        <a:rPr lang="fr-FR" sz="1000" b="1">
                          <a:effectLst/>
                          <a:latin typeface="Arial"/>
                          <a:ea typeface="Times New Roman"/>
                          <a:cs typeface="Arial"/>
                        </a:rPr>
                        <a:t>Filles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b="1">
                          <a:effectLst/>
                          <a:latin typeface="Arial"/>
                          <a:ea typeface="Times New Roman"/>
                          <a:cs typeface="Arial"/>
                        </a:rPr>
                        <a:t>Garçons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b="1">
                          <a:effectLst/>
                          <a:latin typeface="Arial"/>
                          <a:ea typeface="Times New Roman"/>
                          <a:cs typeface="Arial"/>
                        </a:rPr>
                        <a:t>RAR</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b="1">
                          <a:effectLst/>
                          <a:latin typeface="Arial"/>
                          <a:ea typeface="Times New Roman"/>
                          <a:cs typeface="Arial"/>
                        </a:rPr>
                        <a:t>Urbain hors RAR</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000" b="1">
                          <a:effectLst/>
                          <a:latin typeface="Arial"/>
                          <a:ea typeface="Times New Roman"/>
                          <a:cs typeface="Arial"/>
                        </a:rPr>
                        <a:t>Rural hors RAR</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Tout à fait bien ou plutôt bien dans son collège</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dirty="0">
                          <a:effectLst/>
                          <a:latin typeface="Arial"/>
                          <a:ea typeface="Times New Roman"/>
                          <a:cs typeface="Arial"/>
                        </a:rPr>
                        <a:t>92,8%</a:t>
                      </a:r>
                      <a:endParaRPr lang="fr-FR" sz="1100" dirty="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93,7%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91,8%</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89,5%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93,0%</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Ambiance tout à fait bien ou plutôt bien entre les élèves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83,6%</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dirty="0">
                          <a:effectLst/>
                          <a:latin typeface="Arial"/>
                          <a:ea typeface="Times New Roman"/>
                          <a:cs typeface="Arial"/>
                        </a:rPr>
                        <a:t>83,0%</a:t>
                      </a:r>
                      <a:endParaRPr lang="fr-FR" sz="1100" dirty="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84,2%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78,9%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83,7%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84,6%</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Beaucoup ou plutôt beaucoup de copains et copines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92,4%</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92,4%</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89,7%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Relations avec les enseignants très bonnes ou bonnes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86,1%</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90,1%</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82,2%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80,4%</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86,1%</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88,5%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Tout à fait bien ou plutôt bien dans sa classe</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91,0%</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88,3%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92,8%</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764">
                <a:tc>
                  <a:txBody>
                    <a:bodyPr/>
                    <a:lstStyle/>
                    <a:p>
                      <a:pPr>
                        <a:spcAft>
                          <a:spcPts val="0"/>
                        </a:spcAft>
                      </a:pPr>
                      <a:r>
                        <a:rPr lang="fr-FR" sz="1000">
                          <a:effectLst/>
                          <a:latin typeface="Arial"/>
                          <a:ea typeface="Times New Roman"/>
                          <a:cs typeface="Arial"/>
                        </a:rPr>
                        <a:t>Pas du tout ou pas beaucoup d'agressivité entre les élèves et les professeurs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89,8%</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91,1%</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88,5%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84,9%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89,6%</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92,9%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Relations avec les autres adultes très bonnes ou bonnes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90,7%</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89,5%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89,7%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On apprend tout à fait ou plutôt bien dans le collège</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90,3%</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91,7%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88,9%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85,6%</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90,4%</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90,5%</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Punitions données très ou plutôt justes</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67,2%</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74,3%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60,3%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63,7%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67,2%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68,4%</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Tout à fait ou plutôt en sécurité dans le collège</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86,2%</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88,0%</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84,4%</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81,0%</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86,3%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87,1%</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10">
                <a:tc>
                  <a:txBody>
                    <a:bodyPr/>
                    <a:lstStyle/>
                    <a:p>
                      <a:pPr>
                        <a:spcAft>
                          <a:spcPts val="0"/>
                        </a:spcAft>
                      </a:pPr>
                      <a:r>
                        <a:rPr lang="fr-FR" sz="1000">
                          <a:effectLst/>
                          <a:latin typeface="Arial"/>
                          <a:ea typeface="Times New Roman"/>
                          <a:cs typeface="Arial"/>
                        </a:rPr>
                        <a:t>Jamais d'absence due à la violence</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95,0%</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94,2%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95,7%</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90,4%</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95,2%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95,3%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764">
                <a:tc>
                  <a:txBody>
                    <a:bodyPr/>
                    <a:lstStyle/>
                    <a:p>
                      <a:pPr>
                        <a:spcAft>
                          <a:spcPts val="0"/>
                        </a:spcAft>
                      </a:pPr>
                      <a:r>
                        <a:rPr lang="fr-FR" sz="1000" dirty="0">
                          <a:effectLst/>
                          <a:latin typeface="Arial"/>
                          <a:ea typeface="Times New Roman"/>
                          <a:cs typeface="Arial"/>
                        </a:rPr>
                        <a:t>Tout à fait ou plutôt en sécurité dans le quartier autour du collège</a:t>
                      </a:r>
                      <a:endParaRPr lang="fr-FR" sz="1100" dirty="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83,7%</a:t>
                      </a:r>
                      <a:endParaRPr lang="fr-FR" sz="1100">
                        <a:effectLst/>
                        <a:latin typeface="Arial"/>
                        <a:ea typeface="Times New Roman"/>
                        <a:cs typeface="Times New Roman"/>
                      </a:endParaRPr>
                    </a:p>
                  </a:txBody>
                  <a:tcPr marL="44450" marR="44450"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82,3%</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85,2%</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79,0%</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a:effectLst/>
                          <a:latin typeface="Arial"/>
                          <a:ea typeface="Times New Roman"/>
                          <a:cs typeface="Arial"/>
                        </a:rPr>
                        <a:t>82,9%</a:t>
                      </a:r>
                      <a:endParaRPr lang="fr-FR" sz="110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r-FR" sz="1000" dirty="0">
                          <a:effectLst/>
                          <a:latin typeface="Arial"/>
                          <a:ea typeface="Times New Roman"/>
                          <a:cs typeface="Arial"/>
                        </a:rPr>
                        <a:t>92,1%</a:t>
                      </a:r>
                      <a:endParaRPr lang="fr-FR" sz="1100" dirty="0">
                        <a:effectLst/>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ZoneTexte 4"/>
          <p:cNvSpPr txBox="1"/>
          <p:nvPr/>
        </p:nvSpPr>
        <p:spPr>
          <a:xfrm>
            <a:off x="1475656" y="6021288"/>
            <a:ext cx="5976664" cy="1015663"/>
          </a:xfrm>
          <a:prstGeom prst="rect">
            <a:avLst/>
          </a:prstGeom>
          <a:noFill/>
        </p:spPr>
        <p:txBody>
          <a:bodyPr wrap="square" rtlCol="0">
            <a:spAutoFit/>
          </a:bodyPr>
          <a:lstStyle/>
          <a:p>
            <a:r>
              <a:rPr lang="fr-FR" sz="1400" i="1" dirty="0"/>
              <a:t>Champ : Elèves de collèges publics de France Métropolitaine</a:t>
            </a:r>
            <a:endParaRPr lang="fr-FR" sz="1400" dirty="0"/>
          </a:p>
          <a:p>
            <a:r>
              <a:rPr lang="fr-FR" sz="1400" i="1" dirty="0"/>
              <a:t>Source : MENJVA, DEPP - Enquête nationale de </a:t>
            </a:r>
            <a:r>
              <a:rPr lang="fr-FR" sz="1400" i="1" dirty="0" err="1"/>
              <a:t>victimation</a:t>
            </a:r>
            <a:r>
              <a:rPr lang="fr-FR" sz="1400" i="1" dirty="0"/>
              <a:t> en milieu scolaire 2011</a:t>
            </a:r>
            <a:endParaRPr lang="fr-FR" sz="1400" dirty="0"/>
          </a:p>
          <a:p>
            <a:endParaRPr lang="fr-FR" dirty="0"/>
          </a:p>
        </p:txBody>
      </p:sp>
    </p:spTree>
    <p:extLst>
      <p:ext uri="{BB962C8B-B14F-4D97-AF65-F5344CB8AC3E}">
        <p14:creationId xmlns:p14="http://schemas.microsoft.com/office/powerpoint/2010/main" val="1409057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climat scolaire: personnels </a:t>
            </a:r>
            <a:endParaRPr lang="fr-FR"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5" y="2204864"/>
            <a:ext cx="3312367" cy="2664296"/>
          </a:xfrm>
          <a:prstGeom prst="rect">
            <a:avLst/>
          </a:prstGeom>
          <a:noFill/>
          <a:ln>
            <a:noFill/>
          </a:ln>
        </p:spPr>
      </p:pic>
      <p:sp>
        <p:nvSpPr>
          <p:cNvPr id="5" name="ZoneTexte 4"/>
          <p:cNvSpPr txBox="1"/>
          <p:nvPr/>
        </p:nvSpPr>
        <p:spPr>
          <a:xfrm>
            <a:off x="1115616" y="5157192"/>
            <a:ext cx="5832648" cy="1200329"/>
          </a:xfrm>
          <a:prstGeom prst="rect">
            <a:avLst/>
          </a:prstGeom>
          <a:noFill/>
        </p:spPr>
        <p:txBody>
          <a:bodyPr wrap="square" rtlCol="0">
            <a:spAutoFit/>
          </a:bodyPr>
          <a:lstStyle/>
          <a:p>
            <a:r>
              <a:rPr lang="fr-FR" b="1" dirty="0"/>
              <a:t>Appréciation du climat scolaire par les personnels (Indice composite portant sur 13 variables</a:t>
            </a:r>
            <a:r>
              <a:rPr lang="fr-FR" b="1" dirty="0" smtClean="0"/>
              <a:t>) – </a:t>
            </a:r>
            <a:r>
              <a:rPr lang="fr-FR" b="1" dirty="0" err="1" smtClean="0"/>
              <a:t>Debarbieux</a:t>
            </a:r>
            <a:r>
              <a:rPr lang="fr-FR" b="1" dirty="0" smtClean="0"/>
              <a:t> 2013 Second et premier degré</a:t>
            </a:r>
            <a:endParaRPr lang="fr-FR" dirty="0"/>
          </a:p>
          <a:p>
            <a:endParaRPr lang="fr-FR" dirty="0"/>
          </a:p>
        </p:txBody>
      </p:sp>
      <p:pic>
        <p:nvPicPr>
          <p:cNvPr id="6" name="Espace réservé du tableau 5"/>
          <p:cNvPicPr>
            <a:picLocks/>
          </p:cNvPicPr>
          <p:nvPr/>
        </p:nvPicPr>
        <p:blipFill>
          <a:blip r:embed="rId3" cstate="print"/>
          <a:srcRect/>
          <a:stretch>
            <a:fillRect/>
          </a:stretch>
        </p:blipFill>
        <p:spPr bwMode="auto">
          <a:xfrm>
            <a:off x="4223313" y="2276872"/>
            <a:ext cx="3312368" cy="2448272"/>
          </a:xfrm>
          <a:prstGeom prst="rect">
            <a:avLst/>
          </a:prstGeom>
          <a:noFill/>
          <a:ln w="9525">
            <a:noFill/>
            <a:miter lim="800000"/>
            <a:headEnd/>
            <a:tailEnd/>
          </a:ln>
        </p:spPr>
      </p:pic>
    </p:spTree>
    <p:extLst>
      <p:ext uri="{BB962C8B-B14F-4D97-AF65-F5344CB8AC3E}">
        <p14:creationId xmlns:p14="http://schemas.microsoft.com/office/powerpoint/2010/main" val="2314087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620688"/>
            <a:ext cx="8164016" cy="5627712"/>
          </a:xfrm>
        </p:spPr>
        <p:txBody>
          <a:bodyPr>
            <a:normAutofit/>
          </a:bodyPr>
          <a:lstStyle/>
          <a:p>
            <a:r>
              <a:rPr lang="fr-FR" sz="2400" dirty="0" smtClean="0"/>
              <a:t>le risque d’être victime à répétition est pour les enseignants quatre fois plus important dans les écoles plus défavorisées que dans les plus favorisées : ce risque est présent pour 1 sur 23 dans les plus favorisés et pour 1 enseignant sur 5 dans les quartiers les plus démunis, près de cinq fois plus.</a:t>
            </a:r>
          </a:p>
          <a:p>
            <a:endParaRPr lang="fr-FR" sz="2400" dirty="0" smtClean="0"/>
          </a:p>
          <a:p>
            <a:r>
              <a:rPr lang="fr-FR" sz="2400" dirty="0" smtClean="0"/>
              <a:t> Pour la violence verbale : 17,2 % des personnels sont insultés 3 fois et plus s’ils sont dans l’éducation prioritaire contre 9,7% ailleurs, 9,2% ont subi des bousculades contre 4,7% ; 5% ont été frappés contre 3% ; 18% ont été volés contre 11%... Les menaces sont également plus fréquentes dans les écoles très défavorisées     et elles ne sont pas du même type : 14% sont des menaces de mort (vs 3% dans le très favorisé). </a:t>
            </a:r>
          </a:p>
          <a:p>
            <a:endParaRPr lang="fr-FR" sz="2400" dirty="0"/>
          </a:p>
        </p:txBody>
      </p:sp>
    </p:spTree>
    <p:extLst>
      <p:ext uri="{BB962C8B-B14F-4D97-AF65-F5344CB8AC3E}">
        <p14:creationId xmlns:p14="http://schemas.microsoft.com/office/powerpoint/2010/main" val="4103690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2013_climat scolaire_3 juin Saint Etien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340</TotalTime>
  <Words>949</Words>
  <Application>Microsoft Office PowerPoint</Application>
  <PresentationFormat>Affichage à l'écran (4:3)</PresentationFormat>
  <Paragraphs>292</Paragraphs>
  <Slides>16</Slides>
  <Notes>1</Notes>
  <HiddenSlides>0</HiddenSlides>
  <MMClips>0</MMClips>
  <ScaleCrop>false</ScaleCrop>
  <HeadingPairs>
    <vt:vector size="4" baseType="variant">
      <vt:variant>
        <vt:lpstr>Thème</vt:lpstr>
      </vt:variant>
      <vt:variant>
        <vt:i4>2</vt:i4>
      </vt:variant>
      <vt:variant>
        <vt:lpstr>Titres des diapositives</vt:lpstr>
      </vt:variant>
      <vt:variant>
        <vt:i4>16</vt:i4>
      </vt:variant>
    </vt:vector>
  </HeadingPairs>
  <TitlesOfParts>
    <vt:vector size="18" baseType="lpstr">
      <vt:lpstr>Contiguïté</vt:lpstr>
      <vt:lpstr>2013_climat scolaire_3 juin Saint Etienne</vt:lpstr>
      <vt:lpstr>Présentation PowerPoint</vt:lpstr>
      <vt:lpstr>Le climat scolaire: définition</vt:lpstr>
      <vt:lpstr>Les 5 dimensions du Climat scolaire (NSCC)</vt:lpstr>
      <vt:lpstr>Effets du climat scolaire sur les apprentissages</vt:lpstr>
      <vt:lpstr>Climat scolaire et victimation</vt:lpstr>
      <vt:lpstr>Présentation PowerPoint</vt:lpstr>
      <vt:lpstr>Principaux résultats: Le climat scolaire (élèves collèges)</vt:lpstr>
      <vt:lpstr>Le climat scolaire: personnels </vt:lpstr>
      <vt:lpstr>Présentation PowerPoint</vt:lpstr>
      <vt:lpstr>Différences suivant les fonctions</vt:lpstr>
      <vt:lpstr>Présentation PowerPoint</vt:lpstr>
      <vt:lpstr>Victimation: personnels collèges</vt:lpstr>
      <vt:lpstr>Présentation PowerPoint</vt:lpstr>
      <vt:lpstr>Victimation: élèves collèges(DEPP- 2011) </vt:lpstr>
      <vt:lpstr>Quelques chiffres sur le harcèlement: 700 000 enfants et jeunes concernés dont 380 000 de façon sévère</vt:lpstr>
      <vt:lpstr>Présentation PowerPoint</vt:lpstr>
    </vt:vector>
  </TitlesOfParts>
  <Company>PRIVE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 scolaire et victimation dans les EPLE</dc:title>
  <dc:creator>Debardieu</dc:creator>
  <cp:lastModifiedBy>THIERRY ARNOUX</cp:lastModifiedBy>
  <cp:revision>25</cp:revision>
  <dcterms:created xsi:type="dcterms:W3CDTF">2013-09-05T14:46:14Z</dcterms:created>
  <dcterms:modified xsi:type="dcterms:W3CDTF">2015-04-02T11:38:15Z</dcterms:modified>
</cp:coreProperties>
</file>