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6"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763" autoAdjust="0"/>
  </p:normalViewPr>
  <p:slideViewPr>
    <p:cSldViewPr snapToGrid="0">
      <p:cViewPr varScale="1">
        <p:scale>
          <a:sx n="74" d="100"/>
          <a:sy n="74" d="100"/>
        </p:scale>
        <p:origin x="-55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748B6D-7CF5-4B50-9626-22E75CA7775F}" type="datetimeFigureOut">
              <a:rPr lang="fr-FR" smtClean="0"/>
              <a:t>31/03/2015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EF2BD2-C98B-4498-9637-D699730853A3}" type="slidenum">
              <a:rPr lang="fr-FR" smtClean="0"/>
              <a:t>‹N°›</a:t>
            </a:fld>
            <a:endParaRPr lang="fr-FR"/>
          </a:p>
        </p:txBody>
      </p:sp>
    </p:spTree>
    <p:extLst>
      <p:ext uri="{BB962C8B-B14F-4D97-AF65-F5344CB8AC3E}">
        <p14:creationId xmlns:p14="http://schemas.microsoft.com/office/powerpoint/2010/main" val="2491499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Deux</a:t>
            </a:r>
            <a:r>
              <a:rPr lang="fr-FR" baseline="0" dirty="0" smtClean="0"/>
              <a:t> notions qui pourraient paraître opposées </a:t>
            </a:r>
            <a:r>
              <a:rPr lang="fr-FR" b="1" baseline="0" dirty="0" smtClean="0">
                <a:solidFill>
                  <a:srgbClr val="FF0000"/>
                </a:solidFill>
              </a:rPr>
              <a:t>le dehors </a:t>
            </a:r>
            <a:r>
              <a:rPr lang="fr-FR" baseline="0" dirty="0" smtClean="0"/>
              <a:t>– l’image , ce que l’on perçoit,  ce que l’on voit, ce que l’on donne à voir)  et  </a:t>
            </a:r>
            <a:r>
              <a:rPr lang="fr-FR" b="1" baseline="0" dirty="0" smtClean="0"/>
              <a:t>le dedans</a:t>
            </a:r>
            <a:r>
              <a:rPr lang="fr-FR" baseline="0" dirty="0" smtClean="0"/>
              <a:t> ( l’identification des individus à une structure, ses valeurs et ses modes de fonctionnement).</a:t>
            </a:r>
          </a:p>
          <a:p>
            <a:r>
              <a:rPr lang="fr-FR" baseline="0" dirty="0" smtClean="0"/>
              <a:t>Mais qui sont en interaction :  l’image de l’établissement (celle du chef d’établissement, celle des personnels, celle des élèves, des familles) contribue t-elle à renforcer le sentiment d’appartenance  à l’établissement ? Dans quelles conditions ? La vision partagée par tous de l’établissement est-elle l’expression d’un vrai sentiment d’appartenance ?  Le sentiment d’appartenance peut-il être générateur d’une image positive de l’établissement, image partagée par tous et que l’on renvoie vers l’extérieur.</a:t>
            </a:r>
          </a:p>
          <a:p>
            <a:r>
              <a:rPr lang="fr-FR" baseline="0" dirty="0" smtClean="0"/>
              <a:t>Nous avons tous travaillé à un moment donné de nos carrières sur la question de l’image de l’établissement qui nous était confié ,soit parce que celle-ci était négative et générait une fuite du public scolaire, soit parce que l’image renvoyée à l’extérieur ne correspondait pas à ce qui se passait à l’intérieur, soit parce que chacun dans l’établissement avait une vision  différente de celui-ci et ainsi ne pouvait construire un sentiment d’appartenance. Car dans le sentiment d’appartenance, il y a bien la vision commune d’un système qui convient à tous et qui est porteur de valeurs partagées. On voit donc bien là le lien entre les deux </a:t>
            </a:r>
            <a:r>
              <a:rPr lang="fr-FR" baseline="0" dirty="0" err="1" smtClean="0"/>
              <a:t>process</a:t>
            </a:r>
            <a:r>
              <a:rPr lang="fr-FR" baseline="0" dirty="0" smtClean="0"/>
              <a:t>. J’emploie le mot </a:t>
            </a:r>
            <a:r>
              <a:rPr lang="fr-FR" baseline="0" dirty="0" err="1" smtClean="0"/>
              <a:t>process</a:t>
            </a:r>
            <a:r>
              <a:rPr lang="fr-FR" baseline="0" dirty="0" smtClean="0"/>
              <a:t> car l’image de l’établissement, comme le sentiment d’appartenance se construit peu à peu, est susceptible d’évoluer, de se dégrader comme de s’améliorer.  Ces questions pourraient nous sembler superflues, périphériques mais nous savons, en tant que pilotes d’établissement que le sentiment d’appartenance n’est pas une fin en soi mais un puissant levier pour faire travailler ensemble les personnels autour des changements majeurs à l’œuvre dans notre système. De même que l’image d’un établissement peut  également jouer de manière importante sur la dynamique interne et externe de l’établissement en termes d’attractivité, de climat scolaire, de réussite des élèves. Quand l’ensemble d’un l’établissement a une image  positive de lui-même (nous sommes fiers de ce que nous faisons) , que cette image est également positive à l’extérieur  alors on sait que chacun, personnels, élèves et parents se sent valorisé dans son travail et œuvre dans le collectif. Une sorte d’effet pygmalion; un cercle vertueux.</a:t>
            </a:r>
            <a:endParaRPr lang="fr-FR" dirty="0"/>
          </a:p>
        </p:txBody>
      </p:sp>
      <p:sp>
        <p:nvSpPr>
          <p:cNvPr id="4" name="Espace réservé du numéro de diapositive 3"/>
          <p:cNvSpPr>
            <a:spLocks noGrp="1"/>
          </p:cNvSpPr>
          <p:nvPr>
            <p:ph type="sldNum" sz="quarter" idx="10"/>
          </p:nvPr>
        </p:nvSpPr>
        <p:spPr/>
        <p:txBody>
          <a:bodyPr/>
          <a:lstStyle/>
          <a:p>
            <a:fld id="{79EF2BD2-C98B-4498-9637-D699730853A3}" type="slidenum">
              <a:rPr lang="fr-FR" smtClean="0"/>
              <a:t>1</a:t>
            </a:fld>
            <a:endParaRPr lang="fr-FR"/>
          </a:p>
        </p:txBody>
      </p:sp>
    </p:spTree>
    <p:extLst>
      <p:ext uri="{BB962C8B-B14F-4D97-AF65-F5344CB8AC3E}">
        <p14:creationId xmlns:p14="http://schemas.microsoft.com/office/powerpoint/2010/main" val="310613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Une</a:t>
            </a:r>
            <a:r>
              <a:rPr lang="fr-FR" baseline="0" dirty="0" smtClean="0"/>
              <a:t> grille de lecture intéressante pour les pilotes de l’établissement. A la question adressée aux personnels  « comment percevez-vous l’établissement ? » (en entretien d’évaluation, en conseil d’enseignement par discipline, lors de la préparation des portes ouvertes etc….)  de multiples réponses sont données, il est intéressant pour le personnel de direction de repérer ce qui fait consensus, les valeurs sous-jacentes partagées.</a:t>
            </a:r>
          </a:p>
          <a:p>
            <a:r>
              <a:rPr lang="fr-FR" baseline="0" dirty="0" smtClean="0"/>
              <a:t>Les élèves sont porteurs également d’une vision de l’établissement : elle est importante puisque que ce sont eux qui vivent dans l’établissement. On sait qu’un élève qui a une vision positive de son établissement, développera un sentiment d’appartenance qui comptera dans la construction d’un climat scolaire propice à l’épanouissement et à la réussite.</a:t>
            </a:r>
          </a:p>
          <a:p>
            <a:r>
              <a:rPr lang="fr-FR" baseline="0" dirty="0" smtClean="0"/>
              <a:t>Derrière l’image que les parents ont de l’établissement, il y a tous les enjeux de la place des parents dans l’école (les parents s’y sentent-ils les bienvenus ? Ont-ils un lien de confiance avec l’école ?) mais aussi la compréhension de leur attentes ( établissement perçu comme inclusif, comme performant, comme élitiste etc…..)</a:t>
            </a:r>
          </a:p>
          <a:p>
            <a:r>
              <a:rPr lang="fr-FR" baseline="0" dirty="0" smtClean="0"/>
              <a:t>Dans les parcours des élèves il est également intéressant de comprendre quelle est l’image de l’établissement dans les autres établissements (on n’envoie pas d’élèves chez vous car les exigences sont trop élevées. Ils ne veulent venir que chez vous car ils s’y sentent bien…..).</a:t>
            </a:r>
            <a:endParaRPr lang="fr-FR" dirty="0"/>
          </a:p>
        </p:txBody>
      </p:sp>
      <p:sp>
        <p:nvSpPr>
          <p:cNvPr id="4" name="Espace réservé du numéro de diapositive 3"/>
          <p:cNvSpPr>
            <a:spLocks noGrp="1"/>
          </p:cNvSpPr>
          <p:nvPr>
            <p:ph type="sldNum" sz="quarter" idx="10"/>
          </p:nvPr>
        </p:nvSpPr>
        <p:spPr/>
        <p:txBody>
          <a:bodyPr/>
          <a:lstStyle/>
          <a:p>
            <a:fld id="{79EF2BD2-C98B-4498-9637-D699730853A3}" type="slidenum">
              <a:rPr lang="fr-FR" smtClean="0"/>
              <a:t>2</a:t>
            </a:fld>
            <a:endParaRPr lang="fr-FR"/>
          </a:p>
        </p:txBody>
      </p:sp>
    </p:spTree>
    <p:extLst>
      <p:ext uri="{BB962C8B-B14F-4D97-AF65-F5344CB8AC3E}">
        <p14:creationId xmlns:p14="http://schemas.microsoft.com/office/powerpoint/2010/main" val="232032121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fr-FR" smtClean="0"/>
              <a:t>Modifiez le style du titre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FEBAA332-A575-4FED-A642-8EA938AC3E52}" type="datetimeFigureOut">
              <a:rPr lang="fr-FR" smtClean="0"/>
              <a:t>31/03/2015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5C2FD269-8B58-48D7-BE55-B17D3BF28293}" type="slidenum">
              <a:rPr lang="fr-FR" smtClean="0"/>
              <a:t>‹N°›</a:t>
            </a:fld>
            <a:endParaRPr lang="fr-FR"/>
          </a:p>
        </p:txBody>
      </p:sp>
    </p:spTree>
    <p:extLst>
      <p:ext uri="{BB962C8B-B14F-4D97-AF65-F5344CB8AC3E}">
        <p14:creationId xmlns:p14="http://schemas.microsoft.com/office/powerpoint/2010/main" val="3790110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EBAA332-A575-4FED-A642-8EA938AC3E52}" type="datetimeFigureOut">
              <a:rPr lang="fr-FR" smtClean="0"/>
              <a:t>31/03/2015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C2FD269-8B58-48D7-BE55-B17D3BF28293}" type="slidenum">
              <a:rPr lang="fr-FR" smtClean="0"/>
              <a:t>‹N°›</a:t>
            </a:fld>
            <a:endParaRPr lang="fr-FR"/>
          </a:p>
        </p:txBody>
      </p:sp>
    </p:spTree>
    <p:extLst>
      <p:ext uri="{BB962C8B-B14F-4D97-AF65-F5344CB8AC3E}">
        <p14:creationId xmlns:p14="http://schemas.microsoft.com/office/powerpoint/2010/main" val="3095281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EBAA332-A575-4FED-A642-8EA938AC3E52}" type="datetimeFigureOut">
              <a:rPr lang="fr-FR" smtClean="0"/>
              <a:t>31/03/2015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C2FD269-8B58-48D7-BE55-B17D3BF28293}" type="slidenum">
              <a:rPr lang="fr-FR" smtClean="0"/>
              <a:t>‹N°›</a:t>
            </a:fld>
            <a:endParaRPr lang="fr-FR"/>
          </a:p>
        </p:txBody>
      </p:sp>
    </p:spTree>
    <p:extLst>
      <p:ext uri="{BB962C8B-B14F-4D97-AF65-F5344CB8AC3E}">
        <p14:creationId xmlns:p14="http://schemas.microsoft.com/office/powerpoint/2010/main" val="2987903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EBAA332-A575-4FED-A642-8EA938AC3E52}" type="datetimeFigureOut">
              <a:rPr lang="fr-FR" smtClean="0"/>
              <a:t>31/03/2015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C2FD269-8B58-48D7-BE55-B17D3BF28293}" type="slidenum">
              <a:rPr lang="fr-FR" smtClean="0"/>
              <a:t>‹N°›</a:t>
            </a:fld>
            <a:endParaRPr lang="fr-FR"/>
          </a:p>
        </p:txBody>
      </p:sp>
    </p:spTree>
    <p:extLst>
      <p:ext uri="{BB962C8B-B14F-4D97-AF65-F5344CB8AC3E}">
        <p14:creationId xmlns:p14="http://schemas.microsoft.com/office/powerpoint/2010/main" val="1748364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fr-FR" smtClean="0"/>
              <a:t>Modifiez le style du titre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8593667" y="6272784"/>
            <a:ext cx="2644309" cy="365125"/>
          </a:xfrm>
        </p:spPr>
        <p:txBody>
          <a:bodyPr/>
          <a:lstStyle/>
          <a:p>
            <a:fld id="{FEBAA332-A575-4FED-A642-8EA938AC3E52}" type="datetimeFigureOut">
              <a:rPr lang="fr-FR" smtClean="0"/>
              <a:t>31/03/2015</a:t>
            </a:fld>
            <a:endParaRPr lang="fr-FR"/>
          </a:p>
        </p:txBody>
      </p:sp>
      <p:sp>
        <p:nvSpPr>
          <p:cNvPr id="5" name="Footer Placeholder 4"/>
          <p:cNvSpPr>
            <a:spLocks noGrp="1"/>
          </p:cNvSpPr>
          <p:nvPr>
            <p:ph type="ftr" sz="quarter" idx="11"/>
          </p:nvPr>
        </p:nvSpPr>
        <p:spPr>
          <a:xfrm>
            <a:off x="2182708" y="6272784"/>
            <a:ext cx="6327648" cy="365125"/>
          </a:xfrm>
        </p:spPr>
        <p:txBody>
          <a:bodyPr/>
          <a:lstStyle/>
          <a:p>
            <a:endParaRPr lang="fr-F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5C2FD269-8B58-48D7-BE55-B17D3BF28293}" type="slidenum">
              <a:rPr lang="fr-FR" smtClean="0"/>
              <a:t>‹N°›</a:t>
            </a:fld>
            <a:endParaRPr lang="fr-FR"/>
          </a:p>
        </p:txBody>
      </p:sp>
    </p:spTree>
    <p:extLst>
      <p:ext uri="{BB962C8B-B14F-4D97-AF65-F5344CB8AC3E}">
        <p14:creationId xmlns:p14="http://schemas.microsoft.com/office/powerpoint/2010/main" val="3966080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FEBAA332-A575-4FED-A642-8EA938AC3E52}" type="datetimeFigureOut">
              <a:rPr lang="fr-FR" smtClean="0"/>
              <a:t>31/03/2015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C2FD269-8B58-48D7-BE55-B17D3BF28293}" type="slidenum">
              <a:rPr lang="fr-FR" smtClean="0"/>
              <a:t>‹N°›</a:t>
            </a:fld>
            <a:endParaRPr lang="fr-FR"/>
          </a:p>
        </p:txBody>
      </p:sp>
    </p:spTree>
    <p:extLst>
      <p:ext uri="{BB962C8B-B14F-4D97-AF65-F5344CB8AC3E}">
        <p14:creationId xmlns:p14="http://schemas.microsoft.com/office/powerpoint/2010/main" val="1092888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EBAA332-A575-4FED-A642-8EA938AC3E52}" type="datetimeFigureOut">
              <a:rPr lang="fr-FR" smtClean="0"/>
              <a:t>31/03/2015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C2FD269-8B58-48D7-BE55-B17D3BF28293}" type="slidenum">
              <a:rPr lang="fr-FR" smtClean="0"/>
              <a:t>‹N°›</a:t>
            </a:fld>
            <a:endParaRPr lang="fr-FR"/>
          </a:p>
        </p:txBody>
      </p:sp>
    </p:spTree>
    <p:extLst>
      <p:ext uri="{BB962C8B-B14F-4D97-AF65-F5344CB8AC3E}">
        <p14:creationId xmlns:p14="http://schemas.microsoft.com/office/powerpoint/2010/main" val="2436808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EBAA332-A575-4FED-A642-8EA938AC3E52}" type="datetimeFigureOut">
              <a:rPr lang="fr-FR" smtClean="0"/>
              <a:t>31/03/2015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C2FD269-8B58-48D7-BE55-B17D3BF28293}" type="slidenum">
              <a:rPr lang="fr-FR" smtClean="0"/>
              <a:t>‹N°›</a:t>
            </a:fld>
            <a:endParaRPr lang="fr-FR"/>
          </a:p>
        </p:txBody>
      </p:sp>
    </p:spTree>
    <p:extLst>
      <p:ext uri="{BB962C8B-B14F-4D97-AF65-F5344CB8AC3E}">
        <p14:creationId xmlns:p14="http://schemas.microsoft.com/office/powerpoint/2010/main" val="3980669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BAA332-A575-4FED-A642-8EA938AC3E52}" type="datetimeFigureOut">
              <a:rPr lang="fr-FR" smtClean="0"/>
              <a:t>31/03/2015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C2FD269-8B58-48D7-BE55-B17D3BF28293}" type="slidenum">
              <a:rPr lang="fr-FR" smtClean="0"/>
              <a:t>‹N°›</a:t>
            </a:fld>
            <a:endParaRPr lang="fr-FR"/>
          </a:p>
        </p:txBody>
      </p:sp>
    </p:spTree>
    <p:extLst>
      <p:ext uri="{BB962C8B-B14F-4D97-AF65-F5344CB8AC3E}">
        <p14:creationId xmlns:p14="http://schemas.microsoft.com/office/powerpoint/2010/main" val="2794499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smtClean="0"/>
              <a:t>Modifiez le style du titre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EBAA332-A575-4FED-A642-8EA938AC3E52}" type="datetimeFigureOut">
              <a:rPr lang="fr-FR" smtClean="0"/>
              <a:t>31/03/2015</a:t>
            </a:fld>
            <a:endParaRPr lang="fr-FR"/>
          </a:p>
        </p:txBody>
      </p:sp>
      <p:sp>
        <p:nvSpPr>
          <p:cNvPr id="6" name="Footer Placeholder 5"/>
          <p:cNvSpPr>
            <a:spLocks noGrp="1"/>
          </p:cNvSpPr>
          <p:nvPr>
            <p:ph type="ftr" sz="quarter" idx="11"/>
          </p:nvPr>
        </p:nvSpPr>
        <p:spPr/>
        <p:txBody>
          <a:bodyPr/>
          <a:lstStyle/>
          <a:p>
            <a:endParaRPr lang="fr-F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C2FD269-8B58-48D7-BE55-B17D3BF28293}" type="slidenum">
              <a:rPr lang="fr-FR" smtClean="0"/>
              <a:t>‹N°›</a:t>
            </a:fld>
            <a:endParaRPr lang="fr-FR"/>
          </a:p>
        </p:txBody>
      </p:sp>
    </p:spTree>
    <p:extLst>
      <p:ext uri="{BB962C8B-B14F-4D97-AF65-F5344CB8AC3E}">
        <p14:creationId xmlns:p14="http://schemas.microsoft.com/office/powerpoint/2010/main" val="2349534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EBAA332-A575-4FED-A642-8EA938AC3E52}" type="datetimeFigureOut">
              <a:rPr lang="fr-FR" smtClean="0"/>
              <a:t>31/03/2015</a:t>
            </a:fld>
            <a:endParaRPr lang="fr-F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C2FD269-8B58-48D7-BE55-B17D3BF28293}" type="slidenum">
              <a:rPr lang="fr-FR" smtClean="0"/>
              <a:t>‹N°›</a:t>
            </a:fld>
            <a:endParaRPr lang="fr-FR"/>
          </a:p>
        </p:txBody>
      </p:sp>
    </p:spTree>
    <p:extLst>
      <p:ext uri="{BB962C8B-B14F-4D97-AF65-F5344CB8AC3E}">
        <p14:creationId xmlns:p14="http://schemas.microsoft.com/office/powerpoint/2010/main" val="184727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FEBAA332-A575-4FED-A642-8EA938AC3E52}" type="datetimeFigureOut">
              <a:rPr lang="fr-FR" smtClean="0"/>
              <a:t>31/03/2015</a:t>
            </a:fld>
            <a:endParaRPr lang="fr-F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fr-F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5C2FD269-8B58-48D7-BE55-B17D3BF28293}" type="slidenum">
              <a:rPr lang="fr-FR" smtClean="0"/>
              <a:t>‹N°›</a:t>
            </a:fld>
            <a:endParaRPr lang="fr-FR"/>
          </a:p>
        </p:txBody>
      </p:sp>
    </p:spTree>
    <p:extLst>
      <p:ext uri="{BB962C8B-B14F-4D97-AF65-F5344CB8AC3E}">
        <p14:creationId xmlns:p14="http://schemas.microsoft.com/office/powerpoint/2010/main" val="1015277322"/>
      </p:ext>
    </p:extLst>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6000" dirty="0" smtClean="0"/>
              <a:t>Image et sentiment d’appartenance </a:t>
            </a:r>
            <a:endParaRPr lang="fr-FR" sz="6000" dirty="0"/>
          </a:p>
        </p:txBody>
      </p:sp>
      <p:sp>
        <p:nvSpPr>
          <p:cNvPr id="3" name="Sous-titre 2"/>
          <p:cNvSpPr>
            <a:spLocks noGrp="1"/>
          </p:cNvSpPr>
          <p:nvPr>
            <p:ph type="subTitle" idx="1"/>
          </p:nvPr>
        </p:nvSpPr>
        <p:spPr>
          <a:xfrm>
            <a:off x="1069848" y="5212080"/>
            <a:ext cx="7891272" cy="1069848"/>
          </a:xfrm>
        </p:spPr>
        <p:txBody>
          <a:bodyPr/>
          <a:lstStyle/>
          <a:p>
            <a:r>
              <a:rPr lang="fr-FR" dirty="0" smtClean="0"/>
              <a:t>Rôle du personnel de direction  dans le renforcement des processus à l’ œuvre dans l’établissement scolaire </a:t>
            </a:r>
            <a:endParaRPr lang="fr-FR" dirty="0"/>
          </a:p>
        </p:txBody>
      </p:sp>
    </p:spTree>
    <p:extLst>
      <p:ext uri="{BB962C8B-B14F-4D97-AF65-F5344CB8AC3E}">
        <p14:creationId xmlns:p14="http://schemas.microsoft.com/office/powerpoint/2010/main" val="8570351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Une image, des images…..</a:t>
            </a:r>
            <a:endParaRPr lang="fr-FR" dirty="0"/>
          </a:p>
        </p:txBody>
      </p:sp>
      <p:sp>
        <p:nvSpPr>
          <p:cNvPr id="3" name="Espace réservé du contenu 2"/>
          <p:cNvSpPr>
            <a:spLocks noGrp="1"/>
          </p:cNvSpPr>
          <p:nvPr>
            <p:ph idx="1"/>
          </p:nvPr>
        </p:nvSpPr>
        <p:spPr/>
        <p:txBody>
          <a:bodyPr/>
          <a:lstStyle/>
          <a:p>
            <a:r>
              <a:rPr lang="fr-FR" dirty="0" smtClean="0">
                <a:solidFill>
                  <a:srgbClr val="0070C0"/>
                </a:solidFill>
              </a:rPr>
              <a:t>Comprendre l’établissement en interrogeant les images de chacun </a:t>
            </a:r>
          </a:p>
          <a:p>
            <a:pPr marL="274320" lvl="1" indent="0">
              <a:buNone/>
            </a:pPr>
            <a:endParaRPr lang="fr-FR" dirty="0" smtClean="0">
              <a:sym typeface="Wingdings 2" panose="05020102010507070707" pitchFamily="18" charset="2"/>
            </a:endParaRPr>
          </a:p>
          <a:p>
            <a:pPr lvl="1">
              <a:buFont typeface="Wingdings 2" panose="05020102010507070707" pitchFamily="18" charset="2"/>
              <a:buChar char="E"/>
            </a:pPr>
            <a:r>
              <a:rPr lang="fr-FR" dirty="0" smtClean="0">
                <a:sym typeface="Wingdings 2" panose="05020102010507070707" pitchFamily="18" charset="2"/>
              </a:rPr>
              <a:t> L’image du chef est-elle celle des personnels, des équipes enseignantes ? Nos visions de l’établissement sont-elles communes, bâties sur les mêmes valeurs ?</a:t>
            </a:r>
          </a:p>
          <a:p>
            <a:pPr lvl="1">
              <a:buFont typeface="Wingdings 2" panose="05020102010507070707" pitchFamily="18" charset="2"/>
              <a:buChar char="E"/>
            </a:pPr>
            <a:endParaRPr lang="fr-FR" dirty="0">
              <a:sym typeface="Wingdings 2" panose="05020102010507070707" pitchFamily="18" charset="2"/>
            </a:endParaRPr>
          </a:p>
          <a:p>
            <a:pPr lvl="1">
              <a:buFont typeface="Wingdings 2" panose="05020102010507070707" pitchFamily="18" charset="2"/>
              <a:buChar char="E"/>
            </a:pPr>
            <a:r>
              <a:rPr lang="fr-FR" dirty="0" smtClean="0">
                <a:sym typeface="Wingdings 2" panose="05020102010507070707" pitchFamily="18" charset="2"/>
              </a:rPr>
              <a:t> l’image des élèves est-elle celle des adultes ? Comment les élèves parlent –t- ils de leur collège, leur lycée ? </a:t>
            </a:r>
          </a:p>
          <a:p>
            <a:pPr lvl="1">
              <a:buFont typeface="Wingdings 2" panose="05020102010507070707" pitchFamily="18" charset="2"/>
              <a:buChar char="E"/>
            </a:pPr>
            <a:endParaRPr lang="fr-FR" dirty="0">
              <a:sym typeface="Wingdings 2" panose="05020102010507070707" pitchFamily="18" charset="2"/>
            </a:endParaRPr>
          </a:p>
          <a:p>
            <a:pPr lvl="1">
              <a:buFont typeface="Wingdings 2" panose="05020102010507070707" pitchFamily="18" charset="2"/>
              <a:buChar char="E"/>
            </a:pPr>
            <a:r>
              <a:rPr lang="fr-FR" dirty="0" smtClean="0">
                <a:sym typeface="Wingdings 2" panose="05020102010507070707" pitchFamily="18" charset="2"/>
              </a:rPr>
              <a:t> l’image des parents est-elle conforme à la réalité de l’établissement ?</a:t>
            </a:r>
          </a:p>
          <a:p>
            <a:pPr lvl="1">
              <a:buFont typeface="Wingdings 2" panose="05020102010507070707" pitchFamily="18" charset="2"/>
              <a:buChar char="E"/>
            </a:pPr>
            <a:endParaRPr lang="fr-FR" dirty="0">
              <a:sym typeface="Wingdings 2" panose="05020102010507070707" pitchFamily="18" charset="2"/>
            </a:endParaRPr>
          </a:p>
          <a:p>
            <a:pPr lvl="1">
              <a:buFont typeface="Wingdings 2" panose="05020102010507070707" pitchFamily="18" charset="2"/>
              <a:buChar char="E"/>
            </a:pPr>
            <a:r>
              <a:rPr lang="fr-FR" dirty="0" smtClean="0">
                <a:sym typeface="Wingdings 2" panose="05020102010507070707" pitchFamily="18" charset="2"/>
              </a:rPr>
              <a:t> l’image de l’établissement dans son environnement (bassin, territoire) contribue - t-elle à la fluidité des parcours des élèves ? </a:t>
            </a:r>
          </a:p>
          <a:p>
            <a:pPr lvl="1">
              <a:buFont typeface="Wingdings 2" panose="05020102010507070707" pitchFamily="18" charset="2"/>
              <a:buChar char="E"/>
            </a:pPr>
            <a:endParaRPr lang="fr-FR" dirty="0"/>
          </a:p>
        </p:txBody>
      </p:sp>
    </p:spTree>
    <p:extLst>
      <p:ext uri="{BB962C8B-B14F-4D97-AF65-F5344CB8AC3E}">
        <p14:creationId xmlns:p14="http://schemas.microsoft.com/office/powerpoint/2010/main" val="2406245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Une image, des valeurs</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solidFill>
                  <a:srgbClr val="0070C0"/>
                </a:solidFill>
              </a:rPr>
              <a:t>Faire identifier par les équipes les valeurs sous-jacentes</a:t>
            </a:r>
          </a:p>
          <a:p>
            <a:endParaRPr lang="fr-FR" dirty="0">
              <a:solidFill>
                <a:srgbClr val="0070C0"/>
              </a:solidFill>
            </a:endParaRPr>
          </a:p>
          <a:p>
            <a:r>
              <a:rPr lang="fr-FR" dirty="0" smtClean="0">
                <a:solidFill>
                  <a:srgbClr val="0070C0"/>
                </a:solidFill>
              </a:rPr>
              <a:t>Se mettre d’accord sur ce que l’on veut pour nos élèves </a:t>
            </a:r>
          </a:p>
          <a:p>
            <a:endParaRPr lang="fr-FR" dirty="0">
              <a:solidFill>
                <a:srgbClr val="0070C0"/>
              </a:solidFill>
            </a:endParaRPr>
          </a:p>
          <a:p>
            <a:r>
              <a:rPr lang="fr-FR" dirty="0" smtClean="0">
                <a:solidFill>
                  <a:srgbClr val="0070C0"/>
                </a:solidFill>
              </a:rPr>
              <a:t>Confronter ce que l’on donne à voir à l’extérieur et ce que l’on fait à l’intérieur</a:t>
            </a:r>
          </a:p>
          <a:p>
            <a:endParaRPr lang="fr-FR" dirty="0">
              <a:solidFill>
                <a:srgbClr val="0070C0"/>
              </a:solidFill>
            </a:endParaRPr>
          </a:p>
          <a:p>
            <a:r>
              <a:rPr lang="fr-FR" dirty="0" smtClean="0">
                <a:solidFill>
                  <a:srgbClr val="0070C0"/>
                </a:solidFill>
              </a:rPr>
              <a:t>Décider ensemble de l’image que l’on souhaite renforcer/améliorer/ changer</a:t>
            </a:r>
          </a:p>
          <a:p>
            <a:endParaRPr lang="fr-FR" dirty="0">
              <a:solidFill>
                <a:srgbClr val="0070C0"/>
              </a:solidFill>
            </a:endParaRPr>
          </a:p>
          <a:p>
            <a:r>
              <a:rPr lang="fr-FR" dirty="0" smtClean="0">
                <a:solidFill>
                  <a:srgbClr val="0070C0"/>
                </a:solidFill>
              </a:rPr>
              <a:t>Mettre en adéquation nos actes et l’image que nous défendons</a:t>
            </a:r>
          </a:p>
          <a:p>
            <a:endParaRPr lang="fr-FR" dirty="0">
              <a:solidFill>
                <a:srgbClr val="0070C0"/>
              </a:solidFill>
            </a:endParaRPr>
          </a:p>
          <a:p>
            <a:endParaRPr lang="fr-FR" dirty="0" smtClean="0">
              <a:solidFill>
                <a:srgbClr val="0070C0"/>
              </a:solidFill>
            </a:endParaRPr>
          </a:p>
          <a:p>
            <a:pPr marL="0" indent="0">
              <a:buNone/>
            </a:pPr>
            <a:endParaRPr lang="fr-FR" dirty="0">
              <a:solidFill>
                <a:schemeClr val="accent1"/>
              </a:solidFill>
              <a:sym typeface="Wingdings 2" panose="05020102010507070707" pitchFamily="18" charset="2"/>
            </a:endParaRPr>
          </a:p>
          <a:p>
            <a:endParaRPr lang="fr-FR" dirty="0" smtClean="0">
              <a:solidFill>
                <a:schemeClr val="accent1"/>
              </a:solidFill>
            </a:endParaRPr>
          </a:p>
        </p:txBody>
      </p:sp>
    </p:spTree>
    <p:extLst>
      <p:ext uri="{BB962C8B-B14F-4D97-AF65-F5344CB8AC3E}">
        <p14:creationId xmlns:p14="http://schemas.microsoft.com/office/powerpoint/2010/main" val="39264028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Une image partagée, un sentiment </a:t>
            </a:r>
            <a:br>
              <a:rPr lang="fr-FR" dirty="0" smtClean="0"/>
            </a:br>
            <a:r>
              <a:rPr lang="fr-FR" dirty="0" smtClean="0"/>
              <a:t>d’ appartenance</a:t>
            </a:r>
            <a:endParaRPr lang="fr-FR" dirty="0"/>
          </a:p>
        </p:txBody>
      </p:sp>
      <p:sp>
        <p:nvSpPr>
          <p:cNvPr id="3" name="Espace réservé du contenu 2"/>
          <p:cNvSpPr>
            <a:spLocks noGrp="1"/>
          </p:cNvSpPr>
          <p:nvPr>
            <p:ph idx="1"/>
          </p:nvPr>
        </p:nvSpPr>
        <p:spPr>
          <a:xfrm>
            <a:off x="1100328" y="2426208"/>
            <a:ext cx="10058400" cy="4050792"/>
          </a:xfrm>
        </p:spPr>
        <p:txBody>
          <a:bodyPr>
            <a:normAutofit fontScale="92500" lnSpcReduction="20000"/>
          </a:bodyPr>
          <a:lstStyle/>
          <a:p>
            <a:r>
              <a:rPr lang="fr-FR" dirty="0" smtClean="0">
                <a:solidFill>
                  <a:srgbClr val="0070C0"/>
                </a:solidFill>
              </a:rPr>
              <a:t>Travailler ensemble à l’image que l’on souhaite faire vivre  à l’intérieur et renvoyer à l’extérieur : </a:t>
            </a:r>
          </a:p>
          <a:p>
            <a:pPr marL="0" indent="0">
              <a:buNone/>
            </a:pPr>
            <a:r>
              <a:rPr lang="fr-FR" dirty="0">
                <a:solidFill>
                  <a:srgbClr val="0070C0"/>
                </a:solidFill>
                <a:sym typeface="Wingdings 2" panose="05020102010507070707" pitchFamily="18" charset="2"/>
              </a:rPr>
              <a:t>	</a:t>
            </a:r>
            <a:r>
              <a:rPr lang="fr-FR" dirty="0" smtClean="0">
                <a:solidFill>
                  <a:srgbClr val="0070C0"/>
                </a:solidFill>
                <a:sym typeface="Wingdings 2" panose="05020102010507070707" pitchFamily="18" charset="2"/>
              </a:rPr>
              <a:t> valoriser les personnes et les  actions </a:t>
            </a:r>
          </a:p>
          <a:p>
            <a:pPr marL="0" indent="0">
              <a:buNone/>
            </a:pPr>
            <a:r>
              <a:rPr lang="fr-FR" dirty="0">
                <a:solidFill>
                  <a:srgbClr val="0070C0"/>
                </a:solidFill>
                <a:sym typeface="Wingdings 2" panose="05020102010507070707" pitchFamily="18" charset="2"/>
              </a:rPr>
              <a:t>	</a:t>
            </a:r>
            <a:r>
              <a:rPr lang="fr-FR" dirty="0" smtClean="0">
                <a:solidFill>
                  <a:srgbClr val="0070C0"/>
                </a:solidFill>
                <a:sym typeface="Wingdings 2" panose="05020102010507070707" pitchFamily="18" charset="2"/>
              </a:rPr>
              <a:t> valoriser toutes les réussites et tous les talents</a:t>
            </a:r>
            <a:endParaRPr lang="fr-FR" dirty="0" smtClean="0">
              <a:solidFill>
                <a:srgbClr val="0070C0"/>
              </a:solidFill>
            </a:endParaRPr>
          </a:p>
          <a:p>
            <a:pPr marL="0" indent="0">
              <a:buNone/>
            </a:pPr>
            <a:r>
              <a:rPr lang="fr-FR" dirty="0">
                <a:solidFill>
                  <a:srgbClr val="0070C0"/>
                </a:solidFill>
              </a:rPr>
              <a:t>	</a:t>
            </a:r>
            <a:r>
              <a:rPr lang="fr-FR" dirty="0" smtClean="0">
                <a:solidFill>
                  <a:srgbClr val="0070C0"/>
                </a:solidFill>
                <a:sym typeface="Wingdings 2" panose="05020102010507070707" pitchFamily="18" charset="2"/>
              </a:rPr>
              <a:t> partager </a:t>
            </a:r>
            <a:r>
              <a:rPr lang="fr-FR" dirty="0" smtClean="0">
                <a:solidFill>
                  <a:srgbClr val="0070C0"/>
                </a:solidFill>
              </a:rPr>
              <a:t>les outils de communication </a:t>
            </a:r>
          </a:p>
          <a:p>
            <a:pPr marL="0" indent="0">
              <a:buNone/>
            </a:pPr>
            <a:endParaRPr lang="fr-FR" dirty="0">
              <a:solidFill>
                <a:srgbClr val="0070C0"/>
              </a:solidFill>
            </a:endParaRPr>
          </a:p>
          <a:p>
            <a:r>
              <a:rPr lang="fr-FR" dirty="0" smtClean="0">
                <a:solidFill>
                  <a:srgbClr val="0070C0"/>
                </a:solidFill>
              </a:rPr>
              <a:t> Se sentir en adéquation avec l’image construite collectivement pour trouver sa place dans la structure</a:t>
            </a:r>
          </a:p>
          <a:p>
            <a:pPr marL="0" indent="0" algn="just">
              <a:buNone/>
            </a:pPr>
            <a:r>
              <a:rPr lang="fr-FR" b="1" i="1" dirty="0" smtClean="0"/>
              <a:t>« Le </a:t>
            </a:r>
            <a:r>
              <a:rPr lang="fr-FR" b="1" i="1" dirty="0"/>
              <a:t>sentiment d'appartenance est quelque chose qui se construit peu à peu. Le partage d'une même réalité, de valeurs ou d'objectifs communs crée un terrain favorable. Il nécessite en plus, pour se développer, une qualité d'interactions avec les personnes, ce qui contribue au fait qu'on se sente bien et qu'on ait conscience de sa valeur au sein d'un groupe </a:t>
            </a:r>
            <a:r>
              <a:rPr lang="fr-FR" b="1" i="1" dirty="0" smtClean="0"/>
              <a:t>particulier »</a:t>
            </a:r>
            <a:endParaRPr lang="fr-FR" b="1" i="1" dirty="0"/>
          </a:p>
          <a:p>
            <a:endParaRPr lang="fr-FR" dirty="0">
              <a:solidFill>
                <a:srgbClr val="0070C0"/>
              </a:solidFill>
            </a:endParaRPr>
          </a:p>
        </p:txBody>
      </p:sp>
    </p:spTree>
    <p:extLst>
      <p:ext uri="{BB962C8B-B14F-4D97-AF65-F5344CB8AC3E}">
        <p14:creationId xmlns:p14="http://schemas.microsoft.com/office/powerpoint/2010/main" val="39518801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p14="http://schemas.microsoft.com/office/powerpoint/2010/main" val="22022427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ype de bois">
  <a:themeElements>
    <a:clrScheme name="Type de bois">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ype de bois">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ype de bois">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Wood Type" id="{7ACABC62-BF99-48CF-A9DC-4DB89C7B13DC}" vid="{142A1326-48AB-42A9-8428-CB14AA30176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Type de bois</Template>
  <TotalTime>394</TotalTime>
  <Words>631</Words>
  <Application>Microsoft Office PowerPoint</Application>
  <PresentationFormat>Personnalisé</PresentationFormat>
  <Paragraphs>41</Paragraphs>
  <Slides>5</Slides>
  <Notes>2</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Type de bois</vt:lpstr>
      <vt:lpstr>Image et sentiment d’appartenance </vt:lpstr>
      <vt:lpstr>Une image, des images…..</vt:lpstr>
      <vt:lpstr>Une image, des valeurs</vt:lpstr>
      <vt:lpstr>Une image partagée, un sentiment  d’ appartenance</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Image et sentiment d’appartenance</dc:title>
  <dc:creator>prov</dc:creator>
  <cp:lastModifiedBy>THIERRY ARNOUX</cp:lastModifiedBy>
  <cp:revision>20</cp:revision>
  <dcterms:created xsi:type="dcterms:W3CDTF">2015-03-26T16:30:34Z</dcterms:created>
  <dcterms:modified xsi:type="dcterms:W3CDTF">2015-03-31T07:17:53Z</dcterms:modified>
</cp:coreProperties>
</file>