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74" r:id="rId3"/>
    <p:sldId id="258" r:id="rId4"/>
    <p:sldId id="270" r:id="rId5"/>
    <p:sldId id="259" r:id="rId6"/>
    <p:sldId id="283" r:id="rId7"/>
    <p:sldId id="278" r:id="rId8"/>
    <p:sldId id="284" r:id="rId9"/>
    <p:sldId id="264" r:id="rId10"/>
    <p:sldId id="268" r:id="rId11"/>
    <p:sldId id="279" r:id="rId12"/>
    <p:sldId id="280" r:id="rId13"/>
    <p:sldId id="281" r:id="rId14"/>
    <p:sldId id="285" r:id="rId15"/>
    <p:sldId id="269" r:id="rId16"/>
    <p:sldId id="28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16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41528-AC5B-40B7-A9E8-F21DCE848A0A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D2E87-A987-44DD-9DCB-C91ADE331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00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="1" dirty="0" smtClean="0"/>
              <a:t>Préambule</a:t>
            </a:r>
            <a:r>
              <a:rPr lang="fr-FR" dirty="0" smtClean="0"/>
              <a:t>: </a:t>
            </a:r>
          </a:p>
          <a:p>
            <a:pPr marL="0" indent="0">
              <a:buFontTx/>
              <a:buNone/>
            </a:pPr>
            <a:r>
              <a:rPr lang="fr-FR" dirty="0" smtClean="0"/>
              <a:t>Il m’ a été proposé de mettre en regard  deux sphères différentes</a:t>
            </a:r>
          </a:p>
          <a:p>
            <a:pPr marL="0" indent="0">
              <a:buFontTx/>
              <a:buNone/>
            </a:pPr>
            <a:r>
              <a:rPr lang="fr-FR" dirty="0" smtClean="0"/>
              <a:t>Celle des  communautés virtuelles qui reposent sur des outils ( les réseaux sociaux), sur pratiques et sociabilités d’abord juvéniles qui font que nos jeunes ont un sentiment communautés ( amis sur FB, </a:t>
            </a:r>
            <a:r>
              <a:rPr lang="fr-FR" dirty="0" err="1" smtClean="0"/>
              <a:t>like</a:t>
            </a:r>
            <a:r>
              <a:rPr lang="fr-FR" dirty="0" smtClean="0"/>
              <a:t>, </a:t>
            </a:r>
            <a:r>
              <a:rPr lang="fr-FR" dirty="0" err="1" smtClean="0"/>
              <a:t>followers</a:t>
            </a:r>
            <a:r>
              <a:rPr lang="fr-FR" dirty="0" smtClean="0"/>
              <a:t>, recommandation) pratiques et sociabilités existant hors contexte scolaire.</a:t>
            </a:r>
          </a:p>
          <a:p>
            <a:pPr marL="0" indent="0">
              <a:buFontTx/>
              <a:buNone/>
            </a:pPr>
            <a:r>
              <a:rPr lang="fr-FR" dirty="0" smtClean="0"/>
              <a:t>Et la sphère d’appartenance aux missions et à la culture scolaire, qui est postulée comme un déjà là, incarnée par des acteurs ( élèves et communauté éducative), des lieux : l’EPLE, un projet collectif global qui donne pour mission à l’école la transmission de savoirs, d’une culture fondée sur des valeurs de citoyenneté.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 smtClean="0"/>
              <a:t>Avant d’aller plus loin , je m’inscris en faux contre deux visions implicites caricaturales et  contradictoires</a:t>
            </a:r>
            <a:r>
              <a:rPr lang="fr-FR" dirty="0"/>
              <a:t> </a:t>
            </a:r>
            <a:r>
              <a:rPr lang="fr-FR" dirty="0" smtClean="0"/>
              <a:t>qui sont présents dans  de nombreux  discours et ce à tous les échelons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Le</a:t>
            </a:r>
            <a:r>
              <a:rPr lang="fr-FR" dirty="0" smtClean="0"/>
              <a:t> premier relève de l’illusion techniciste et qui veut nous faire croire que le fait que soyons entrés dans l’ère de l’information</a:t>
            </a:r>
            <a:r>
              <a:rPr lang="fr-FR" baseline="0" dirty="0" smtClean="0"/>
              <a:t> nous donne des opportunités</a:t>
            </a:r>
            <a:r>
              <a:rPr lang="fr-FR" dirty="0" smtClean="0"/>
              <a:t> </a:t>
            </a:r>
            <a:r>
              <a:rPr lang="fr-FR" dirty="0" err="1" smtClean="0"/>
              <a:t>extraordianires</a:t>
            </a:r>
            <a:r>
              <a:rPr lang="fr-FR" dirty="0" smtClean="0"/>
              <a:t> été que tous les problèmes affectant notre système seront résolus grâce aux apports de la technologie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-Attention réseaux sociaux une « contre culture » qui saperait les fondements mêmes de notre culture humaniste ( M </a:t>
            </a:r>
            <a:r>
              <a:rPr lang="fr-FR" baseline="0" dirty="0" err="1" smtClean="0"/>
              <a:t>Gauchet</a:t>
            </a:r>
            <a:r>
              <a:rPr lang="fr-FR" baseline="0" dirty="0" smtClean="0"/>
              <a:t> , janvier 2015)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573016" y="8686800"/>
            <a:ext cx="2971800" cy="457200"/>
          </a:xfrm>
        </p:spPr>
        <p:txBody>
          <a:bodyPr/>
          <a:lstStyle/>
          <a:p>
            <a:fld id="{1B6D2E87-A987-44DD-9DCB-C91ADE3312C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696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endParaRPr lang="fr-FR" dirty="0" smtClean="0"/>
          </a:p>
          <a:p>
            <a:r>
              <a:rPr lang="fr-FR" dirty="0" smtClean="0"/>
              <a:t>-Des potentialités pédagogiques de l’outil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 questions de fonds! Égalité d’équipement: adolescents lycéens tous équipés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Question réglementaire des usages ( règlement intérieur)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03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configuration de classe qui sont entrain de changer,  elles ne sont pas exclusivement liées au numérique, mais qui y contribue, pose la question des choix d’équipement en fonction d’orientations pédagogique mais pose de redoutables questions de maintenance…</a:t>
            </a:r>
          </a:p>
          <a:p>
            <a:endParaRPr lang="fr-FR" dirty="0"/>
          </a:p>
          <a:p>
            <a:r>
              <a:rPr lang="fr-FR" dirty="0" smtClean="0"/>
              <a:t>Rendre compatibles les enseignements disciplinaires et les éducations à …. Implique la question de la société de l’information  mais aussi à bien d’autres ( parcours culturels, citoyen,  orientation</a:t>
            </a:r>
          </a:p>
          <a:p>
            <a:endParaRPr lang="fr-FR" dirty="0"/>
          </a:p>
          <a:p>
            <a:r>
              <a:rPr lang="fr-FR" dirty="0" smtClean="0"/>
              <a:t> Reconfigurer des organisations de travail : prendre l’exemple des CEMEA</a:t>
            </a:r>
          </a:p>
          <a:p>
            <a:r>
              <a:rPr lang="fr-FR" dirty="0" smtClean="0"/>
              <a:t>Reprendre le projet CEMEA en partenariat avec Région, Difficulté à faire entrer dans des cases des EDT, des programmes un</a:t>
            </a:r>
            <a:r>
              <a:rPr lang="fr-FR" baseline="0" dirty="0" smtClean="0"/>
              <a:t> tel dispositif .. Difficulté organisationnelle doublée d’une frilosité de nombre d’enseignants qui ne veulent pas lâcher..</a:t>
            </a:r>
          </a:p>
          <a:p>
            <a:r>
              <a:rPr lang="fr-FR" baseline="0" dirty="0" smtClean="0"/>
              <a:t>Et les gars, vivement que nous n’ayons plus besoin de vous..</a:t>
            </a:r>
          </a:p>
          <a:p>
            <a:r>
              <a:rPr lang="fr-FR" baseline="0" dirty="0" smtClean="0"/>
              <a:t>Des évolutions institutionnelles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Références compétences des enseignants 2013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Projet EMC et nouveau socle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24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Diapo prise</a:t>
            </a:r>
            <a:r>
              <a:rPr lang="fr-FR" baseline="0" dirty="0" smtClean="0"/>
              <a:t> à Marcel Lebrun enseignant chercheur de l’université de Louvain conférence faite à Rennes en sept 14 pour faire écho à l’expérimentation commandée par M Le Recteur sur les dispositifs hybrides et leurs modalités de mise en œuvre : </a:t>
            </a:r>
            <a:r>
              <a:rPr lang="fr-FR" baseline="0" dirty="0" err="1" smtClean="0"/>
              <a:t>Dispositf</a:t>
            </a:r>
            <a:r>
              <a:rPr lang="fr-FR" baseline="0" dirty="0" smtClean="0"/>
              <a:t> Multimodal piloté par le CARDIE de l’académie de Caen</a:t>
            </a:r>
          </a:p>
          <a:p>
            <a:endParaRPr lang="fr-FR" baseline="0" dirty="0" smtClean="0"/>
          </a:p>
          <a:p>
            <a:r>
              <a:rPr lang="fr-FR" dirty="0" smtClean="0"/>
              <a:t>Les temps et les lieux de l’apprentissage question de réorganisation, de contrôle des élèves ( dimensions juridiques, techniques, pédagogiques)</a:t>
            </a:r>
          </a:p>
          <a:p>
            <a:endParaRPr lang="fr-FR" baseline="0" dirty="0"/>
          </a:p>
          <a:p>
            <a:r>
              <a:rPr lang="fr-FR" dirty="0" smtClean="0"/>
              <a:t>Mentionner aussi la question de la communication avec les partenaires de l’école via le numériques</a:t>
            </a:r>
          </a:p>
          <a:p>
            <a:r>
              <a:rPr lang="fr-FR" baseline="0" dirty="0" smtClean="0"/>
              <a:t>Canaux</a:t>
            </a:r>
          </a:p>
          <a:p>
            <a:r>
              <a:rPr lang="fr-FR" dirty="0" smtClean="0"/>
              <a:t>Codes, </a:t>
            </a:r>
          </a:p>
          <a:p>
            <a:r>
              <a:rPr lang="fr-FR" baseline="0" dirty="0" smtClean="0"/>
              <a:t>Quelles</a:t>
            </a:r>
            <a:r>
              <a:rPr lang="fr-FR" dirty="0" smtClean="0"/>
              <a:t> informations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7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30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 voudrais aussi replacer cette réflexion dans un contexte qui est le nôtre et qui celui de la diffusion de l’ENT à l’ensemble des EPLE de l’académie.</a:t>
            </a:r>
          </a:p>
          <a:p>
            <a:endParaRPr lang="fr-FR" dirty="0"/>
          </a:p>
          <a:p>
            <a:r>
              <a:rPr lang="fr-FR" dirty="0" smtClean="0"/>
              <a:t>La vraie question, qui se pose tout en levant les obstacles techniques à sa mise en œuvre, </a:t>
            </a:r>
            <a:r>
              <a:rPr lang="fr-FR" b="1" dirty="0" smtClean="0"/>
              <a:t>est quels usages pédagogiques et éducatifs faire cet outil qui est à la fois ancré physiquement dans le territoire de l’établissement mais qui peut doit aussi contribuer à l’élaboration de communautés  virtuelles.. Et contribuer au projet de l’école , au sentiment d’appartenance qui lui est lié.</a:t>
            </a:r>
          </a:p>
          <a:p>
            <a:endParaRPr lang="fr-FR" dirty="0" smtClean="0"/>
          </a:p>
          <a:p>
            <a:r>
              <a:rPr lang="fr-FR" dirty="0" smtClean="0"/>
              <a:t>Je ne peux pas répondre à cette question directement parce que je n’ai aucune « étude sur laquelle me fondé, en revanche</a:t>
            </a:r>
          </a:p>
          <a:p>
            <a:r>
              <a:rPr lang="fr-FR" dirty="0" smtClean="0"/>
              <a:t>Je choisis d’interroger la question du sentiment d’appartenance à partir de 3 éléments constitutifs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acteurs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lieux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projets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Eléments que j’interroge à partir de ce couple virtuel / présentiel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0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6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arrêt très rapide sur ces acteurs qui ne sont pas dans l’univers ni la culture scolaire, vous les connaissez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 entreprises capitalistes d’orienter nos achats , des formes multinationales dont la première vocation est l’accroissement de leur capital, la valeur de leurs actions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marchandise sur laquelle, il font une plus value, c’est chacun des usagers, vous-moi qui sommes saisis dans des séries d’algorithmes afin d’orienter nos achats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Mais ce n’est pas des arguments pour attirer un public de masse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Quels sont ils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4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le comprendre, allez sur le site d’une revue californienne WIRED</a:t>
            </a:r>
          </a:p>
          <a:p>
            <a:r>
              <a:rPr lang="fr-FR" dirty="0" smtClean="0"/>
              <a:t>3 caractéristiques: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 numérique et les réseaux sociaux vont révolutionner le monde, technologique,</a:t>
            </a:r>
            <a:r>
              <a:rPr lang="fr-FR" baseline="0" dirty="0" smtClean="0"/>
              <a:t> rapports sociaux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Une divise </a:t>
            </a:r>
            <a:r>
              <a:rPr lang="fr-FR" baseline="0" dirty="0" smtClean="0"/>
              <a:t> La liberté absolue de l’individu, créateur de sa sociabilité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- L’état ,</a:t>
            </a:r>
            <a:r>
              <a:rPr lang="fr-FR" dirty="0" smtClean="0"/>
              <a:t> la norme instituée, l’autorité =</a:t>
            </a:r>
            <a:r>
              <a:rPr lang="fr-FR" baseline="0" dirty="0" smtClean="0"/>
              <a:t> coercition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5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4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Eduquer les élèves à la société de l’information: Une question de pilotage pédagogique:</a:t>
            </a:r>
          </a:p>
          <a:p>
            <a:endParaRPr lang="fr-FR" b="1" dirty="0"/>
          </a:p>
          <a:p>
            <a:pPr marL="171450" indent="-171450">
              <a:buFontTx/>
              <a:buChar char="-"/>
            </a:pPr>
            <a:r>
              <a:rPr lang="fr-FR" dirty="0" smtClean="0"/>
              <a:t>Une éducation à la compréhension  et à l’analyse critique de cette société de l’information dans laquelle nous entrons, dans toutes ses composantes: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Techniques et scientifique, la question du codage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L’analyse critique de l’information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formation de nos jeunes à des pratiques et à des potentiels liés aux outils: pratiques collaboratives, création d’objets numériques sous toutes ses formes au service de l’acquisition de connaissances mais aussi à la définition de nouvelles pratiques et de nouveaux savoirs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Citoyenneté et pratiques du numérique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Prendre appui sur l’EMC et sur le nouveau socle= institutionnaliser cet enseignement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5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Des difficultés , à quoi sont elles liées?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- Des obstacles techniques mis en avant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La redéfinition de son rôle et de ses misions ?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Vers la fin du maître en chaire? superviseur des apprentissages et un facilitateur de l’appropriation des connaissances</a:t>
            </a:r>
          </a:p>
          <a:p>
            <a:pPr marL="628650" lvl="1" indent="-171450">
              <a:buFontTx/>
              <a:buChar char="-"/>
            </a:pPr>
            <a:r>
              <a:rPr lang="fr-FR" dirty="0" smtClean="0"/>
              <a:t>Mais aussi une organisation du travail</a:t>
            </a:r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lvl="1"/>
            <a:r>
              <a:rPr lang="fr-FR" dirty="0" smtClean="0"/>
              <a:t>Pas de vision caricaturale: des expérimentations, des changements de pratiques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819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E87-A987-44DD-9DCB-C91ADE3312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56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A64504-71AE-41D2-87F0-D15EE8B63E05}" type="datetimeFigureOut">
              <a:rPr lang="fr-FR" smtClean="0"/>
              <a:t>01/04/2015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448637-5490-427F-913B-1CFC0A67640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xU829l8tN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2400" dirty="0"/>
              <a:t>C</a:t>
            </a:r>
            <a:r>
              <a:rPr lang="fr-FR" sz="2400" dirty="0" smtClean="0"/>
              <a:t>ommunautés virtuelles /  sentiment d’appartenance ?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Quels enjeux ? Quel pilotage pédagogique?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6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354191" cy="395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Luttes de classes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Ilots</a:t>
            </a:r>
          </a:p>
          <a:p>
            <a:r>
              <a:rPr lang="fr-FR" dirty="0" smtClean="0"/>
              <a:t>Tuyaux disciplinaires</a:t>
            </a:r>
          </a:p>
          <a:p>
            <a:r>
              <a:rPr lang="fr-FR" dirty="0" smtClean="0"/>
              <a:t>Education à…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250" y="31083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RDES\Desktop\Capture hybrid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7" y="548681"/>
            <a:ext cx="8276043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21416"/>
          </a:xfrm>
        </p:spPr>
        <p:txBody>
          <a:bodyPr>
            <a:normAutofit/>
          </a:bodyPr>
          <a:lstStyle/>
          <a:p>
            <a:r>
              <a:rPr lang="fr-FR" b="1" dirty="0" smtClean="0"/>
              <a:t>Des éclairages pour un pilotage pédagogique…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3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projet de l’école questionné?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40338"/>
              </p:ext>
            </p:extLst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Sur le temps long</a:t>
                      </a:r>
                      <a:endParaRPr lang="fr-FR" dirty="0"/>
                    </a:p>
                  </a:txBody>
                  <a:tcPr marL="111040" marR="111040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l’univers numérique</a:t>
                      </a:r>
                      <a:endParaRPr lang="fr-FR" dirty="0"/>
                    </a:p>
                  </a:txBody>
                  <a:tcPr marL="111040" marR="111040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La transmission</a:t>
                      </a:r>
                      <a:r>
                        <a:rPr lang="fr-FR" baseline="0" dirty="0" smtClean="0"/>
                        <a:t> de  savoirs raisonnés , validés  par les autorités.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Une culture pour comprendre le monde de manière critique.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L’éducation à des valeurs communes</a:t>
                      </a:r>
                      <a:endParaRPr lang="fr-FR" dirty="0"/>
                    </a:p>
                  </a:txBody>
                  <a:tcPr marL="111040" marR="1110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Les informations et savoirs du monde sur la toile, sans contrôle.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La multiplicité des « créateurs » et des points de vue non institués.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Les dérives consuméristes, idéologiques harcèlement, e</a:t>
                      </a:r>
                      <a:r>
                        <a:rPr lang="fr-FR" baseline="0" dirty="0" smtClean="0"/>
                        <a:t> –réputation..</a:t>
                      </a:r>
                      <a:endParaRPr lang="fr-FR" dirty="0"/>
                    </a:p>
                  </a:txBody>
                  <a:tcPr marL="111040" marR="1110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549976"/>
          </a:xfrm>
        </p:spPr>
        <p:txBody>
          <a:bodyPr>
            <a:noAutofit/>
          </a:bodyPr>
          <a:lstStyle/>
          <a:p>
            <a:r>
              <a:rPr lang="fr-FR" sz="3200" dirty="0" smtClean="0"/>
              <a:t>Communauté virtuelle, éducation citoyenne, sentiment d’appartenance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463217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Sphère privée/ sphère publique</a:t>
            </a:r>
          </a:p>
          <a:p>
            <a:r>
              <a:rPr lang="fr-FR" dirty="0" smtClean="0"/>
              <a:t>Identité/respect</a:t>
            </a:r>
          </a:p>
          <a:p>
            <a:r>
              <a:rPr lang="fr-FR" dirty="0" smtClean="0"/>
              <a:t>Contrôle</a:t>
            </a:r>
            <a:r>
              <a:rPr lang="fr-FR" dirty="0"/>
              <a:t>/ partage</a:t>
            </a:r>
          </a:p>
          <a:p>
            <a:r>
              <a:rPr lang="fr-FR" dirty="0" smtClean="0"/>
              <a:t>Validité/ erreur</a:t>
            </a:r>
          </a:p>
          <a:p>
            <a:r>
              <a:rPr lang="fr-FR" dirty="0" smtClean="0"/>
              <a:t>Virtuel/réel</a:t>
            </a:r>
          </a:p>
          <a:p>
            <a:r>
              <a:rPr lang="fr-FR" dirty="0" smtClean="0"/>
              <a:t>Droit / citoyenneté</a:t>
            </a:r>
          </a:p>
          <a:p>
            <a:r>
              <a:rPr lang="fr-FR" dirty="0" smtClean="0"/>
              <a:t>Liberté individuelle/ valeurs communes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8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926976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Vademecum</a:t>
            </a:r>
            <a:r>
              <a:rPr lang="fr-FR" sz="2400" b="1" dirty="0" smtClean="0"/>
              <a:t> usages pédagogiques du numérique, Inspecteurs Académie de Caen</a:t>
            </a:r>
            <a:endParaRPr lang="fr-FR" sz="2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37" y="1698625"/>
            <a:ext cx="35909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77121"/>
            <a:ext cx="4038600" cy="37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04940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«  </a:t>
            </a:r>
            <a:r>
              <a:rPr lang="fr-FR" sz="2800" b="1" dirty="0" smtClean="0"/>
              <a:t>Ce n’est pas la technique qui est toxique, c’est notre incapacité à la socialiser  correctement »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000" dirty="0" smtClean="0"/>
              <a:t>B </a:t>
            </a:r>
            <a:r>
              <a:rPr lang="fr-FR" sz="2000" dirty="0" err="1" smtClean="0"/>
              <a:t>Stiegler</a:t>
            </a:r>
            <a:r>
              <a:rPr lang="fr-FR" sz="2000" dirty="0" smtClean="0"/>
              <a:t>, entretien avec M Serres Crise de l’éducation et Révolution numérique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fr-FR" sz="2000" dirty="0" smtClean="0">
                <a:solidFill>
                  <a:srgbClr val="0070C0"/>
                </a:solidFill>
                <a:hlinkClick r:id="rId2"/>
              </a:rPr>
              <a:t>www.youtube.com/watch?v=lxU829l8tNs</a:t>
            </a:r>
            <a:r>
              <a:rPr lang="fr-FR" sz="2200" dirty="0" smtClean="0">
                <a:solidFill>
                  <a:srgbClr val="0070C0"/>
                </a:solidFill>
              </a:rPr>
              <a:t/>
            </a:r>
            <a:br>
              <a:rPr lang="fr-FR" sz="2200" dirty="0" smtClean="0">
                <a:solidFill>
                  <a:srgbClr val="0070C0"/>
                </a:solidFill>
              </a:rPr>
            </a:br>
            <a:r>
              <a:rPr lang="fr-FR" sz="2200" dirty="0">
                <a:solidFill>
                  <a:srgbClr val="0070C0"/>
                </a:solidFill>
              </a:rPr>
              <a:t/>
            </a:r>
            <a:br>
              <a:rPr lang="fr-FR" sz="2200" dirty="0">
                <a:solidFill>
                  <a:srgbClr val="0070C0"/>
                </a:solidFill>
              </a:rPr>
            </a:br>
            <a:endParaRPr lang="fr-FR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937"/>
            <a:ext cx="856895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024744" cy="1440160"/>
          </a:xfrm>
        </p:spPr>
        <p:txBody>
          <a:bodyPr/>
          <a:lstStyle/>
          <a:p>
            <a:r>
              <a:rPr lang="fr-FR" b="1" dirty="0"/>
              <a:t>D</a:t>
            </a:r>
            <a:r>
              <a:rPr lang="fr-FR" b="1" dirty="0" smtClean="0"/>
              <a:t>es « acteurs » et des pratiques interrogés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576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wire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wired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ésultat de recherche d'images pour &quot;wired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980728"/>
            <a:ext cx="712879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 L’idéologie californienne: les « cyber </a:t>
            </a:r>
            <a:r>
              <a:rPr lang="fr-FR" dirty="0" err="1" smtClean="0"/>
              <a:t>libertariens</a:t>
            </a:r>
            <a:r>
              <a:rPr lang="fr-FR" dirty="0" smtClean="0"/>
              <a:t> »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1943100" y="2276475"/>
            <a:ext cx="7200900" cy="35290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Liberté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Connectivité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créativité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Cultures numériques  juvéniles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Des pratiques massives d’exposition aux écrans, </a:t>
            </a:r>
            <a:r>
              <a:rPr lang="fr-FR" i="1" dirty="0"/>
              <a:t>mais quelle « expertise ? »</a:t>
            </a:r>
          </a:p>
          <a:p>
            <a:r>
              <a:rPr lang="fr-FR" dirty="0"/>
              <a:t>Cultures juvéniles de la « fabrique de soi » au moyen d’identités virtuelles élaborées sur les réseaux sociaux</a:t>
            </a:r>
          </a:p>
          <a:p>
            <a:r>
              <a:rPr lang="fr-FR" dirty="0"/>
              <a:t>Une « éducation buissonnière » adossée à des « industries culturelles » qui développent leurs propres références et leurs propres codes, en dehors des normes instituées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4" y="1673225"/>
            <a:ext cx="303589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t tu prétends consign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6100" y="1600200"/>
            <a:ext cx="551180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Identité professionnelle des enseignants et pratiques du numérique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30808"/>
          </a:xfrm>
        </p:spPr>
        <p:txBody>
          <a:bodyPr>
            <a:normAutofit/>
          </a:bodyPr>
          <a:lstStyle/>
          <a:p>
            <a:r>
              <a:rPr lang="fr-FR" sz="2400" dirty="0"/>
              <a:t>95% pratiquent le numérique pour leur usage personnel ( y compris dans la préparation de leurs cours)</a:t>
            </a:r>
          </a:p>
          <a:p>
            <a:r>
              <a:rPr lang="fr-FR" sz="2400" dirty="0"/>
              <a:t>19% les utilisent en présence des élèves</a:t>
            </a:r>
          </a:p>
          <a:p>
            <a:r>
              <a:rPr lang="fr-FR" sz="2400" dirty="0"/>
              <a:t>11% font utiliser les outils numériques par leurs </a:t>
            </a:r>
            <a:r>
              <a:rPr lang="fr-FR" sz="2400" dirty="0" smtClean="0"/>
              <a:t>élèves (CEMEA, 2013)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Picture 2" descr="C:\Users\BRDES\Documents\NUMERIQUE ET APPRENTISSAGE\TUCE puentedu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7"/>
            <a:ext cx="40386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840760" cy="3600400"/>
          </a:xfrm>
        </p:spPr>
        <p:txBody>
          <a:bodyPr>
            <a:normAutofit/>
          </a:bodyPr>
          <a:lstStyle/>
          <a:p>
            <a:r>
              <a:rPr lang="fr-FR" b="1" dirty="0" smtClean="0"/>
              <a:t>Des reconfigurations d’organisation du travail au sein des EPLE?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599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1998</TotalTime>
  <Words>932</Words>
  <Application>Microsoft Office PowerPoint</Application>
  <PresentationFormat>Affichage à l'écran (4:3)</PresentationFormat>
  <Paragraphs>134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Clarté</vt:lpstr>
      <vt:lpstr>Communautés virtuelles /  sentiment d’appartenance ?</vt:lpstr>
      <vt:lpstr>Présentation PowerPoint</vt:lpstr>
      <vt:lpstr>Des « acteurs » et des pratiques interrogés</vt:lpstr>
      <vt:lpstr>Présentation PowerPoint</vt:lpstr>
      <vt:lpstr> L’idéologie californienne: les « cyber libertariens » </vt:lpstr>
      <vt:lpstr>Cultures numériques  juvéniles</vt:lpstr>
      <vt:lpstr>Présentation PowerPoint</vt:lpstr>
      <vt:lpstr>Identité professionnelle des enseignants et pratiques du numérique</vt:lpstr>
      <vt:lpstr>Des reconfigurations d’organisation du travail au sein des EPLE?</vt:lpstr>
      <vt:lpstr>« Bring your own device »</vt:lpstr>
      <vt:lpstr>Luttes de classes</vt:lpstr>
      <vt:lpstr>Présentation PowerPoint</vt:lpstr>
      <vt:lpstr>Des éclairages pour un pilotage pédagogique…</vt:lpstr>
      <vt:lpstr>Le projet de l’école questionné?</vt:lpstr>
      <vt:lpstr>Communauté virtuelle, éducation citoyenne, sentiment d’appartenance</vt:lpstr>
      <vt:lpstr>Vademecum usages pédagogiques du numérique, Inspecteurs Académie de Caen</vt:lpstr>
      <vt:lpstr>«  Ce n’est pas la technique qui est toxique, c’est notre incapacité à la socialiser  correctement »  B Stiegler, entretien avec M Serres Crise de l’éducation et Révolution numérique https://www.youtube.com/watch?v=lxU829l8tNs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communautés virtuelles renforcent-elles le sentiment d’appartenance ?</dc:title>
  <dc:creator>Bruno DESCAMPS</dc:creator>
  <cp:lastModifiedBy>THIERRY ARNOUX</cp:lastModifiedBy>
  <cp:revision>67</cp:revision>
  <dcterms:created xsi:type="dcterms:W3CDTF">2015-03-04T10:47:09Z</dcterms:created>
  <dcterms:modified xsi:type="dcterms:W3CDTF">2015-04-01T11:56:09Z</dcterms:modified>
</cp:coreProperties>
</file>