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1"/>
  </p:notesMasterIdLst>
  <p:handoutMasterIdLst>
    <p:handoutMasterId r:id="rId42"/>
  </p:handoutMasterIdLst>
  <p:sldIdLst>
    <p:sldId id="313" r:id="rId6"/>
    <p:sldId id="439" r:id="rId7"/>
    <p:sldId id="441" r:id="rId8"/>
    <p:sldId id="267" r:id="rId9"/>
    <p:sldId id="323" r:id="rId10"/>
    <p:sldId id="269" r:id="rId11"/>
    <p:sldId id="272" r:id="rId12"/>
    <p:sldId id="325" r:id="rId13"/>
    <p:sldId id="438" r:id="rId14"/>
    <p:sldId id="437" r:id="rId15"/>
    <p:sldId id="317" r:id="rId16"/>
    <p:sldId id="273" r:id="rId17"/>
    <p:sldId id="342" r:id="rId18"/>
    <p:sldId id="440" r:id="rId19"/>
    <p:sldId id="274" r:id="rId20"/>
    <p:sldId id="276" r:id="rId21"/>
    <p:sldId id="318" r:id="rId22"/>
    <p:sldId id="278" r:id="rId23"/>
    <p:sldId id="444" r:id="rId24"/>
    <p:sldId id="445" r:id="rId25"/>
    <p:sldId id="446" r:id="rId26"/>
    <p:sldId id="447" r:id="rId27"/>
    <p:sldId id="448" r:id="rId28"/>
    <p:sldId id="449" r:id="rId29"/>
    <p:sldId id="279" r:id="rId30"/>
    <p:sldId id="397" r:id="rId31"/>
    <p:sldId id="398" r:id="rId32"/>
    <p:sldId id="399" r:id="rId33"/>
    <p:sldId id="400" r:id="rId34"/>
    <p:sldId id="406" r:id="rId35"/>
    <p:sldId id="407" r:id="rId36"/>
    <p:sldId id="443" r:id="rId37"/>
    <p:sldId id="339" r:id="rId38"/>
    <p:sldId id="312" r:id="rId39"/>
    <p:sldId id="442" r:id="rId40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1B81"/>
    <a:srgbClr val="7D4579"/>
    <a:srgbClr val="009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2982" autoAdjust="0"/>
  </p:normalViewPr>
  <p:slideViewPr>
    <p:cSldViewPr>
      <p:cViewPr varScale="1">
        <p:scale>
          <a:sx n="106" d="100"/>
          <a:sy n="106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1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15/09/2014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B8CDA-55C1-B941-8DD1-462259F6F3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023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A513712-0336-49F9-BE35-057CE7A05CE1}" type="slidenum">
              <a:rPr lang="fr-FR"/>
              <a:pPr/>
              <a:t>‹N°›</a:t>
            </a:fld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0F609-28B8-435B-9AD0-216082BB97F8}" type="datetimeFigureOut">
              <a:rPr lang="fr-FR" smtClean="0"/>
              <a:t>03/10/2014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7460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>
              <a:solidFill>
                <a:srgbClr val="000000"/>
              </a:solidFill>
              <a:latin typeface="Lucida Grande" charset="0"/>
              <a:ea typeface="ＭＳ Ｐゴシック" pitchFamily="34" charset="-128"/>
            </a:endParaRPr>
          </a:p>
          <a:p>
            <a:pPr eaLnBrk="1" hangingPunct="1"/>
            <a:endParaRPr lang="fr-FR" dirty="0" smtClean="0">
              <a:latin typeface="Lucida Grande" charset="0"/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>
              <a:solidFill>
                <a:srgbClr val="000000"/>
              </a:solidFill>
              <a:latin typeface="Lucida Grande" charset="0"/>
              <a:ea typeface="ＭＳ Ｐゴシック" pitchFamily="34" charset="-128"/>
            </a:endParaRPr>
          </a:p>
          <a:p>
            <a:pPr eaLnBrk="1" hangingPunct="1"/>
            <a:endParaRPr lang="fr-FR" dirty="0" smtClean="0">
              <a:latin typeface="Lucida Grande" charset="0"/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>
              <a:solidFill>
                <a:srgbClr val="000000"/>
              </a:solidFill>
              <a:latin typeface="Lucida Grande" charset="0"/>
              <a:ea typeface="ＭＳ Ｐゴシック" pitchFamily="34" charset="-128"/>
            </a:endParaRPr>
          </a:p>
          <a:p>
            <a:pPr eaLnBrk="1" hangingPunct="1"/>
            <a:endParaRPr lang="fr-FR" dirty="0" smtClean="0">
              <a:latin typeface="Lucida Grande" charset="0"/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>
              <a:solidFill>
                <a:srgbClr val="000000"/>
              </a:solidFill>
              <a:latin typeface="Lucida Grande" charset="0"/>
              <a:ea typeface="ＭＳ Ｐゴシック" pitchFamily="34" charset="-128"/>
            </a:endParaRPr>
          </a:p>
          <a:p>
            <a:pPr eaLnBrk="1" hangingPunct="1"/>
            <a:endParaRPr lang="fr-FR" dirty="0" smtClean="0">
              <a:latin typeface="Lucida Grande" charset="0"/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b="1" u="sng" dirty="0" smtClean="0">
                <a:latin typeface="Lucida Grande" charset="0"/>
                <a:ea typeface="ＭＳ Ｐゴシック" pitchFamily="34" charset="-128"/>
              </a:rPr>
              <a:t>Message clés sur les notices de vote :</a:t>
            </a:r>
          </a:p>
          <a:p>
            <a:pPr eaLnBrk="1" hangingPunct="1"/>
            <a:endParaRPr lang="fr-FR" dirty="0" smtClean="0">
              <a:latin typeface="Lucida Grande" charset="0"/>
              <a:ea typeface="ＭＳ Ｐゴシック" pitchFamily="34" charset="-128"/>
            </a:endParaRPr>
          </a:p>
          <a:p>
            <a:pPr eaLnBrk="1" hangingPunct="1"/>
            <a:r>
              <a:rPr lang="fr-FR" u="sng" dirty="0" smtClean="0">
                <a:latin typeface="Lucida Grande" charset="0"/>
                <a:ea typeface="ＭＳ Ｐゴシック" pitchFamily="34" charset="-128"/>
              </a:rPr>
              <a:t>Informations pratiques </a:t>
            </a:r>
            <a:r>
              <a:rPr lang="fr-FR" dirty="0" smtClean="0">
                <a:latin typeface="Lucida Grande" charset="0"/>
                <a:ea typeface="ＭＳ Ｐゴシック" pitchFamily="34" charset="-128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fr-FR" dirty="0" smtClean="0">
                <a:latin typeface="Lucida Grande" charset="0"/>
                <a:ea typeface="ＭＳ Ｐゴシック" pitchFamily="34" charset="-128"/>
              </a:rPr>
              <a:t>Si électeur ne connaît pas son Numem, il peut le demander auprès du secrétariat d’établissement et/ ou du gestionnaire en académie</a:t>
            </a:r>
          </a:p>
          <a:p>
            <a:pPr eaLnBrk="1" hangingPunct="1">
              <a:buFontTx/>
              <a:buChar char="•"/>
            </a:pPr>
            <a:r>
              <a:rPr lang="fr-FR" dirty="0" smtClean="0">
                <a:latin typeface="Lucida Grande" charset="0"/>
                <a:ea typeface="ＭＳ Ｐゴシック" pitchFamily="34" charset="-128"/>
              </a:rPr>
              <a:t>Rappel des consignes pour se connecter sur la messagerie professionnelle :◗ Cliquer sur le lien «mél ouvert» ou «webmail» proposé sur le site de</a:t>
            </a:r>
          </a:p>
          <a:p>
            <a:pPr eaLnBrk="1" hangingPunct="1"/>
            <a:r>
              <a:rPr lang="fr-FR" dirty="0" smtClean="0">
                <a:latin typeface="Lucida Grande" charset="0"/>
                <a:ea typeface="ＭＳ Ｐゴシック" pitchFamily="34" charset="-128"/>
              </a:rPr>
              <a:t>l’académie concernée◗ Saisir l’identifiant (en minuscules ,sans espace, sans accent et sans point), Saisir votre mot de passe </a:t>
            </a:r>
            <a:r>
              <a:rPr lang="fr-FR" sz="1100" dirty="0" smtClean="0">
                <a:latin typeface="Lucida Grande" charset="0"/>
                <a:ea typeface="ＭＳ Ｐゴシック" pitchFamily="34" charset="-128"/>
              </a:rPr>
              <a:t>Identifiant</a:t>
            </a:r>
            <a:r>
              <a:rPr lang="fr-FR" b="1" dirty="0" smtClean="0">
                <a:latin typeface="Lucida Grande" charset="0"/>
                <a:ea typeface="ＭＳ Ｐゴシック" pitchFamily="34" charset="-128"/>
              </a:rPr>
              <a:t> </a:t>
            </a:r>
            <a:r>
              <a:rPr lang="fr-FR" dirty="0" smtClean="0">
                <a:latin typeface="Lucida Grande" charset="0"/>
                <a:ea typeface="ＭＳ Ｐゴシック" pitchFamily="34" charset="-128"/>
              </a:rPr>
              <a:t>: nom (p = initiale du prénom, suivi du nom, suivi éventuellement d’un chiffre) Mot de passe : si c’est votre première connexion, le mot de passe est votre Numen (13 caractères à saisir, en majuscules pour les lettres)</a:t>
            </a:r>
          </a:p>
          <a:p>
            <a:pPr eaLnBrk="1" hangingPunct="1"/>
            <a:endParaRPr lang="fr-FR" dirty="0" smtClean="0">
              <a:latin typeface="Lucida Grande" charset="0"/>
              <a:ea typeface="ＭＳ Ｐゴシック" pitchFamily="34" charset="-128"/>
            </a:endParaRPr>
          </a:p>
          <a:p>
            <a:pPr eaLnBrk="1" hangingPunct="1"/>
            <a:endParaRPr lang="fr-FR" dirty="0" smtClean="0">
              <a:latin typeface="Lucida Grande" charset="0"/>
              <a:ea typeface="ＭＳ Ｐゴシック" pitchFamily="34" charset="-128"/>
            </a:endParaRPr>
          </a:p>
          <a:p>
            <a:pPr eaLnBrk="1" hangingPunct="1"/>
            <a:endParaRPr lang="fr-FR" dirty="0" smtClean="0">
              <a:latin typeface="Lucida Grande" charset="0"/>
              <a:ea typeface="ＭＳ Ｐゴシック" pitchFamily="34" charset="-128"/>
            </a:endParaRPr>
          </a:p>
          <a:p>
            <a:pPr eaLnBrk="1" hangingPunct="1"/>
            <a:r>
              <a:rPr lang="fr-FR" dirty="0" smtClean="0">
                <a:latin typeface="Lucida Grande" charset="0"/>
                <a:ea typeface="ＭＳ Ｐゴシック" pitchFamily="34" charset="-128"/>
              </a:rPr>
              <a:t/>
            </a:r>
            <a:br>
              <a:rPr lang="fr-FR" dirty="0" smtClean="0">
                <a:latin typeface="Lucida Grande" charset="0"/>
                <a:ea typeface="ＭＳ Ｐゴシック" pitchFamily="34" charset="-128"/>
              </a:rPr>
            </a:br>
            <a:r>
              <a:rPr lang="fr-FR" dirty="0" smtClean="0">
                <a:latin typeface="Lucida Grande" charset="0"/>
                <a:ea typeface="ＭＳ Ｐゴシック" pitchFamily="34" charset="-128"/>
              </a:rPr>
              <a:t/>
            </a:r>
            <a:br>
              <a:rPr lang="fr-FR" dirty="0" smtClean="0">
                <a:latin typeface="Lucida Grande" charset="0"/>
                <a:ea typeface="ＭＳ Ｐゴシック" pitchFamily="34" charset="-128"/>
              </a:rPr>
            </a:br>
            <a:endParaRPr lang="fr-FR" dirty="0" smtClean="0">
              <a:latin typeface="Lucida Grande" charset="0"/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>
              <a:latin typeface="Lucida Grande" charset="0"/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b="1" u="sng" dirty="0" smtClean="0">
                <a:latin typeface="Lucida Grande" charset="0"/>
                <a:ea typeface="ＭＳ Ｐゴシック" pitchFamily="34" charset="-128"/>
              </a:rPr>
              <a:t>Message clés sur les notices de vote :</a:t>
            </a:r>
            <a:endParaRPr lang="fr-FR" dirty="0" smtClean="0">
              <a:latin typeface="Lucida Grande" charset="0"/>
              <a:ea typeface="ＭＳ Ｐゴシック" pitchFamily="34" charset="-128"/>
            </a:endParaRPr>
          </a:p>
          <a:p>
            <a:pPr eaLnBrk="1" hangingPunct="1"/>
            <a:endParaRPr lang="fr-FR" dirty="0" smtClean="0">
              <a:latin typeface="Lucida Grande" charset="0"/>
              <a:ea typeface="ＭＳ Ｐゴシック" pitchFamily="34" charset="-128"/>
            </a:endParaRPr>
          </a:p>
          <a:p>
            <a:pPr eaLnBrk="1" hangingPunct="1"/>
            <a:endParaRPr lang="fr-FR" dirty="0" smtClean="0">
              <a:latin typeface="Lucida Grande" charset="0"/>
              <a:ea typeface="ＭＳ Ｐゴシック" pitchFamily="34" charset="-128"/>
            </a:endParaRPr>
          </a:p>
          <a:p>
            <a:pPr eaLnBrk="1" hangingPunct="1"/>
            <a:endParaRPr lang="fr-FR" dirty="0" smtClean="0">
              <a:latin typeface="Lucida Grande" charset="0"/>
              <a:ea typeface="ＭＳ Ｐゴシック" pitchFamily="34" charset="-128"/>
            </a:endParaRPr>
          </a:p>
          <a:p>
            <a:pPr eaLnBrk="1" hangingPunct="1"/>
            <a:r>
              <a:rPr lang="fr-FR" dirty="0" smtClean="0">
                <a:latin typeface="Lucida Grande" charset="0"/>
                <a:ea typeface="ＭＳ Ｐゴシック" pitchFamily="34" charset="-128"/>
              </a:rPr>
              <a:t/>
            </a:r>
            <a:br>
              <a:rPr lang="fr-FR" dirty="0" smtClean="0">
                <a:latin typeface="Lucida Grande" charset="0"/>
                <a:ea typeface="ＭＳ Ｐゴシック" pitchFamily="34" charset="-128"/>
              </a:rPr>
            </a:br>
            <a:r>
              <a:rPr lang="fr-FR" dirty="0" smtClean="0">
                <a:latin typeface="Lucida Grande" charset="0"/>
                <a:ea typeface="ＭＳ Ｐゴシック" pitchFamily="34" charset="-128"/>
              </a:rPr>
              <a:t/>
            </a:r>
            <a:br>
              <a:rPr lang="fr-FR" dirty="0" smtClean="0">
                <a:latin typeface="Lucida Grande" charset="0"/>
                <a:ea typeface="ＭＳ Ｐゴシック" pitchFamily="34" charset="-128"/>
              </a:rPr>
            </a:br>
            <a:endParaRPr lang="fr-FR" dirty="0" smtClean="0">
              <a:latin typeface="Lucida Grande" charset="0"/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b="1" u="sng" dirty="0" smtClean="0">
                <a:latin typeface="Lucida Grande" charset="0"/>
                <a:ea typeface="ＭＳ Ｐゴシック" pitchFamily="34" charset="-128"/>
              </a:rPr>
              <a:t>Messages clés :</a:t>
            </a:r>
          </a:p>
          <a:p>
            <a:pPr eaLnBrk="1" hangingPunct="1"/>
            <a:endParaRPr lang="fr-FR" b="1" u="sng" dirty="0" smtClean="0">
              <a:latin typeface="Lucida Grande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 Le portail de vote est compatible avec la majorité des ordinateurs. Une connexion internet est indispensable pour pouvoir voter (le système n’exige pas du haut débit). </a:t>
            </a:r>
            <a:endParaRPr lang="fr-FR" dirty="0" smtClean="0">
              <a:solidFill>
                <a:srgbClr val="000000"/>
              </a:solidFill>
              <a:latin typeface="Lucida Grande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 Pour </a:t>
            </a: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accéder à l’application de vote l’électeur se connecte au portail public et une fois l’élection ouverte, accède à l’application de vote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b="1" u="sng" dirty="0" smtClean="0">
                <a:latin typeface="Lucida Grande" charset="0"/>
                <a:ea typeface="ＭＳ Ｐゴシック" pitchFamily="34" charset="-128"/>
              </a:rPr>
              <a:t>Messages clés :</a:t>
            </a:r>
          </a:p>
          <a:p>
            <a:pPr eaLnBrk="1" hangingPunct="1"/>
            <a:endParaRPr lang="fr-FR" b="1" u="sng" dirty="0" smtClean="0">
              <a:latin typeface="Lucida Grande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 Le portail de vote est compatible avec la majorité des ordinateurs. Une connexion internet est indispensable pour pouvoir voter (le système n’exige pas du haut débit). </a:t>
            </a:r>
            <a:endParaRPr lang="fr-FR" dirty="0" smtClean="0">
              <a:solidFill>
                <a:srgbClr val="000000"/>
              </a:solidFill>
              <a:latin typeface="Lucida Grande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fr-FR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 Pour </a:t>
            </a: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accéder à l’application de vote l’électeur se connecte au portail public et une fois l’élection ouverte, accède à l’application de vote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b="1" u="sng" dirty="0" smtClean="0">
                <a:latin typeface="Lucida Grande" charset="0"/>
                <a:ea typeface="ＭＳ Ｐゴシック" pitchFamily="34" charset="-128"/>
              </a:rPr>
              <a:t>Messages clés :</a:t>
            </a:r>
          </a:p>
          <a:p>
            <a:pPr eaLnBrk="1" hangingPunct="1"/>
            <a:endParaRPr lang="fr-FR" b="1" u="sng" dirty="0" smtClean="0">
              <a:latin typeface="Lucida Grande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 Le portail de vote est compatible avec la majorité des ordinateurs. Une connexion internet est indispensable pour pouvoir voter (le système n’exige pas du haut débit). </a:t>
            </a:r>
            <a:endParaRPr lang="fr-FR" dirty="0" smtClean="0">
              <a:solidFill>
                <a:srgbClr val="000000"/>
              </a:solidFill>
              <a:latin typeface="Lucida Grande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fr-FR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 Pour </a:t>
            </a: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accéder à l’application de vote l’électeur se connecte au portail public et une fois l’élection ouverte, accède à l’application de vote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>
              <a:solidFill>
                <a:srgbClr val="000000"/>
              </a:solidFill>
              <a:latin typeface="Lucida Grande" charset="0"/>
              <a:ea typeface="ＭＳ Ｐゴシック" pitchFamily="34" charset="-128"/>
            </a:endParaRPr>
          </a:p>
          <a:p>
            <a:pPr eaLnBrk="1" hangingPunct="1"/>
            <a:endParaRPr lang="fr-FR" dirty="0" smtClean="0">
              <a:latin typeface="Lucida Grande" charset="0"/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b="1" u="sng" dirty="0" smtClean="0">
                <a:latin typeface="Lucida Grande" charset="0"/>
                <a:ea typeface="ＭＳ Ｐゴシック" pitchFamily="34" charset="-128"/>
              </a:rPr>
              <a:t>Messages clés :</a:t>
            </a:r>
          </a:p>
          <a:p>
            <a:pPr eaLnBrk="1" hangingPunct="1"/>
            <a:endParaRPr lang="fr-FR" b="1" u="sng" dirty="0" smtClean="0">
              <a:latin typeface="Lucida Grande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 Le portail de vote est compatible avec la majorité des ordinateurs. Une connexion internet est indispensable pour pouvoir voter (le système n’exige pas du haut débit). </a:t>
            </a:r>
            <a:endParaRPr lang="fr-FR" dirty="0" smtClean="0">
              <a:solidFill>
                <a:srgbClr val="000000"/>
              </a:solidFill>
              <a:latin typeface="Lucida Grande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fr-FR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 Pour </a:t>
            </a: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accéder à l’application de vote l’électeur se connecte au portail public et une fois l’élection ouverte, accède à l’application de vote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b="1" u="sng" dirty="0" smtClean="0">
                <a:latin typeface="Lucida Grande" charset="0"/>
                <a:ea typeface="ＭＳ Ｐゴシック" pitchFamily="34" charset="-128"/>
              </a:rPr>
              <a:t>Messages clés :</a:t>
            </a:r>
          </a:p>
          <a:p>
            <a:pPr eaLnBrk="1" hangingPunct="1"/>
            <a:endParaRPr lang="fr-FR" b="1" u="sng" dirty="0" smtClean="0">
              <a:latin typeface="Lucida Grande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 Le portail de vote est compatible avec la majorité des ordinateurs. Une connexion internet est indispensable pour pouvoir voter (le système n’exige pas du haut débit). </a:t>
            </a:r>
            <a:endParaRPr lang="fr-FR" dirty="0" smtClean="0">
              <a:solidFill>
                <a:srgbClr val="000000"/>
              </a:solidFill>
              <a:latin typeface="Lucida Grande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fr-FR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 Pour </a:t>
            </a: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accéder à l’application de vote l’électeur se connecte au portail public et une fois l’élection ouverte, accède à l’application de vote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b="1" u="sng" dirty="0" smtClean="0">
                <a:latin typeface="Lucida Grande" charset="0"/>
                <a:ea typeface="ＭＳ Ｐゴシック" pitchFamily="34" charset="-128"/>
              </a:rPr>
              <a:t>Messages clés :</a:t>
            </a:r>
          </a:p>
          <a:p>
            <a:pPr eaLnBrk="1" hangingPunct="1"/>
            <a:endParaRPr lang="fr-FR" b="1" u="sng" dirty="0" smtClean="0">
              <a:latin typeface="Lucida Grande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 Le portail de vote est compatible avec la majorité des ordinateurs. Une connexion internet est indispensable pour pouvoir voter (le système n’exige pas du haut débit). </a:t>
            </a:r>
            <a:endParaRPr lang="fr-FR" dirty="0" smtClean="0">
              <a:solidFill>
                <a:srgbClr val="000000"/>
              </a:solidFill>
              <a:latin typeface="Lucida Grande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fr-FR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 Pour </a:t>
            </a: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accéder à l’application de vote l’électeur se connecte au portail public et une fois l’élection ouverte, accède à l’application de vote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b="1" u="sng" dirty="0" smtClean="0">
                <a:latin typeface="Lucida Grande" charset="0"/>
                <a:ea typeface="ＭＳ Ｐゴシック" pitchFamily="34" charset="-128"/>
              </a:rPr>
              <a:t>Messages clés :</a:t>
            </a:r>
          </a:p>
          <a:p>
            <a:pPr eaLnBrk="1" hangingPunct="1"/>
            <a:endParaRPr lang="fr-FR" b="1" u="sng" dirty="0" smtClean="0">
              <a:latin typeface="Lucida Grande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 Le portail de vote est compatible avec la majorité des ordinateurs. Une connexion internet est indispensable pour pouvoir voter (le système n’exige pas du haut débit). </a:t>
            </a:r>
            <a:endParaRPr lang="fr-FR" dirty="0" smtClean="0">
              <a:solidFill>
                <a:srgbClr val="000000"/>
              </a:solidFill>
              <a:latin typeface="Lucida Grande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fr-FR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 Pour </a:t>
            </a: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accéder à l’application de vote l’électeur se connecte au portail public et une fois l’élection ouverte, accède à l’application de vote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24</a:t>
            </a:fld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b="1" u="sng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Messages clés :</a:t>
            </a:r>
          </a:p>
          <a:p>
            <a:pPr eaLnBrk="1" hangingPunct="1">
              <a:buFontTx/>
              <a:buChar char="•"/>
            </a:pP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 Zoom sur les experts indépendants :</a:t>
            </a:r>
          </a:p>
          <a:p>
            <a:pPr eaLnBrk="1" hangingPunct="1"/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Les experts indépendants ont été choisis sur la base d’un marché passé par le MEN, conformément aux préconisations de la CNIL. </a:t>
            </a:r>
          </a:p>
          <a:p>
            <a:pPr eaLnBrk="1" hangingPunct="1"/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L’expertise indépendante répond également à une demande des OS formulée dès le début du projet.</a:t>
            </a:r>
          </a:p>
          <a:p>
            <a:pPr eaLnBrk="1" hangingPunct="1"/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L’expertise portera sur l’élection test pendant et avant les scrutins</a:t>
            </a:r>
          </a:p>
          <a:p>
            <a:pPr eaLnBrk="1" hangingPunct="1"/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Le rapport de l’expertise sera communiqué aux OS </a:t>
            </a:r>
          </a:p>
          <a:p>
            <a:pPr eaLnBrk="1" hangingPunct="1"/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 Exemples de vérification : Garantir que le système déployé est bien celui audité</a:t>
            </a:r>
          </a:p>
          <a:p>
            <a:pPr eaLnBrk="1" hangingPunct="1">
              <a:buFontTx/>
              <a:buChar char="•"/>
            </a:pPr>
            <a:endParaRPr lang="fr-FR" dirty="0" smtClean="0">
              <a:solidFill>
                <a:srgbClr val="000000"/>
              </a:solidFill>
              <a:latin typeface="Lucida Grande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Zoom sur la CNIL : Une nouvelle recommandation datant du 21 octobre 2010 , renforce le contrôle du bureau de vote électronique mais aussi renforce l’exigence de confidentialité du bulletin de vote ( authentification de l’électeur )</a:t>
            </a:r>
          </a:p>
          <a:p>
            <a:pPr eaLnBrk="1" hangingPunct="1"/>
            <a:endParaRPr lang="fr-FR" dirty="0" smtClean="0">
              <a:solidFill>
                <a:srgbClr val="000000"/>
              </a:solidFill>
              <a:latin typeface="Lucida Grande" charset="0"/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25</a:t>
            </a:fld>
            <a:endParaRPr 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28</a:t>
            </a:fld>
            <a:endParaRPr 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71" tIns="44888" rIns="89771" bIns="4488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>
              <a:latin typeface="Lucida Grande" charset="0"/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33</a:t>
            </a:fld>
            <a:endParaRPr lang="fr-F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s-ES" dirty="0" smtClean="0">
              <a:latin typeface="Lucida Grande" charset="0"/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34</a:t>
            </a:fld>
            <a:endParaRPr lang="fr-F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s-ES" dirty="0" smtClean="0">
              <a:latin typeface="Lucida Grande" charset="0"/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809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>
              <a:latin typeface="Lucida Grande" charset="0"/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3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>
              <a:latin typeface="Lucida Grande" charset="0"/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507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b="1" u="sng" dirty="0" smtClean="0">
                <a:latin typeface="Lucida Grande" charset="0"/>
                <a:ea typeface="ＭＳ Ｐゴシック" pitchFamily="34" charset="-128"/>
              </a:rPr>
              <a:t>Messages clés :</a:t>
            </a:r>
            <a:endParaRPr lang="fr-FR" dirty="0" smtClean="0">
              <a:solidFill>
                <a:srgbClr val="000000"/>
              </a:solidFill>
              <a:latin typeface="Lucida Grande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Le portai d’information électeur est accessible depuis le site « education.gouv.fr »</a:t>
            </a:r>
          </a:p>
          <a:p>
            <a:pPr eaLnBrk="1" hangingPunct="1">
              <a:buFontTx/>
              <a:buChar char="•"/>
            </a:pP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Le portail d’information électeur regroupe toutes les informations concernant les scrutins auxquels l’électeur est invité à participer. Etant donné le nombre de listes, l’affichage papier pose problème. Les professions de foi sont désormais dématérialisées et consultables avant et pendant le vote sur le portail. </a:t>
            </a:r>
          </a:p>
          <a:p>
            <a:pPr eaLnBrk="1" hangingPunct="1">
              <a:buFontTx/>
              <a:buChar char="•"/>
            </a:pP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Chaque électeur, pourra consulter les listes électorales. Si celui-ci constate une erreur, il pourra en avertir son académie via un formulaire disponible sur le site</a:t>
            </a:r>
          </a:p>
          <a:p>
            <a:pPr eaLnBrk="1" hangingPunct="1">
              <a:buFontTx/>
              <a:buChar char="•"/>
            </a:pP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Le flyer a pour objectif de permettre aux enseignants de nettoyer leurs messageries professionnelles (souvent peu consultées et donc pleines) avant la période de vote</a:t>
            </a:r>
          </a:p>
          <a:p>
            <a:pPr eaLnBrk="1" hangingPunct="1">
              <a:buFontTx/>
              <a:buChar char="•"/>
            </a:pP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L’affichette a pour objectif d’informer et d’appeler aux votes</a:t>
            </a:r>
            <a:endParaRPr lang="fr-FR" dirty="0" smtClean="0">
              <a:solidFill>
                <a:schemeClr val="accent2"/>
              </a:solidFill>
              <a:latin typeface="Lucida Grande" charset="0"/>
              <a:ea typeface="ＭＳ Ｐゴシック" pitchFamily="34" charset="-128"/>
            </a:endParaRPr>
          </a:p>
          <a:p>
            <a:pPr eaLnBrk="1" hangingPunct="1">
              <a:buFontTx/>
              <a:buChar char="•"/>
            </a:pP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La check-list regroupe l’ensemble des points à traiter en vue de l’organisation du vote (affichage des différentes communications, numéro de l’assistance utilisateur et l’organisation du kiosque de vote)</a:t>
            </a:r>
          </a:p>
          <a:p>
            <a:pPr eaLnBrk="1" hangingPunct="1">
              <a:buFontTx/>
              <a:buChar char="•"/>
            </a:pPr>
            <a:r>
              <a:rPr lang="fr-FR" dirty="0" smtClean="0">
                <a:solidFill>
                  <a:srgbClr val="000000"/>
                </a:solidFill>
                <a:latin typeface="Lucida Grande" charset="0"/>
                <a:ea typeface="ＭＳ Ｐゴシック" pitchFamily="34" charset="-128"/>
              </a:rPr>
              <a:t> Un kiosque de vote est mis en place dans chaque établissement pour les agents n’ayant pas pu voter d’un autre ordinateur. Celui-ci est ouvert le 4 avril.</a:t>
            </a:r>
          </a:p>
          <a:p>
            <a:pPr eaLnBrk="1" hangingPunct="1"/>
            <a:endParaRPr lang="fr-FR" dirty="0" smtClean="0">
              <a:latin typeface="Lucida Grande" charset="0"/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>
              <a:latin typeface="Lucida Grande" charset="0"/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>
              <a:solidFill>
                <a:srgbClr val="000000"/>
              </a:solidFill>
              <a:latin typeface="Lucida Grande" charset="0"/>
              <a:ea typeface="ＭＳ Ｐゴシック" pitchFamily="34" charset="-128"/>
            </a:endParaRPr>
          </a:p>
          <a:p>
            <a:pPr eaLnBrk="1" hangingPunct="1"/>
            <a:endParaRPr lang="fr-FR" dirty="0" smtClean="0">
              <a:latin typeface="Lucida Grande" charset="0"/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0400" y="495300"/>
            <a:ext cx="5475288" cy="4108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81342" y="4715907"/>
            <a:ext cx="5434993" cy="4467701"/>
          </a:xfrm>
          <a:noFill/>
        </p:spPr>
        <p:txBody>
          <a:bodyPr wrap="square" lIns="89783" tIns="44892" rIns="89783" bIns="448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dirty="0" smtClean="0">
              <a:solidFill>
                <a:srgbClr val="000000"/>
              </a:solidFill>
              <a:latin typeface="Lucida Grande" charset="0"/>
              <a:ea typeface="ＭＳ Ｐゴシック" pitchFamily="34" charset="-128"/>
            </a:endParaRPr>
          </a:p>
          <a:p>
            <a:pPr eaLnBrk="1" hangingPunct="1"/>
            <a:endParaRPr lang="fr-FR" dirty="0" smtClean="0">
              <a:latin typeface="Lucida Grande" charset="0"/>
              <a:ea typeface="ＭＳ Ｐゴシック" pitchFamily="34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13712-0336-49F9-BE35-057CE7A05CE1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790B4-0312-4BB8-8186-30225DA6A478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A9DFB-98B8-4CD6-82AF-D5C10C7A31C7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71523-4223-4F26-BF30-FEFA56C3897F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F72B3-09B9-40C0-B99B-AF517DCAC270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FD15A-A115-49F3-A2C7-F933CBCFEAA6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2C2E4-6CDD-418E-9CD8-43F329A30CD5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9ED04-AEF5-41C6-A818-076D04CE0DAF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F77E0-3E44-4924-988A-C14E4B381F77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C108F-FA03-4CA0-B919-0952CDA50C85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E7F93-9A74-4D2B-80F4-E32751A3BD1B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B5C75-FE50-4760-88C1-3BF72F78A78A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5"/>
          <p:cNvSpPr txBox="1">
            <a:spLocks/>
          </p:cNvSpPr>
          <p:nvPr userDrawn="1"/>
        </p:nvSpPr>
        <p:spPr bwMode="auto">
          <a:xfrm>
            <a:off x="7884369" y="6453336"/>
            <a:ext cx="95483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FB3D9F98-0CCE-4820-BBC2-46C035C3D68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94418"/>
            <a:ext cx="808484" cy="59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E3B31-08A8-44E5-8A67-314845B77761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533DD-B073-4C54-9D6B-86FBAFEDBA92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B15A7-E9F1-46B1-9751-4BF23E9D8EED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7F824-32F3-4169-BEC2-5DF7C308C8D4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9AC2F-4311-42B6-AF5E-6D783F233767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311BB-A601-41E4-A408-A613E0C514AC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6" name="Espace réservé du numéro de diapositive 5"/>
          <p:cNvSpPr txBox="1">
            <a:spLocks/>
          </p:cNvSpPr>
          <p:nvPr userDrawn="1"/>
        </p:nvSpPr>
        <p:spPr bwMode="auto">
          <a:xfrm>
            <a:off x="7884369" y="6453336"/>
            <a:ext cx="95483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FB3D9F98-0CCE-4820-BBC2-46C035C3D688}" type="slidenum">
              <a:rPr lang="fr-FR" smtClean="0"/>
              <a:pPr/>
              <a:t>‹N°›</a:t>
            </a:fld>
            <a:r>
              <a:rPr lang="fr-FR" dirty="0" smtClean="0"/>
              <a:t>/60</a:t>
            </a:r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0"/>
          <p:cNvSpPr txBox="1">
            <a:spLocks noChangeArrowheads="1"/>
          </p:cNvSpPr>
          <p:nvPr userDrawn="1"/>
        </p:nvSpPr>
        <p:spPr bwMode="auto">
          <a:xfrm>
            <a:off x="4067175" y="6572250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sz="900" dirty="0">
                <a:solidFill>
                  <a:srgbClr val="7D4579"/>
                </a:solidFill>
              </a:rPr>
              <a:t>Vote par Internet </a:t>
            </a:r>
          </a:p>
        </p:txBody>
      </p:sp>
      <p:sp>
        <p:nvSpPr>
          <p:cNvPr id="6" name="Espace réservé du numéro de diapositive 5"/>
          <p:cNvSpPr txBox="1">
            <a:spLocks/>
          </p:cNvSpPr>
          <p:nvPr userDrawn="1"/>
        </p:nvSpPr>
        <p:spPr bwMode="auto">
          <a:xfrm>
            <a:off x="7884369" y="6448251"/>
            <a:ext cx="95483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FB3D9F98-0CCE-4820-BBC2-46C035C3D68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94418"/>
            <a:ext cx="808484" cy="59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C7E49-810E-4602-8A97-B22ED51D7A7E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E28D2-E7FB-4364-B86C-3BB1D1E77619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112553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557338"/>
            <a:ext cx="822960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27200" y="6376988"/>
            <a:ext cx="568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01013" y="6356350"/>
            <a:ext cx="5857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F54FA5F-3851-49E4-A79F-6E08677C15B3}" type="slidenum">
              <a:rPr lang="fr-FR"/>
              <a:pPr/>
              <a:t>‹N°›</a:t>
            </a:fld>
            <a:endParaRPr lang="fr-FR" dirty="0"/>
          </a:p>
        </p:txBody>
      </p:sp>
      <p:grpSp>
        <p:nvGrpSpPr>
          <p:cNvPr id="7" name="Group 6"/>
          <p:cNvGrpSpPr/>
          <p:nvPr/>
        </p:nvGrpSpPr>
        <p:grpSpPr>
          <a:xfrm>
            <a:off x="12576" y="0"/>
            <a:ext cx="9144000" cy="1086666"/>
            <a:chOff x="-25772" y="2530656"/>
            <a:chExt cx="9144000" cy="1086666"/>
          </a:xfrm>
        </p:grpSpPr>
        <p:sp>
          <p:nvSpPr>
            <p:cNvPr id="3" name="Rectangle 2"/>
            <p:cNvSpPr/>
            <p:nvPr userDrawn="1"/>
          </p:nvSpPr>
          <p:spPr>
            <a:xfrm>
              <a:off x="-25772" y="2530656"/>
              <a:ext cx="9144000" cy="792088"/>
            </a:xfrm>
            <a:prstGeom prst="rect">
              <a:avLst/>
            </a:prstGeom>
            <a:solidFill>
              <a:srgbClr val="951B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028166"/>
              <a:ext cx="2376264" cy="589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51" r:id="rId7"/>
    <p:sldLayoutId id="2147483736" r:id="rId8"/>
    <p:sldLayoutId id="2147483737" r:id="rId9"/>
    <p:sldLayoutId id="2147483738" r:id="rId10"/>
    <p:sldLayoutId id="2147483739" r:id="rId11"/>
  </p:sldLayoutIdLst>
  <p:transition>
    <p:wipe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7D457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7D457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7D457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7D457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7D4579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7D4579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7D4579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7D4579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7D457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951B8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0D4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286000"/>
            <a:ext cx="82296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34290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 smtClean="0"/>
              <a:t>15-09-2014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FD60773-F9C1-4F2D-BD54-9CE3FB89B4E5}" type="slidenum">
              <a:rPr lang="fr-FR"/>
              <a:pPr/>
              <a:t>‹N°›</a:t>
            </a:fld>
            <a:endParaRPr lang="fr-FR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1800200"/>
            <a:chOff x="-25772" y="2530656"/>
            <a:chExt cx="9144000" cy="1086666"/>
          </a:xfrm>
        </p:grpSpPr>
        <p:sp>
          <p:nvSpPr>
            <p:cNvPr id="9" name="Rectangle 8"/>
            <p:cNvSpPr/>
            <p:nvPr userDrawn="1"/>
          </p:nvSpPr>
          <p:spPr>
            <a:xfrm>
              <a:off x="-25772" y="2530656"/>
              <a:ext cx="9144000" cy="792088"/>
            </a:xfrm>
            <a:prstGeom prst="rect">
              <a:avLst/>
            </a:prstGeom>
            <a:solidFill>
              <a:srgbClr val="951B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028166"/>
              <a:ext cx="2376264" cy="589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>
    <p:wipe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kern="1200" dirty="0">
          <a:solidFill>
            <a:srgbClr val="7D4579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rgbClr val="7D4579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rgbClr val="7D4579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rgbClr val="7D4579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rgbClr val="7D4579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rgbClr val="7D4579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rgbClr val="7D4579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rgbClr val="7D4579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rgbClr val="7D457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lang="fr-FR" sz="2400" kern="1200" dirty="0">
          <a:solidFill>
            <a:srgbClr val="951B8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fr-FR" sz="1600" kern="1200" dirty="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fr/imgres?imgurl=http://www.morinmorgane.fr/enveloppe.jpg&amp;imgrefurl=http://www.morinmorgane.fr/&amp;usg=__9MPReEObihzsGyFoQs4BLfPiYdw=&amp;h=319&amp;w=481&amp;sz=14&amp;hl=fr&amp;start=11&amp;zoom=1&amp;tbnid=-ioSPUhei4YqzM:&amp;tbnh=86&amp;tbnw=129&amp;ei=Qf1ATtvZLYXKswavsvzUBw&amp;prev=/search?q=enveloppe&amp;hl=fr&amp;biw=737&amp;bih=445&amp;gbv=2&amp;tbm=isch&amp;itbs=1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www.google.fr/imgres?imgurl=http://www.forum-vista.net/wp-content/uploads/2010/01/internet-explorer-logo.jpg&amp;imgrefurl=http://www.forum-vista.net/correctif-internet-explorer-et-explications-813&amp;usg=__moY7NMDpf5-Zy9KEEhsUYw-yLCc=&amp;h=242&amp;w=235&amp;sz=35&amp;hl=fr&amp;start=7&amp;zoom=1&amp;tbnid=apxv-wSvMpsyUM:&amp;tbnh=110&amp;tbnw=107&amp;ei=H_1ATpKXKpHLtAb9lb3hBw&amp;prev=/search?q=internet&amp;hl=fr&amp;biw=737&amp;bih=445&amp;gbv=2&amp;tbm=isch&amp;itbs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://www.google.fr/imgres?imgurl=https://pfi-itgur.inrets.fr/Members/ambellouis/enveloppe.jpg/image&amp;imgrefurl=https://pfi-itgur.inrets.fr/Members/ambellouis/enveloppe.jpg/image_view_fullscreen&amp;usg=__UQ-wHlYkTGoCQUmV6pMG5_mfZsI=&amp;h=319&amp;w=481&amp;sz=14&amp;hl=fr&amp;start=17&amp;zoom=1&amp;itbs=1&amp;tbnid=-ioSPUhei4YqzM:&amp;tbnh=86&amp;tbnw=129&amp;prev=/search?q=enveloppe&amp;hl=fr&amp;biw=737&amp;bih=445&amp;gbv=2&amp;tbm=isch&amp;ei=qdcJTv2EJcf5sgbGjMnkDg" TargetMode="External"/><Relationship Id="rId7" Type="http://schemas.openxmlformats.org/officeDocument/2006/relationships/image" Target="../media/image43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fr/imgres?imgurl=http://www.educol.net/une-feuille-de-papier-t10263.jpg&amp;imgrefurl=http://www.educol.net/coloriage-une-feuille-de-papier-i10263.html&amp;usg=__WD184aZYsm-vWZQaBtgnkdRWKd0=&amp;h=531&amp;w=750&amp;sz=80&amp;hl=fr&amp;start=3&amp;zoom=1&amp;itbs=1&amp;tbnid=EiHrkpVKxwmq8M:&amp;tbnh=100&amp;tbnw=141&amp;prev=/search?q=feuille+de+papier&amp;hl=fr&amp;biw=737&amp;bih=445&amp;gbv=2&amp;tbm=isch&amp;ei=MNsJTuGfE5H3sgb72picDg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4.emf"/><Relationship Id="rId10" Type="http://schemas.openxmlformats.org/officeDocument/2006/relationships/image" Target="../media/image46.png"/><Relationship Id="rId4" Type="http://schemas.openxmlformats.org/officeDocument/2006/relationships/image" Target="../media/image42.jpe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-caen.f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2"/>
          <p:cNvSpPr txBox="1">
            <a:spLocks noChangeArrowheads="1"/>
          </p:cNvSpPr>
          <p:nvPr/>
        </p:nvSpPr>
        <p:spPr bwMode="auto">
          <a:xfrm>
            <a:off x="683568" y="1772816"/>
            <a:ext cx="7992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7D4579"/>
                </a:solidFill>
                <a:cs typeface="Arial" charset="0"/>
              </a:rPr>
              <a:t>Vote électronique par </a:t>
            </a:r>
            <a:r>
              <a:rPr lang="fr-FR" dirty="0" smtClean="0">
                <a:solidFill>
                  <a:srgbClr val="7D4579"/>
                </a:solidFill>
                <a:cs typeface="Arial" charset="0"/>
              </a:rPr>
              <a:t>internet</a:t>
            </a:r>
          </a:p>
          <a:p>
            <a:pPr algn="ctr"/>
            <a:r>
              <a:rPr lang="fr-FR" dirty="0" smtClean="0">
                <a:solidFill>
                  <a:srgbClr val="7D4579"/>
                </a:solidFill>
                <a:cs typeface="Arial" charset="0"/>
              </a:rPr>
              <a:t>du </a:t>
            </a:r>
            <a:r>
              <a:rPr lang="fr-FR" b="1" dirty="0" smtClean="0">
                <a:solidFill>
                  <a:srgbClr val="7D4579"/>
                </a:solidFill>
                <a:cs typeface="Arial" charset="0"/>
              </a:rPr>
              <a:t>27 novembre 10h </a:t>
            </a:r>
            <a:r>
              <a:rPr lang="fr-FR" dirty="0" smtClean="0">
                <a:solidFill>
                  <a:srgbClr val="7D4579"/>
                </a:solidFill>
                <a:cs typeface="Arial" charset="0"/>
              </a:rPr>
              <a:t>au </a:t>
            </a:r>
            <a:r>
              <a:rPr lang="fr-FR" b="1" dirty="0" smtClean="0">
                <a:solidFill>
                  <a:srgbClr val="7D4579"/>
                </a:solidFill>
                <a:cs typeface="Arial" charset="0"/>
              </a:rPr>
              <a:t>4 décembre 17h</a:t>
            </a:r>
            <a:endParaRPr lang="fr-FR" b="1" dirty="0">
              <a:solidFill>
                <a:srgbClr val="7D4579"/>
              </a:solidFill>
              <a:cs typeface="Arial" charset="0"/>
            </a:endParaRPr>
          </a:p>
        </p:txBody>
      </p:sp>
      <p:sp>
        <p:nvSpPr>
          <p:cNvPr id="4099" name="ZoneTexte 3"/>
          <p:cNvSpPr txBox="1">
            <a:spLocks noChangeArrowheads="1"/>
          </p:cNvSpPr>
          <p:nvPr/>
        </p:nvSpPr>
        <p:spPr bwMode="auto">
          <a:xfrm>
            <a:off x="395536" y="2924944"/>
            <a:ext cx="828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60000"/>
              </a:spcBef>
              <a:buClr>
                <a:srgbClr val="822A70"/>
              </a:buClr>
              <a:buFont typeface="Lucida Grande" charset="0"/>
              <a:buNone/>
            </a:pPr>
            <a:r>
              <a:rPr lang="fr-FR" sz="4400" dirty="0" smtClean="0">
                <a:solidFill>
                  <a:srgbClr val="44194A"/>
                </a:solidFill>
              </a:rPr>
              <a:t>Elections professionnelles 2014</a:t>
            </a:r>
            <a:endParaRPr lang="fr-FR" sz="4400" dirty="0">
              <a:solidFill>
                <a:srgbClr val="44194A"/>
              </a:solidFill>
            </a:endParaRPr>
          </a:p>
        </p:txBody>
      </p:sp>
      <p:sp>
        <p:nvSpPr>
          <p:cNvPr id="4101" name="Sous-titre 2"/>
          <p:cNvSpPr txBox="1">
            <a:spLocks/>
          </p:cNvSpPr>
          <p:nvPr/>
        </p:nvSpPr>
        <p:spPr bwMode="auto">
          <a:xfrm>
            <a:off x="2463800" y="4508500"/>
            <a:ext cx="42164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1600" dirty="0" smtClean="0">
                <a:solidFill>
                  <a:srgbClr val="898989"/>
                </a:solidFill>
                <a:cs typeface="Arial" charset="0"/>
              </a:rPr>
              <a:t>Octobre 2014</a:t>
            </a:r>
            <a:endParaRPr lang="fr-FR" sz="1600" dirty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399" y="5538776"/>
            <a:ext cx="2797994" cy="74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1412776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Organisation des différentes opérations de vote :</a:t>
            </a:r>
          </a:p>
          <a:p>
            <a:endParaRPr lang="fr-FR" dirty="0"/>
          </a:p>
          <a:p>
            <a:r>
              <a:rPr lang="fr-FR" dirty="0" smtClean="0"/>
              <a:t>Entre le 3 et le 8 novembre réception dans les établissements de colis et d’enveloppes contenant 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Un courrier adressé au responsable de l’établissement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L</a:t>
            </a:r>
            <a:r>
              <a:rPr lang="fr-FR" dirty="0" smtClean="0"/>
              <a:t>a liste d’émargement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Les notices de vote sous pli confidentiel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 smtClean="0"/>
              <a:t>Une affiche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587852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1224136" cy="166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re 3"/>
          <p:cNvSpPr txBox="1">
            <a:spLocks/>
          </p:cNvSpPr>
          <p:nvPr/>
        </p:nvSpPr>
        <p:spPr bwMode="auto">
          <a:xfrm>
            <a:off x="457200" y="112553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Processus de vote 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b="1" dirty="0" smtClean="0">
                <a:solidFill>
                  <a:srgbClr val="7D4579"/>
                </a:solidFill>
                <a:ea typeface="ＭＳ Ｐゴシック" pitchFamily="34" charset="-128"/>
              </a:rPr>
              <a:t>Remise de la notice de vote entre le 4 et 12 novembre</a:t>
            </a:r>
            <a:endParaRPr lang="fr-FR" b="1" dirty="0">
              <a:solidFill>
                <a:srgbClr val="7D4579"/>
              </a:solidFill>
            </a:endParaRPr>
          </a:p>
        </p:txBody>
      </p:sp>
      <p:pic>
        <p:nvPicPr>
          <p:cNvPr id="18437" name="Picture 2" descr="http://t3.gstatic.com/images?q=tbn:ANd9GcR-3rpT2A6oC7LHRei7cFuTTertTmq2GypLI2_y8ojxJf7SiGW0AEKDo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941168"/>
            <a:ext cx="739746" cy="7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http://t3.gstatic.com/images?q=tbn:ANd9GcTS3IRv8IqnHIFgxCDajuR1igw_9OiCtMtVpiVq927BNxJpiMyYCnPlz3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348880"/>
            <a:ext cx="724669" cy="4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>
          <a:xfrm>
            <a:off x="2411760" y="2564904"/>
            <a:ext cx="5904656" cy="181370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La majorité des électeurs recevront la notice de vote en main propre par le chef d’établissement ou à l’adresse </a:t>
            </a:r>
            <a:r>
              <a:rPr lang="fr-FR" dirty="0" smtClean="0"/>
              <a:t>postale.</a:t>
            </a:r>
            <a:endParaRPr lang="fr-FR" dirty="0"/>
          </a:p>
          <a:p>
            <a:pPr algn="ctr">
              <a:defRPr/>
            </a:pPr>
            <a:r>
              <a:rPr lang="fr-FR" dirty="0" smtClean="0"/>
              <a:t>Les agents en situation de non présence dans l’établissement lors de la remise recevront la notice de vote par le prestataire à leur adresse postale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411760" y="5013176"/>
            <a:ext cx="5904656" cy="115212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Certains électeurs recevront </a:t>
            </a:r>
            <a:r>
              <a:rPr lang="fr-FR" dirty="0" smtClean="0"/>
              <a:t>une notice par </a:t>
            </a:r>
            <a:r>
              <a:rPr lang="fr-FR" dirty="0"/>
              <a:t>voie </a:t>
            </a:r>
            <a:r>
              <a:rPr lang="fr-FR" dirty="0" smtClean="0"/>
              <a:t>électronique les invitant à récupérer leur identifiant électeur depuis l’espace électeur.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51520" y="2132856"/>
            <a:ext cx="8424936" cy="244827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51520" y="4797152"/>
            <a:ext cx="8424936" cy="172819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78" y="2723995"/>
            <a:ext cx="871181" cy="27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itre 3"/>
          <p:cNvSpPr txBox="1">
            <a:spLocks/>
          </p:cNvSpPr>
          <p:nvPr/>
        </p:nvSpPr>
        <p:spPr bwMode="auto">
          <a:xfrm>
            <a:off x="457200" y="112553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Processus de vote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b="1" dirty="0" smtClean="0">
                <a:solidFill>
                  <a:srgbClr val="7D4579"/>
                </a:solidFill>
                <a:ea typeface="ＭＳ Ｐゴシック" pitchFamily="34" charset="-128"/>
              </a:rPr>
              <a:t>Remise de la notice de vote en main propre</a:t>
            </a:r>
            <a:endParaRPr lang="fr-FR" b="1" dirty="0">
              <a:solidFill>
                <a:srgbClr val="7D457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5"/>
            <a:ext cx="3528392" cy="49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6181090" y="3356991"/>
            <a:ext cx="1944687" cy="433387"/>
          </a:xfrm>
          <a:prstGeom prst="wedgeRectCallout">
            <a:avLst>
              <a:gd name="adj1" fmla="val -72389"/>
              <a:gd name="adj2" fmla="val 12199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fr-FR" sz="1200" dirty="0" smtClean="0"/>
              <a:t>Identifiant électeur</a:t>
            </a:r>
            <a:endParaRPr lang="fr-FR" sz="1200" dirty="0"/>
          </a:p>
        </p:txBody>
      </p:sp>
      <p:sp>
        <p:nvSpPr>
          <p:cNvPr id="9" name="Rectangle 20"/>
          <p:cNvSpPr/>
          <p:nvPr/>
        </p:nvSpPr>
        <p:spPr bwMode="auto">
          <a:xfrm>
            <a:off x="971600" y="3580682"/>
            <a:ext cx="1944687" cy="503237"/>
          </a:xfrm>
          <a:prstGeom prst="wedgeRectCallout">
            <a:avLst>
              <a:gd name="adj1" fmla="val 55210"/>
              <a:gd name="adj2" fmla="val 1588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fr-FR" sz="1200" dirty="0"/>
              <a:t>Indication du lien vers le </a:t>
            </a:r>
            <a:r>
              <a:rPr lang="fr-FR" sz="1200" dirty="0" smtClean="0"/>
              <a:t>portail électeur</a:t>
            </a:r>
            <a:endParaRPr lang="fr-FR" sz="1200" dirty="0"/>
          </a:p>
        </p:txBody>
      </p:sp>
      <p:sp>
        <p:nvSpPr>
          <p:cNvPr id="10" name="Rectangle 19"/>
          <p:cNvSpPr/>
          <p:nvPr/>
        </p:nvSpPr>
        <p:spPr bwMode="auto">
          <a:xfrm>
            <a:off x="6300192" y="5805264"/>
            <a:ext cx="1944687" cy="433387"/>
          </a:xfrm>
          <a:prstGeom prst="wedgeRectCallout">
            <a:avLst>
              <a:gd name="adj1" fmla="val -72389"/>
              <a:gd name="adj2" fmla="val 12199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fr-FR" sz="1200" dirty="0" smtClean="0"/>
              <a:t>Espace de vote</a:t>
            </a:r>
            <a:endParaRPr lang="fr-FR" sz="1200" dirty="0"/>
          </a:p>
        </p:txBody>
      </p:sp>
      <p:sp>
        <p:nvSpPr>
          <p:cNvPr id="11" name="Rectangle 20"/>
          <p:cNvSpPr/>
          <p:nvPr/>
        </p:nvSpPr>
        <p:spPr bwMode="auto">
          <a:xfrm>
            <a:off x="971600" y="6453336"/>
            <a:ext cx="1584647" cy="288552"/>
          </a:xfrm>
          <a:prstGeom prst="wedgeRectCallout">
            <a:avLst>
              <a:gd name="adj1" fmla="val 55210"/>
              <a:gd name="adj2" fmla="val 1588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fr-FR" sz="1200" dirty="0" smtClean="0"/>
              <a:t>Besoin d’aide?</a:t>
            </a:r>
            <a:endParaRPr lang="fr-FR" sz="1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497" y="3140968"/>
            <a:ext cx="4467943" cy="3168352"/>
          </a:xfrm>
          <a:prstGeom prst="rect">
            <a:avLst/>
          </a:prstGeom>
          <a:solidFill>
            <a:schemeClr val="bg1"/>
          </a:solidFill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51" y="3859307"/>
            <a:ext cx="253587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162" y="1196752"/>
            <a:ext cx="5446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Processus de vote 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>Remise de la notice de vote en main </a:t>
            </a:r>
            <a:r>
              <a:rPr lang="fr-FR" b="1" dirty="0" smtClean="0">
                <a:solidFill>
                  <a:srgbClr val="7D4579"/>
                </a:solidFill>
                <a:ea typeface="ＭＳ Ｐゴシック" pitchFamily="34" charset="-128"/>
              </a:rPr>
              <a:t>propre</a:t>
            </a:r>
            <a:endParaRPr lang="fr-FR" b="1" dirty="0">
              <a:solidFill>
                <a:srgbClr val="7D4579"/>
              </a:solidFill>
            </a:endParaRPr>
          </a:p>
        </p:txBody>
      </p:sp>
      <p:sp>
        <p:nvSpPr>
          <p:cNvPr id="6" name="Rectangle à coins arrondis 9"/>
          <p:cNvSpPr/>
          <p:nvPr/>
        </p:nvSpPr>
        <p:spPr>
          <a:xfrm>
            <a:off x="662328" y="1874077"/>
            <a:ext cx="7870112" cy="61881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smtClean="0"/>
              <a:t>Pour les notices envoyées en établissement, les notices sont remises en main propres </a:t>
            </a:r>
            <a:r>
              <a:rPr lang="fr-FR" b="1" u="sng" dirty="0" smtClean="0"/>
              <a:t>contre émargement</a:t>
            </a:r>
            <a:r>
              <a:rPr lang="fr-FR" dirty="0" smtClean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8" y="2636912"/>
            <a:ext cx="2913739" cy="406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4497" y="3212976"/>
            <a:ext cx="446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Note</a:t>
            </a:r>
            <a:r>
              <a:rPr lang="fr-FR" sz="1200" dirty="0" smtClean="0"/>
              <a:t> : la liste d’émargement est au format A4. </a:t>
            </a:r>
          </a:p>
          <a:p>
            <a:r>
              <a:rPr lang="fr-FR" sz="1200" dirty="0" smtClean="0"/>
              <a:t>Pour les établissements de moins de 12 électeurs, le format est un A4 tronqué.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1095159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1340768"/>
            <a:ext cx="84249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</a:t>
            </a:r>
            <a:r>
              <a:rPr lang="fr-FR" sz="2800" b="1" dirty="0" smtClean="0"/>
              <a:t>iste d’émargement :</a:t>
            </a:r>
          </a:p>
          <a:p>
            <a:endParaRPr lang="fr-FR" b="1" dirty="0" smtClean="0"/>
          </a:p>
          <a:p>
            <a:r>
              <a:rPr lang="fr-FR" b="1" dirty="0" smtClean="0"/>
              <a:t>Le chef d’établissement ou le directeur d’école doit immédiatement signaler au service concerné, </a:t>
            </a:r>
            <a:r>
              <a:rPr lang="fr-FR" b="1" u="sng" dirty="0" smtClean="0"/>
              <a:t>par mail</a:t>
            </a:r>
            <a:r>
              <a:rPr lang="fr-FR" b="1" dirty="0" smtClean="0"/>
              <a:t> (</a:t>
            </a:r>
            <a:r>
              <a:rPr lang="fr-FR" b="1" dirty="0" smtClean="0">
                <a:solidFill>
                  <a:srgbClr val="FF0000"/>
                </a:solidFill>
              </a:rPr>
              <a:t>emargement2014@ac-caen.fr</a:t>
            </a:r>
            <a:r>
              <a:rPr lang="fr-FR" b="1" dirty="0" smtClean="0"/>
              <a:t>), les notices qui ne pourront pas être mise en main propre en précisant le nom, le corps, le grade et le numéro figurant sur l ’enveloppe contenant la notice de vote.</a:t>
            </a:r>
          </a:p>
          <a:p>
            <a:endParaRPr lang="fr-FR" b="1" dirty="0"/>
          </a:p>
          <a:p>
            <a:r>
              <a:rPr lang="fr-FR" b="1" dirty="0" smtClean="0"/>
              <a:t>La liste d’émargement ainsi que les notices non remises doivent être retournées au plus tard dans les services académiques le 17 novembre 2014 :</a:t>
            </a:r>
          </a:p>
          <a:p>
            <a:r>
              <a:rPr lang="fr-FR" b="1" dirty="0" smtClean="0"/>
              <a:t>	le Public : </a:t>
            </a:r>
          </a:p>
          <a:p>
            <a:r>
              <a:rPr lang="fr-FR" b="1" dirty="0"/>
              <a:t>	</a:t>
            </a:r>
            <a:r>
              <a:rPr lang="fr-FR" b="1" dirty="0" smtClean="0"/>
              <a:t>	1</a:t>
            </a:r>
            <a:r>
              <a:rPr lang="fr-FR" b="1" baseline="30000" dirty="0" smtClean="0"/>
              <a:t>er</a:t>
            </a:r>
            <a:r>
              <a:rPr lang="fr-FR" b="1" dirty="0" smtClean="0"/>
              <a:t> </a:t>
            </a:r>
            <a:r>
              <a:rPr lang="fr-FR" b="1" dirty="0"/>
              <a:t>degré à la DSDEN</a:t>
            </a:r>
          </a:p>
          <a:p>
            <a:r>
              <a:rPr lang="fr-FR" b="1" dirty="0"/>
              <a:t>	</a:t>
            </a:r>
            <a:r>
              <a:rPr lang="fr-FR" b="1" dirty="0" smtClean="0"/>
              <a:t>	2</a:t>
            </a:r>
            <a:r>
              <a:rPr lang="fr-FR" b="1" baseline="30000" dirty="0" smtClean="0"/>
              <a:t>nd</a:t>
            </a:r>
            <a:r>
              <a:rPr lang="fr-FR" b="1" dirty="0" smtClean="0"/>
              <a:t> degré au Rectorat (service « DRH »)</a:t>
            </a:r>
          </a:p>
          <a:p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le Privé :</a:t>
            </a:r>
          </a:p>
          <a:p>
            <a:r>
              <a:rPr lang="fr-FR" b="1" dirty="0"/>
              <a:t>	</a:t>
            </a:r>
            <a:r>
              <a:rPr lang="fr-FR" b="1" dirty="0" smtClean="0"/>
              <a:t>	DSDEN 14 </a:t>
            </a:r>
            <a:r>
              <a:rPr lang="fr-FR" b="1" dirty="0"/>
              <a:t>(</a:t>
            </a:r>
            <a:r>
              <a:rPr lang="fr-FR" b="1" dirty="0" smtClean="0"/>
              <a:t>service « DPEP »)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93572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/>
          <p:cNvGrpSpPr/>
          <p:nvPr/>
        </p:nvGrpSpPr>
        <p:grpSpPr>
          <a:xfrm>
            <a:off x="233363" y="1643063"/>
            <a:ext cx="8442325" cy="1681162"/>
            <a:chOff x="233363" y="1643063"/>
            <a:chExt cx="8442325" cy="1681162"/>
          </a:xfrm>
        </p:grpSpPr>
        <p:pic>
          <p:nvPicPr>
            <p:cNvPr id="19459" name="Picture 4" descr="http://t2.gstatic.com/images?q=tbn:ANd9GcS1Z4C1g5UXPyGyfwZiXaIrRcuN8S8uSfVJeEeb6-HpRHOhSOiL5aX3ZUZV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2363" y="2747963"/>
              <a:ext cx="576262" cy="382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0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11432" y="2554288"/>
              <a:ext cx="284163" cy="754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1" name="ZoneTexte 27"/>
            <p:cNvSpPr txBox="1">
              <a:spLocks noChangeArrowheads="1"/>
            </p:cNvSpPr>
            <p:nvPr/>
          </p:nvSpPr>
          <p:spPr bwMode="auto">
            <a:xfrm flipH="1">
              <a:off x="827087" y="1855788"/>
              <a:ext cx="511306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dirty="0" smtClean="0"/>
                <a:t>Chaque électeur reçoit sa « </a:t>
              </a:r>
              <a:r>
                <a:rPr lang="fr-FR" sz="1400" i="1" dirty="0" smtClean="0"/>
                <a:t>notice de vote</a:t>
              </a:r>
              <a:r>
                <a:rPr lang="fr-FR" sz="1400" dirty="0"/>
                <a:t> », sur son lieu de travail </a:t>
              </a:r>
              <a:r>
                <a:rPr lang="fr-FR" sz="1400" dirty="0" smtClean="0"/>
                <a:t>(remise en </a:t>
              </a:r>
              <a:r>
                <a:rPr lang="fr-FR" sz="1400" dirty="0"/>
                <a:t>main propre par son responsable </a:t>
              </a:r>
              <a:r>
                <a:rPr lang="fr-FR" sz="1400" dirty="0" smtClean="0"/>
                <a:t>administratif), ou cas particuliers à </a:t>
              </a:r>
              <a:r>
                <a:rPr lang="fr-FR" sz="1400" dirty="0"/>
                <a:t>l’adresse </a:t>
              </a:r>
              <a:r>
                <a:rPr lang="fr-FR" sz="1400" dirty="0" smtClean="0"/>
                <a:t>postale (CLM …)</a:t>
              </a:r>
              <a:endParaRPr lang="fr-FR" sz="1400" dirty="0"/>
            </a:p>
          </p:txBody>
        </p:sp>
        <p:pic>
          <p:nvPicPr>
            <p:cNvPr id="19462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0125" y="2574925"/>
              <a:ext cx="284163" cy="74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463" name="Connecteur droit avec flèche 18"/>
            <p:cNvCxnSpPr>
              <a:cxnSpLocks noChangeShapeType="1"/>
            </p:cNvCxnSpPr>
            <p:nvPr/>
          </p:nvCxnSpPr>
          <p:spPr bwMode="auto">
            <a:xfrm flipV="1">
              <a:off x="1284288" y="2938463"/>
              <a:ext cx="1108075" cy="1111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464" name="Connecteur droit avec flèche 19"/>
            <p:cNvCxnSpPr>
              <a:cxnSpLocks noChangeShapeType="1"/>
            </p:cNvCxnSpPr>
            <p:nvPr/>
          </p:nvCxnSpPr>
          <p:spPr bwMode="auto">
            <a:xfrm flipV="1">
              <a:off x="2968625" y="2932113"/>
              <a:ext cx="1079500" cy="63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9465" name="ZoneTexte 27"/>
            <p:cNvSpPr txBox="1">
              <a:spLocks noChangeArrowheads="1"/>
            </p:cNvSpPr>
            <p:nvPr/>
          </p:nvSpPr>
          <p:spPr bwMode="auto">
            <a:xfrm flipH="1">
              <a:off x="6084168" y="2125663"/>
              <a:ext cx="25915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dirty="0"/>
                <a:t>La notice de vote comporte </a:t>
              </a:r>
              <a:r>
                <a:rPr lang="fr-FR" sz="1400" dirty="0" smtClean="0">
                  <a:solidFill>
                    <a:srgbClr val="44194A"/>
                  </a:solidFill>
                </a:rPr>
                <a:t>l’identifiant électeur</a:t>
              </a:r>
              <a:endParaRPr lang="fr-FR" sz="1400" dirty="0">
                <a:solidFill>
                  <a:srgbClr val="44194A"/>
                </a:solidFill>
              </a:endParaRPr>
            </a:p>
          </p:txBody>
        </p:sp>
        <p:pic>
          <p:nvPicPr>
            <p:cNvPr id="19466" name="Picture 6" descr="http://t3.gstatic.com/images?q=tbn:ANd9GcRgddNivKWTkYnQIZh2mWBmL-e4IaqHIgwLdw7Hw6hsNWCGZELHbQrVMrob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687228">
              <a:off x="4946395" y="2686050"/>
              <a:ext cx="339725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2" name="Rectangle 19"/>
            <p:cNvSpPr>
              <a:spLocks noChangeArrowheads="1"/>
            </p:cNvSpPr>
            <p:nvPr/>
          </p:nvSpPr>
          <p:spPr bwMode="auto">
            <a:xfrm>
              <a:off x="395288" y="1857375"/>
              <a:ext cx="8280400" cy="1438275"/>
            </a:xfrm>
            <a:prstGeom prst="rect">
              <a:avLst/>
            </a:prstGeom>
            <a:noFill/>
            <a:ln w="9525" cmpd="dbl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cxnSp>
          <p:nvCxnSpPr>
            <p:cNvPr id="19478" name="Connecteur en angle 34"/>
            <p:cNvCxnSpPr>
              <a:cxnSpLocks noChangeShapeType="1"/>
              <a:endCxn id="19465" idx="3"/>
            </p:cNvCxnSpPr>
            <p:nvPr/>
          </p:nvCxnSpPr>
          <p:spPr bwMode="auto">
            <a:xfrm flipV="1">
              <a:off x="5437063" y="2387273"/>
              <a:ext cx="647105" cy="36069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9480" name="ZoneTexte 37"/>
            <p:cNvSpPr txBox="1">
              <a:spLocks noChangeArrowheads="1"/>
            </p:cNvSpPr>
            <p:nvPr/>
          </p:nvSpPr>
          <p:spPr bwMode="auto">
            <a:xfrm rot="-1060482">
              <a:off x="233363" y="1643063"/>
              <a:ext cx="28733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>
                  <a:solidFill>
                    <a:srgbClr val="44194A"/>
                  </a:solidFill>
                  <a:sym typeface="Wingdings" pitchFamily="2" charset="2"/>
                </a:rPr>
                <a:t></a:t>
              </a:r>
              <a:endParaRPr lang="fr-FR" dirty="0">
                <a:solidFill>
                  <a:srgbClr val="44194A"/>
                </a:solidFill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15888" y="3212976"/>
            <a:ext cx="4238625" cy="3522662"/>
            <a:chOff x="115888" y="3278188"/>
            <a:chExt cx="4238625" cy="3522662"/>
          </a:xfrm>
        </p:grpSpPr>
        <p:pic>
          <p:nvPicPr>
            <p:cNvPr id="19467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08050" y="4640263"/>
              <a:ext cx="504825" cy="133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6" descr="http://t3.gstatic.com/images?q=tbn:ANd9GcRgddNivKWTkYnQIZh2mWBmL-e4IaqHIgwLdw7Hw6hsNWCGZELHbQrVMrob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687228">
              <a:off x="1304808" y="5094979"/>
              <a:ext cx="403165" cy="493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ZoneTexte 27"/>
            <p:cNvSpPr txBox="1">
              <a:spLocks noChangeArrowheads="1"/>
            </p:cNvSpPr>
            <p:nvPr/>
          </p:nvSpPr>
          <p:spPr bwMode="auto">
            <a:xfrm flipH="1">
              <a:off x="468313" y="3632200"/>
              <a:ext cx="37433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dirty="0" smtClean="0"/>
                <a:t>L’électeur </a:t>
              </a:r>
              <a:r>
                <a:rPr lang="fr-FR" sz="1400" dirty="0"/>
                <a:t>se connecte à </a:t>
              </a:r>
              <a:r>
                <a:rPr lang="fr-FR" sz="1400" dirty="0" smtClean="0"/>
                <a:t>l'espace </a:t>
              </a:r>
              <a:r>
                <a:rPr lang="fr-FR" sz="1400" dirty="0"/>
                <a:t>électeur </a:t>
              </a:r>
              <a:r>
                <a:rPr lang="fr-FR" sz="1400" dirty="0" smtClean="0"/>
                <a:t>(Le lien </a:t>
              </a:r>
              <a:r>
                <a:rPr lang="fr-FR" sz="1400" dirty="0"/>
                <a:t>se trouvant </a:t>
              </a:r>
              <a:r>
                <a:rPr lang="fr-FR" sz="1400" dirty="0" smtClean="0"/>
                <a:t>sur sa notice de vote)</a:t>
              </a:r>
              <a:endParaRPr lang="fr-FR" sz="1400" dirty="0"/>
            </a:p>
          </p:txBody>
        </p:sp>
        <p:pic>
          <p:nvPicPr>
            <p:cNvPr id="19470" name="Picture 10" descr="Ordinateur et clavi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79613" y="5000625"/>
              <a:ext cx="1511300" cy="129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3" name="Rectangle 20"/>
            <p:cNvSpPr>
              <a:spLocks noChangeArrowheads="1"/>
            </p:cNvSpPr>
            <p:nvPr/>
          </p:nvSpPr>
          <p:spPr bwMode="auto">
            <a:xfrm>
              <a:off x="395288" y="3416300"/>
              <a:ext cx="3959225" cy="3384550"/>
            </a:xfrm>
            <a:prstGeom prst="rect">
              <a:avLst/>
            </a:prstGeom>
            <a:noFill/>
            <a:ln w="9525" cmpd="dbl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19482" name="ZoneTexte 41"/>
            <p:cNvSpPr txBox="1">
              <a:spLocks noChangeArrowheads="1"/>
            </p:cNvSpPr>
            <p:nvPr/>
          </p:nvSpPr>
          <p:spPr bwMode="auto">
            <a:xfrm rot="-1060482">
              <a:off x="115888" y="3278188"/>
              <a:ext cx="28892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>
                  <a:solidFill>
                    <a:srgbClr val="44194A"/>
                  </a:solidFill>
                  <a:sym typeface="Wingdings" pitchFamily="2" charset="2"/>
                </a:rPr>
                <a:t></a:t>
              </a:r>
              <a:endParaRPr lang="fr-FR" dirty="0">
                <a:solidFill>
                  <a:srgbClr val="44194A"/>
                </a:solidFill>
              </a:endParaRPr>
            </a:p>
          </p:txBody>
        </p:sp>
      </p:grpSp>
      <p:sp>
        <p:nvSpPr>
          <p:cNvPr id="19490" name="Titre 3"/>
          <p:cNvSpPr txBox="1">
            <a:spLocks/>
          </p:cNvSpPr>
          <p:nvPr/>
        </p:nvSpPr>
        <p:spPr bwMode="auto">
          <a:xfrm>
            <a:off x="457200" y="112553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Processus de vote 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>Remise de la notice de vote en main </a:t>
            </a:r>
            <a:r>
              <a:rPr lang="fr-FR" b="1" dirty="0" smtClean="0">
                <a:solidFill>
                  <a:srgbClr val="7D4579"/>
                </a:solidFill>
                <a:ea typeface="ＭＳ Ｐゴシック" pitchFamily="34" charset="-128"/>
              </a:rPr>
              <a:t>propre</a:t>
            </a:r>
            <a:endParaRPr lang="fr-FR" b="1" dirty="0">
              <a:solidFill>
                <a:srgbClr val="7D4579"/>
              </a:solidFill>
            </a:endParaRPr>
          </a:p>
        </p:txBody>
      </p:sp>
      <p:sp>
        <p:nvSpPr>
          <p:cNvPr id="19489" name="ZoneTexte 50"/>
          <p:cNvSpPr txBox="1">
            <a:spLocks noChangeArrowheads="1"/>
          </p:cNvSpPr>
          <p:nvPr/>
        </p:nvSpPr>
        <p:spPr bwMode="auto">
          <a:xfrm rot="20539518">
            <a:off x="4563302" y="3317942"/>
            <a:ext cx="288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44194A"/>
                </a:solidFill>
                <a:sym typeface="Wingdings" pitchFamily="2" charset="2"/>
              </a:rPr>
              <a:t></a:t>
            </a:r>
            <a:endParaRPr lang="fr-FR" dirty="0">
              <a:solidFill>
                <a:srgbClr val="44194A"/>
              </a:solidFill>
            </a:endParaRPr>
          </a:p>
        </p:txBody>
      </p:sp>
      <p:sp>
        <p:nvSpPr>
          <p:cNvPr id="19471" name="ZoneTexte 27"/>
          <p:cNvSpPr txBox="1">
            <a:spLocks noChangeArrowheads="1"/>
          </p:cNvSpPr>
          <p:nvPr/>
        </p:nvSpPr>
        <p:spPr bwMode="auto">
          <a:xfrm flipH="1">
            <a:off x="5437063" y="3487738"/>
            <a:ext cx="3527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 smtClean="0"/>
              <a:t>Si il </a:t>
            </a:r>
            <a:r>
              <a:rPr lang="fr-FR" sz="1400" dirty="0"/>
              <a:t>ne </a:t>
            </a:r>
            <a:r>
              <a:rPr lang="fr-FR" sz="1400" dirty="0" smtClean="0"/>
              <a:t>l’a </a:t>
            </a:r>
            <a:r>
              <a:rPr lang="fr-FR" sz="1400" dirty="0"/>
              <a:t>pas déjà fait, </a:t>
            </a:r>
            <a:r>
              <a:rPr lang="fr-FR" sz="1400" dirty="0" smtClean="0"/>
              <a:t>il </a:t>
            </a:r>
            <a:r>
              <a:rPr lang="fr-FR" sz="1400" dirty="0"/>
              <a:t>définit s</a:t>
            </a:r>
            <a:r>
              <a:rPr lang="fr-FR" sz="1400" dirty="0" smtClean="0"/>
              <a:t>on </a:t>
            </a:r>
            <a:r>
              <a:rPr lang="fr-FR" sz="1400" dirty="0"/>
              <a:t>mot de passe </a:t>
            </a:r>
            <a:r>
              <a:rPr lang="fr-FR" sz="1400" dirty="0" smtClean="0"/>
              <a:t>électeur </a:t>
            </a:r>
            <a:r>
              <a:rPr lang="fr-FR" sz="1400" dirty="0"/>
              <a:t>et y </a:t>
            </a:r>
            <a:r>
              <a:rPr lang="fr-FR" sz="1400" dirty="0" smtClean="0"/>
              <a:t>accède (le </a:t>
            </a:r>
            <a:r>
              <a:rPr lang="fr-FR" sz="1400" dirty="0"/>
              <a:t>mot de passe de l’espace électeur est aussi </a:t>
            </a:r>
            <a:r>
              <a:rPr lang="fr-FR" sz="1400" dirty="0" smtClean="0"/>
              <a:t>le mot </a:t>
            </a:r>
            <a:r>
              <a:rPr lang="fr-FR" sz="1400" dirty="0"/>
              <a:t>de passe de </a:t>
            </a:r>
            <a:r>
              <a:rPr lang="fr-FR" sz="1400" dirty="0" smtClean="0"/>
              <a:t>vote) :</a:t>
            </a:r>
            <a:endParaRPr lang="fr-FR" sz="1400" dirty="0"/>
          </a:p>
        </p:txBody>
      </p:sp>
      <p:sp>
        <p:nvSpPr>
          <p:cNvPr id="19477" name="Rectangle 24"/>
          <p:cNvSpPr>
            <a:spLocks noChangeArrowheads="1"/>
          </p:cNvSpPr>
          <p:nvPr/>
        </p:nvSpPr>
        <p:spPr bwMode="auto">
          <a:xfrm>
            <a:off x="4644901" y="3430588"/>
            <a:ext cx="4219575" cy="3382962"/>
          </a:xfrm>
          <a:prstGeom prst="rect">
            <a:avLst/>
          </a:prstGeom>
          <a:noFill/>
          <a:ln w="9525" cmpd="dbl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9482">
            <a:off x="84136" y="3424979"/>
            <a:ext cx="999821" cy="24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9482">
            <a:off x="4415627" y="3535475"/>
            <a:ext cx="999821" cy="24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9482">
            <a:off x="99914" y="1933174"/>
            <a:ext cx="999821" cy="24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4985">
            <a:off x="1283671" y="5218291"/>
            <a:ext cx="434230" cy="10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44" y="5276564"/>
            <a:ext cx="1261129" cy="31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jvillegas\Desktop\Dropbox\France-2014-MEN\10_Technical\10_Requirements\Screens &amp; UI\Screenshots\2014-08-05\WBS 1.3.1 Emargement\02_CréerSonCompte\02_Register_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47" y="4457656"/>
            <a:ext cx="2848081" cy="227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354513" y="4797152"/>
            <a:ext cx="353251" cy="443855"/>
          </a:xfrm>
          <a:prstGeom prst="rightArrow">
            <a:avLst/>
          </a:prstGeom>
          <a:solidFill>
            <a:srgbClr val="951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8532440" y="652534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oneTexte 27"/>
          <p:cNvSpPr txBox="1">
            <a:spLocks noChangeArrowheads="1"/>
          </p:cNvSpPr>
          <p:nvPr/>
        </p:nvSpPr>
        <p:spPr bwMode="auto">
          <a:xfrm flipH="1">
            <a:off x="361950" y="1754188"/>
            <a:ext cx="8782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/>
              <a:t>Si l’électeur ne peut recevoir la « </a:t>
            </a:r>
            <a:r>
              <a:rPr lang="fr-FR" sz="1400" i="1" dirty="0"/>
              <a:t>notice de vote</a:t>
            </a:r>
            <a:r>
              <a:rPr lang="fr-FR" sz="1400" dirty="0"/>
              <a:t> » en main propre, un processus en ligne lui permet de récupérer </a:t>
            </a:r>
            <a:r>
              <a:rPr lang="fr-FR" sz="1400" dirty="0" smtClean="0"/>
              <a:t>ses codes électeurs</a:t>
            </a:r>
            <a:endParaRPr lang="fr-FR" sz="1400" i="1" dirty="0"/>
          </a:p>
        </p:txBody>
      </p:sp>
      <p:grpSp>
        <p:nvGrpSpPr>
          <p:cNvPr id="39" name="Groupe 38"/>
          <p:cNvGrpSpPr/>
          <p:nvPr/>
        </p:nvGrpSpPr>
        <p:grpSpPr>
          <a:xfrm>
            <a:off x="303213" y="2093913"/>
            <a:ext cx="4197350" cy="2127250"/>
            <a:chOff x="303213" y="2093913"/>
            <a:chExt cx="4197350" cy="2127250"/>
          </a:xfrm>
        </p:grpSpPr>
        <p:pic>
          <p:nvPicPr>
            <p:cNvPr id="22532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2275" y="3208338"/>
              <a:ext cx="328613" cy="86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3" name="Picture 10" descr="Ordinateur et clavi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87575" y="3268663"/>
              <a:ext cx="935038" cy="80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4" name="ZoneTexte 27"/>
            <p:cNvSpPr txBox="1">
              <a:spLocks noChangeArrowheads="1"/>
            </p:cNvSpPr>
            <p:nvPr/>
          </p:nvSpPr>
          <p:spPr bwMode="auto">
            <a:xfrm flipH="1">
              <a:off x="827088" y="2403475"/>
              <a:ext cx="367347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dirty="0"/>
                <a:t>L’électeur reçoit sur </a:t>
              </a:r>
              <a:r>
                <a:rPr lang="fr-FR" sz="1400" dirty="0" smtClean="0"/>
                <a:t>sa messagerie </a:t>
              </a:r>
              <a:r>
                <a:rPr lang="fr-FR" sz="1400" dirty="0"/>
                <a:t>professionnelle un lien qui l</a:t>
              </a:r>
              <a:r>
                <a:rPr lang="fr-FR" sz="1400" dirty="0" smtClean="0"/>
                <a:t>e </a:t>
              </a:r>
              <a:r>
                <a:rPr lang="fr-FR" sz="1400" dirty="0"/>
                <a:t>redirige vers </a:t>
              </a:r>
              <a:r>
                <a:rPr lang="fr-FR" sz="1400" dirty="0" smtClean="0"/>
                <a:t>l’espace électeur</a:t>
              </a:r>
              <a:endParaRPr lang="fr-FR" sz="1400" dirty="0"/>
            </a:p>
          </p:txBody>
        </p:sp>
        <p:sp>
          <p:nvSpPr>
            <p:cNvPr id="22540" name="Rectangle 17"/>
            <p:cNvSpPr>
              <a:spLocks noChangeArrowheads="1"/>
            </p:cNvSpPr>
            <p:nvPr/>
          </p:nvSpPr>
          <p:spPr bwMode="auto">
            <a:xfrm>
              <a:off x="395288" y="2276475"/>
              <a:ext cx="4032250" cy="1944688"/>
            </a:xfrm>
            <a:prstGeom prst="rect">
              <a:avLst/>
            </a:prstGeom>
            <a:noFill/>
            <a:ln w="9525" cmpd="dbl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2545" name="ZoneTexte 27"/>
            <p:cNvSpPr txBox="1">
              <a:spLocks noChangeArrowheads="1"/>
            </p:cNvSpPr>
            <p:nvPr/>
          </p:nvSpPr>
          <p:spPr bwMode="auto">
            <a:xfrm rot="-1060482">
              <a:off x="303213" y="2093913"/>
              <a:ext cx="28892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>
                  <a:solidFill>
                    <a:srgbClr val="44194A"/>
                  </a:solidFill>
                  <a:sym typeface="Wingdings" pitchFamily="2" charset="2"/>
                </a:rPr>
                <a:t></a:t>
              </a:r>
              <a:endParaRPr lang="fr-FR" dirty="0">
                <a:solidFill>
                  <a:srgbClr val="44194A"/>
                </a:solidFill>
              </a:endParaRPr>
            </a:p>
          </p:txBody>
        </p:sp>
      </p:grpSp>
      <p:sp>
        <p:nvSpPr>
          <p:cNvPr id="22535" name="ZoneTexte 27"/>
          <p:cNvSpPr txBox="1">
            <a:spLocks noChangeArrowheads="1"/>
          </p:cNvSpPr>
          <p:nvPr/>
        </p:nvSpPr>
        <p:spPr bwMode="auto">
          <a:xfrm flipH="1">
            <a:off x="5329236" y="2401695"/>
            <a:ext cx="3706814" cy="120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/>
              <a:t>Si il ne l’a pas déjà fait, il définit son mot de passe de l’espace électeur et y accède (le mot de passe de l’espace électeur est aussi le mot de passe de vote)</a:t>
            </a:r>
          </a:p>
        </p:txBody>
      </p:sp>
      <p:sp>
        <p:nvSpPr>
          <p:cNvPr id="22541" name="Rectangle 19"/>
          <p:cNvSpPr>
            <a:spLocks noChangeArrowheads="1"/>
          </p:cNvSpPr>
          <p:nvPr/>
        </p:nvSpPr>
        <p:spPr bwMode="auto">
          <a:xfrm>
            <a:off x="4716463" y="2337322"/>
            <a:ext cx="4248150" cy="2956426"/>
          </a:xfrm>
          <a:prstGeom prst="rect">
            <a:avLst/>
          </a:prstGeom>
          <a:noFill/>
          <a:ln w="9525" cmpd="dbl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22547" name="ZoneTexte 29"/>
          <p:cNvSpPr txBox="1">
            <a:spLocks noChangeArrowheads="1"/>
          </p:cNvSpPr>
          <p:nvPr/>
        </p:nvSpPr>
        <p:spPr bwMode="auto">
          <a:xfrm rot="20539518">
            <a:off x="4554538" y="2140817"/>
            <a:ext cx="287337" cy="49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44194A"/>
                </a:solidFill>
                <a:sym typeface="Wingdings" pitchFamily="2" charset="2"/>
              </a:rPr>
              <a:t></a:t>
            </a:r>
            <a:endParaRPr lang="fr-FR" dirty="0">
              <a:solidFill>
                <a:srgbClr val="44194A"/>
              </a:solidFill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96713" y="4148138"/>
            <a:ext cx="4259263" cy="2709862"/>
            <a:chOff x="168275" y="4103688"/>
            <a:chExt cx="4259263" cy="2709862"/>
          </a:xfrm>
        </p:grpSpPr>
        <p:sp>
          <p:nvSpPr>
            <p:cNvPr id="22536" name="ZoneTexte 27"/>
            <p:cNvSpPr txBox="1">
              <a:spLocks noChangeArrowheads="1"/>
            </p:cNvSpPr>
            <p:nvPr/>
          </p:nvSpPr>
          <p:spPr bwMode="auto">
            <a:xfrm flipH="1">
              <a:off x="755650" y="4346575"/>
              <a:ext cx="363537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dirty="0"/>
                <a:t> </a:t>
              </a:r>
              <a:r>
                <a:rPr lang="fr-FR" sz="1400" dirty="0" smtClean="0"/>
                <a:t>L’électeur clique sur «</a:t>
              </a:r>
              <a:r>
                <a:rPr lang="fr-FR" sz="1400" dirty="0"/>
                <a:t> Obtenir mon Identifiant </a:t>
              </a:r>
              <a:r>
                <a:rPr lang="fr-FR" sz="1400" dirty="0" smtClean="0"/>
                <a:t>électeur »</a:t>
              </a:r>
              <a:endParaRPr lang="fr-FR" sz="1400" dirty="0"/>
            </a:p>
          </p:txBody>
        </p:sp>
        <p:sp>
          <p:nvSpPr>
            <p:cNvPr id="22542" name="Rectangle 21"/>
            <p:cNvSpPr>
              <a:spLocks noChangeArrowheads="1"/>
            </p:cNvSpPr>
            <p:nvPr/>
          </p:nvSpPr>
          <p:spPr bwMode="auto">
            <a:xfrm>
              <a:off x="395288" y="4414838"/>
              <a:ext cx="4032250" cy="2398712"/>
            </a:xfrm>
            <a:prstGeom prst="rect">
              <a:avLst/>
            </a:prstGeom>
            <a:noFill/>
            <a:ln w="9525" cmpd="dbl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2549" name="ZoneTexte 31"/>
            <p:cNvSpPr txBox="1">
              <a:spLocks noChangeArrowheads="1"/>
            </p:cNvSpPr>
            <p:nvPr/>
          </p:nvSpPr>
          <p:spPr bwMode="auto">
            <a:xfrm rot="-1060482">
              <a:off x="168275" y="4103688"/>
              <a:ext cx="287338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>
                  <a:solidFill>
                    <a:srgbClr val="44194A"/>
                  </a:solidFill>
                  <a:sym typeface="Wingdings" pitchFamily="2" charset="2"/>
                </a:rPr>
                <a:t></a:t>
              </a:r>
              <a:endParaRPr lang="fr-FR" dirty="0">
                <a:solidFill>
                  <a:srgbClr val="44194A"/>
                </a:solidFill>
              </a:endParaRPr>
            </a:p>
          </p:txBody>
        </p:sp>
      </p:grpSp>
      <p:sp>
        <p:nvSpPr>
          <p:cNvPr id="22557" name="Titre 3"/>
          <p:cNvSpPr txBox="1">
            <a:spLocks/>
          </p:cNvSpPr>
          <p:nvPr/>
        </p:nvSpPr>
        <p:spPr bwMode="auto">
          <a:xfrm>
            <a:off x="457200" y="111125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Processus de vote 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>Réception </a:t>
            </a:r>
            <a:r>
              <a:rPr lang="fr-FR" b="1" dirty="0" smtClean="0">
                <a:solidFill>
                  <a:srgbClr val="7D4579"/>
                </a:solidFill>
                <a:ea typeface="ＭＳ Ｐゴシック" pitchFamily="34" charset="-128"/>
              </a:rPr>
              <a:t>de l’identifiant </a:t>
            </a: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>de vote par </a:t>
            </a:r>
            <a:r>
              <a:rPr lang="fr-FR" b="1" dirty="0" smtClean="0">
                <a:solidFill>
                  <a:srgbClr val="7D4579"/>
                </a:solidFill>
                <a:ea typeface="ＭＳ Ｐゴシック" pitchFamily="34" charset="-128"/>
              </a:rPr>
              <a:t>courriel</a:t>
            </a:r>
            <a:endParaRPr lang="fr-FR" b="1" dirty="0">
              <a:solidFill>
                <a:srgbClr val="7D4579"/>
              </a:solidFill>
            </a:endParaRPr>
          </a:p>
        </p:txBody>
      </p:sp>
      <p:sp>
        <p:nvSpPr>
          <p:cNvPr id="22543" name="Rectangle 22"/>
          <p:cNvSpPr>
            <a:spLocks noChangeArrowheads="1"/>
          </p:cNvSpPr>
          <p:nvPr/>
        </p:nvSpPr>
        <p:spPr bwMode="auto">
          <a:xfrm>
            <a:off x="4759549" y="5373216"/>
            <a:ext cx="4248150" cy="1368152"/>
          </a:xfrm>
          <a:prstGeom prst="rect">
            <a:avLst/>
          </a:prstGeom>
          <a:noFill/>
          <a:ln w="9525" cmpd="dbl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45" name="ZoneTexte 27"/>
          <p:cNvSpPr txBox="1">
            <a:spLocks noChangeArrowheads="1"/>
          </p:cNvSpPr>
          <p:nvPr/>
        </p:nvSpPr>
        <p:spPr bwMode="auto">
          <a:xfrm flipH="1">
            <a:off x="5329236" y="5571237"/>
            <a:ext cx="370681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dirty="0" smtClean="0"/>
              <a:t> L’identifiant électeur est envoyé à l’électeur au choix, sur sa messagerie personnelle ou par SMS. Dans les deux cas, une notification est envoyée sur l’adresse de messagerie professionnelle.</a:t>
            </a:r>
            <a:endParaRPr lang="fr-FR" sz="1400" dirty="0"/>
          </a:p>
        </p:txBody>
      </p:sp>
      <p:sp>
        <p:nvSpPr>
          <p:cNvPr id="47" name="ZoneTexte 33"/>
          <p:cNvSpPr txBox="1">
            <a:spLocks noChangeArrowheads="1"/>
          </p:cNvSpPr>
          <p:nvPr/>
        </p:nvSpPr>
        <p:spPr bwMode="auto">
          <a:xfrm rot="20539518">
            <a:off x="4587304" y="5189909"/>
            <a:ext cx="287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44194A"/>
                </a:solidFill>
                <a:sym typeface="Wingdings" pitchFamily="2" charset="2"/>
              </a:rPr>
              <a:t></a:t>
            </a:r>
            <a:endParaRPr lang="fr-FR" dirty="0">
              <a:solidFill>
                <a:srgbClr val="44194A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9482">
            <a:off x="155537" y="2307153"/>
            <a:ext cx="999821" cy="24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9482">
            <a:off x="26017" y="4300458"/>
            <a:ext cx="999821" cy="24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9482">
            <a:off x="4371857" y="2372681"/>
            <a:ext cx="999821" cy="24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9482">
            <a:off x="4419949" y="5533574"/>
            <a:ext cx="999821" cy="24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jvillegas\Desktop\Dropbox\France-2014-MEN\10_Technical\10_Requirements\Screens &amp; UI\Screenshots\2014-08-05\WBS 1.3.1 Emargement\02_CréerSonCompte\02_Register_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4324"/>
            <a:ext cx="2376264" cy="190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jvillegas\Desktop\Dropbox\France-2014-MEN\10_Technical\10_Requirements\Screens &amp; UI\Screenshots\2014-08-05\WBS 1.3.1 Emargement\05_Acceuil\01_Acceuil_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9" y="4866595"/>
            <a:ext cx="2765780" cy="192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 flipH="1">
            <a:off x="1700977" y="5370681"/>
            <a:ext cx="710436" cy="10144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4427538" y="3354324"/>
            <a:ext cx="353251" cy="443855"/>
          </a:xfrm>
          <a:prstGeom prst="rightArrow">
            <a:avLst/>
          </a:prstGeom>
          <a:solidFill>
            <a:srgbClr val="951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ight Arrow 27"/>
          <p:cNvSpPr/>
          <p:nvPr/>
        </p:nvSpPr>
        <p:spPr>
          <a:xfrm rot="10800000">
            <a:off x="4354513" y="4581128"/>
            <a:ext cx="353251" cy="443855"/>
          </a:xfrm>
          <a:prstGeom prst="rightArrow">
            <a:avLst/>
          </a:prstGeom>
          <a:solidFill>
            <a:srgbClr val="951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ight Arrow 28"/>
          <p:cNvSpPr/>
          <p:nvPr/>
        </p:nvSpPr>
        <p:spPr>
          <a:xfrm>
            <a:off x="4379447" y="6048290"/>
            <a:ext cx="353251" cy="443855"/>
          </a:xfrm>
          <a:prstGeom prst="rightArrow">
            <a:avLst/>
          </a:prstGeom>
          <a:solidFill>
            <a:srgbClr val="951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8532440" y="652534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re 3"/>
          <p:cNvSpPr txBox="1">
            <a:spLocks/>
          </p:cNvSpPr>
          <p:nvPr/>
        </p:nvSpPr>
        <p:spPr bwMode="auto">
          <a:xfrm>
            <a:off x="457200" y="111125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Processus de vote 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b="1" dirty="0" smtClean="0">
                <a:solidFill>
                  <a:srgbClr val="7D4579"/>
                </a:solidFill>
                <a:ea typeface="ＭＳ Ｐゴシック" pitchFamily="34" charset="-128"/>
              </a:rPr>
              <a:t>Perte des </a:t>
            </a: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>codes de vote</a:t>
            </a:r>
            <a:endParaRPr lang="fr-FR" b="1" dirty="0">
              <a:solidFill>
                <a:srgbClr val="7D4579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3419872" y="2348880"/>
            <a:ext cx="5472608" cy="11521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En cas de perte de l’identifiant </a:t>
            </a:r>
            <a:r>
              <a:rPr lang="fr-FR" dirty="0" smtClean="0"/>
              <a:t>électeur, </a:t>
            </a:r>
            <a:r>
              <a:rPr lang="fr-FR" dirty="0"/>
              <a:t>l’électeur pourra s’en procurer un </a:t>
            </a:r>
            <a:r>
              <a:rPr lang="fr-FR" dirty="0" smtClean="0"/>
              <a:t>nouveau jusqu’au </a:t>
            </a:r>
            <a:r>
              <a:rPr lang="fr-FR" sz="2000" b="1" dirty="0" smtClean="0">
                <a:solidFill>
                  <a:srgbClr val="7030A0"/>
                </a:solidFill>
              </a:rPr>
              <a:t>26 novembre 9h</a:t>
            </a:r>
            <a:r>
              <a:rPr lang="fr-FR" sz="2000" b="1" dirty="0" smtClean="0"/>
              <a:t> </a:t>
            </a:r>
            <a:r>
              <a:rPr lang="fr-FR" dirty="0" smtClean="0"/>
              <a:t>(date </a:t>
            </a:r>
            <a:r>
              <a:rPr lang="fr-FR" dirty="0"/>
              <a:t>de scellement du vote</a:t>
            </a:r>
            <a:r>
              <a:rPr lang="fr-FR" dirty="0" smtClean="0"/>
              <a:t>) ou récupérer l’existant jusqu’à la fin du scrutin.</a:t>
            </a:r>
            <a:endParaRPr lang="fr-FR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755576" y="2492896"/>
            <a:ext cx="1944216" cy="79208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Perte de </a:t>
            </a:r>
            <a:r>
              <a:rPr lang="fr-FR" dirty="0" smtClean="0"/>
              <a:t>l’identifiant électeur</a:t>
            </a:r>
            <a:endParaRPr lang="fr-FR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755576" y="4149080"/>
            <a:ext cx="1944216" cy="79208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Perte du mot de </a:t>
            </a:r>
            <a:r>
              <a:rPr lang="fr-FR" dirty="0" smtClean="0"/>
              <a:t>passe électeur</a:t>
            </a:r>
            <a:endParaRPr lang="fr-FR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3419872" y="4005064"/>
            <a:ext cx="5472608" cy="115212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En cas de perte </a:t>
            </a:r>
            <a:r>
              <a:rPr lang="fr-FR" dirty="0" smtClean="0"/>
              <a:t>du mot de passe, l’électeur pourra le récupérer en faisant un demande sur l’espace électeur pendant toute la durée du scrutin.</a:t>
            </a:r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3" name="Ellipse 16"/>
          <p:cNvSpPr>
            <a:spLocks noChangeArrowheads="1"/>
          </p:cNvSpPr>
          <p:nvPr/>
        </p:nvSpPr>
        <p:spPr bwMode="auto">
          <a:xfrm>
            <a:off x="3563938" y="3284984"/>
            <a:ext cx="1936750" cy="1150937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44194A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/>
          <a:lstStyle/>
          <a:p>
            <a:pPr algn="ctr">
              <a:spcBef>
                <a:spcPct val="50000"/>
              </a:spcBef>
              <a:buClr>
                <a:schemeClr val="bg2"/>
              </a:buClr>
              <a:buFont typeface="Arial" charset="0"/>
              <a:buNone/>
            </a:pPr>
            <a:r>
              <a:rPr lang="fr-FR" dirty="0">
                <a:solidFill>
                  <a:srgbClr val="4419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Un vote </a:t>
            </a:r>
            <a:r>
              <a:rPr lang="fr-FR" dirty="0">
                <a:ea typeface="ＭＳ Ｐゴシック" pitchFamily="34" charset="-128"/>
              </a:rPr>
              <a:t>: </a:t>
            </a:r>
            <a:r>
              <a:rPr lang="fr-FR" sz="1600" dirty="0" smtClean="0">
                <a:ea typeface="ＭＳ Ｐゴシック" pitchFamily="34" charset="-128"/>
              </a:rPr>
              <a:t>simple, facile, </a:t>
            </a:r>
            <a:r>
              <a:rPr lang="fr-FR" sz="1600" dirty="0">
                <a:ea typeface="ＭＳ Ｐゴシック" pitchFamily="34" charset="-128"/>
              </a:rPr>
              <a:t/>
            </a:r>
            <a:br>
              <a:rPr lang="fr-FR" sz="1600" dirty="0">
                <a:ea typeface="ＭＳ Ｐゴシック" pitchFamily="34" charset="-128"/>
              </a:rPr>
            </a:br>
            <a:r>
              <a:rPr lang="fr-FR" sz="1600" dirty="0">
                <a:ea typeface="ＭＳ Ｐゴシック" pitchFamily="34" charset="-128"/>
              </a:rPr>
              <a:t> rapide</a:t>
            </a:r>
            <a:endParaRPr lang="fr-FR" dirty="0">
              <a:ea typeface="ＭＳ Ｐゴシック" pitchFamily="34" charset="-128"/>
            </a:endParaRPr>
          </a:p>
        </p:txBody>
      </p:sp>
      <p:sp>
        <p:nvSpPr>
          <p:cNvPr id="25611" name="Titre 3"/>
          <p:cNvSpPr txBox="1">
            <a:spLocks/>
          </p:cNvSpPr>
          <p:nvPr/>
        </p:nvSpPr>
        <p:spPr bwMode="auto">
          <a:xfrm>
            <a:off x="457200" y="111125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Processus de vote 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>Portail destiné aux électeurs</a:t>
            </a:r>
            <a:endParaRPr lang="fr-FR" b="1" dirty="0">
              <a:solidFill>
                <a:srgbClr val="7D4579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6390" y="1758951"/>
            <a:ext cx="2419425" cy="2174106"/>
            <a:chOff x="496391" y="2184795"/>
            <a:chExt cx="2004636" cy="1748261"/>
          </a:xfrm>
        </p:grpSpPr>
        <p:sp>
          <p:nvSpPr>
            <p:cNvPr id="25602" name="ZoneTexte 16"/>
            <p:cNvSpPr txBox="1">
              <a:spLocks noChangeArrowheads="1"/>
            </p:cNvSpPr>
            <p:nvPr/>
          </p:nvSpPr>
          <p:spPr bwMode="auto">
            <a:xfrm>
              <a:off x="568129" y="3563168"/>
              <a:ext cx="193289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rgbClr val="0090D4"/>
                  </a:solidFill>
                </a:rPr>
                <a:t>1</a:t>
              </a:r>
              <a:r>
                <a:rPr lang="fr-FR" sz="1400" dirty="0">
                  <a:solidFill>
                    <a:srgbClr val="44194A"/>
                  </a:solidFill>
                </a:rPr>
                <a:t> </a:t>
              </a:r>
              <a:r>
                <a:rPr lang="fr-FR" sz="1400" dirty="0">
                  <a:solidFill>
                    <a:srgbClr val="7D4579"/>
                  </a:solidFill>
                </a:rPr>
                <a:t>Accès à l’isoloir</a:t>
              </a:r>
            </a:p>
          </p:txBody>
        </p:sp>
        <p:pic>
          <p:nvPicPr>
            <p:cNvPr id="18" name="Picture 2" descr="C:\Users\jvillegas\Desktop\Dropbox\France-2014-MEN\10_Technical\10_Requirements\Screens &amp; UI\Screenshots\2014-08-05\WBS 3 - Voting platform\WBS 3.1 - Voting portal\01-Log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391" y="2184795"/>
              <a:ext cx="2004635" cy="148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782667" y="1155588"/>
            <a:ext cx="2121703" cy="1957128"/>
            <a:chOff x="3782667" y="1155588"/>
            <a:chExt cx="2121703" cy="1957128"/>
          </a:xfrm>
        </p:grpSpPr>
        <p:sp>
          <p:nvSpPr>
            <p:cNvPr id="25603" name="ZoneTexte 18"/>
            <p:cNvSpPr txBox="1">
              <a:spLocks noChangeArrowheads="1"/>
            </p:cNvSpPr>
            <p:nvPr/>
          </p:nvSpPr>
          <p:spPr bwMode="auto">
            <a:xfrm>
              <a:off x="3782668" y="2742829"/>
              <a:ext cx="212170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rgbClr val="0090D4"/>
                  </a:solidFill>
                </a:rPr>
                <a:t>2</a:t>
              </a:r>
              <a:r>
                <a:rPr lang="fr-FR" sz="1400" dirty="0">
                  <a:solidFill>
                    <a:srgbClr val="44194A"/>
                  </a:solidFill>
                </a:rPr>
                <a:t> </a:t>
              </a:r>
              <a:r>
                <a:rPr lang="fr-FR" sz="1400" dirty="0">
                  <a:solidFill>
                    <a:srgbClr val="7D4579"/>
                  </a:solidFill>
                </a:rPr>
                <a:t>Sélection du scrutin</a:t>
              </a:r>
            </a:p>
          </p:txBody>
        </p:sp>
        <p:pic>
          <p:nvPicPr>
            <p:cNvPr id="19" name="Picture 2" descr="C:\Users\jvillegas\Desktop\Dropbox\France-2014-MEN\10_Technical\10_Requirements\Screens &amp; UI\Screenshots\2014-08-05\WBS 3 - Voting platform\WBS 3.1 - Voting portal\02-SelectScrut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667" y="1155588"/>
              <a:ext cx="2121702" cy="161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401361" y="1988840"/>
            <a:ext cx="2563127" cy="2198623"/>
            <a:chOff x="6401361" y="1988840"/>
            <a:chExt cx="2563127" cy="2198623"/>
          </a:xfrm>
        </p:grpSpPr>
        <p:sp>
          <p:nvSpPr>
            <p:cNvPr id="25604" name="ZoneTexte 20"/>
            <p:cNvSpPr txBox="1">
              <a:spLocks noChangeArrowheads="1"/>
            </p:cNvSpPr>
            <p:nvPr/>
          </p:nvSpPr>
          <p:spPr bwMode="auto">
            <a:xfrm>
              <a:off x="6535613" y="1988840"/>
              <a:ext cx="2428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solidFill>
                    <a:srgbClr val="0090D4"/>
                  </a:solidFill>
                </a:rPr>
                <a:t>3</a:t>
              </a:r>
              <a:r>
                <a:rPr lang="fr-FR" sz="1400" dirty="0">
                  <a:solidFill>
                    <a:srgbClr val="FF0000"/>
                  </a:solidFill>
                </a:rPr>
                <a:t> </a:t>
              </a:r>
              <a:r>
                <a:rPr lang="fr-FR" sz="1400" dirty="0">
                  <a:solidFill>
                    <a:srgbClr val="7D4579"/>
                  </a:solidFill>
                </a:rPr>
                <a:t>Choix du bulletin</a:t>
              </a:r>
            </a:p>
          </p:txBody>
        </p:sp>
        <p:pic>
          <p:nvPicPr>
            <p:cNvPr id="20" name="Picture 2" descr="C:\Users\jvillegas\Desktop\Dropbox\France-2014-MEN\10_Technical\10_Requirements\Screens &amp; UI\Screenshots\2014-08-05\WBS 3 - Voting platform\WBS 3.1 - Voting portal\03_SelectListe_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361" y="2358728"/>
              <a:ext cx="2181508" cy="1828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372200" y="4437112"/>
            <a:ext cx="2445152" cy="2048984"/>
            <a:chOff x="6372200" y="4437112"/>
            <a:chExt cx="2445152" cy="2048984"/>
          </a:xfrm>
        </p:grpSpPr>
        <p:sp>
          <p:nvSpPr>
            <p:cNvPr id="25606" name="ZoneTexte 29"/>
            <p:cNvSpPr txBox="1">
              <a:spLocks noChangeArrowheads="1"/>
            </p:cNvSpPr>
            <p:nvPr/>
          </p:nvSpPr>
          <p:spPr bwMode="auto">
            <a:xfrm>
              <a:off x="6388477" y="4437112"/>
              <a:ext cx="2428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solidFill>
                    <a:srgbClr val="0090D4"/>
                  </a:solidFill>
                </a:rPr>
                <a:t>4</a:t>
              </a:r>
              <a:r>
                <a:rPr lang="fr-FR" sz="1400" dirty="0">
                  <a:solidFill>
                    <a:srgbClr val="44194A"/>
                  </a:solidFill>
                </a:rPr>
                <a:t> </a:t>
              </a:r>
              <a:r>
                <a:rPr lang="fr-FR" sz="1400" dirty="0">
                  <a:solidFill>
                    <a:srgbClr val="7D4579"/>
                  </a:solidFill>
                </a:rPr>
                <a:t>Confirmation de vote</a:t>
              </a:r>
            </a:p>
          </p:txBody>
        </p:sp>
        <p:pic>
          <p:nvPicPr>
            <p:cNvPr id="21" name="Picture 4" descr="C:\Users\jvillegas\Desktop\Dropbox\France-2014-MEN\10_Technical\10_Requirements\Screens &amp; UI\Screenshots\2014-08-05\WBS 3 - Voting platform\WBS 3.1 - Voting portal\04_Confirmati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4734272"/>
              <a:ext cx="2233786" cy="175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234490" y="4509120"/>
            <a:ext cx="2630681" cy="2200705"/>
            <a:chOff x="3234490" y="4509120"/>
            <a:chExt cx="2630681" cy="2200705"/>
          </a:xfrm>
        </p:grpSpPr>
        <p:sp>
          <p:nvSpPr>
            <p:cNvPr id="25608" name="ZoneTexte 12"/>
            <p:cNvSpPr txBox="1">
              <a:spLocks noChangeArrowheads="1"/>
            </p:cNvSpPr>
            <p:nvPr/>
          </p:nvSpPr>
          <p:spPr bwMode="auto">
            <a:xfrm>
              <a:off x="3436296" y="4509120"/>
              <a:ext cx="24288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solidFill>
                    <a:srgbClr val="0090D4"/>
                  </a:solidFill>
                </a:rPr>
                <a:t>5</a:t>
              </a:r>
              <a:r>
                <a:rPr lang="fr-FR" dirty="0">
                  <a:solidFill>
                    <a:srgbClr val="FF0000"/>
                  </a:solidFill>
                </a:rPr>
                <a:t> </a:t>
              </a:r>
              <a:r>
                <a:rPr lang="fr-FR" sz="1400" dirty="0" smtClean="0">
                  <a:solidFill>
                    <a:srgbClr val="7D4579"/>
                  </a:solidFill>
                </a:rPr>
                <a:t>preuve de vote</a:t>
              </a:r>
              <a:endParaRPr lang="fr-FR" sz="1400" dirty="0">
                <a:solidFill>
                  <a:srgbClr val="7D4579"/>
                </a:solidFill>
              </a:endParaRPr>
            </a:p>
          </p:txBody>
        </p:sp>
        <p:pic>
          <p:nvPicPr>
            <p:cNvPr id="22" name="Picture 2" descr="C:\Users\jvillegas\Desktop\Dropbox\France-2014-MEN\10_Technical\10_Requirements\Screens &amp; UI\Screenshots\2014-08-05\WBS 3 - Voting platform\WBS 3.1 - Voting portal\05_ReçuDeVot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490" y="4785780"/>
              <a:ext cx="2595645" cy="1924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10791" y="4556971"/>
            <a:ext cx="2714625" cy="1981787"/>
            <a:chOff x="243090" y="4509120"/>
            <a:chExt cx="2714625" cy="1981787"/>
          </a:xfrm>
        </p:grpSpPr>
        <p:sp>
          <p:nvSpPr>
            <p:cNvPr id="25605" name="ZoneTexte 12"/>
            <p:cNvSpPr txBox="1">
              <a:spLocks noChangeArrowheads="1"/>
            </p:cNvSpPr>
            <p:nvPr/>
          </p:nvSpPr>
          <p:spPr bwMode="auto">
            <a:xfrm>
              <a:off x="243090" y="6121020"/>
              <a:ext cx="2714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solidFill>
                    <a:srgbClr val="0090D4"/>
                  </a:solidFill>
                </a:rPr>
                <a:t>6</a:t>
              </a:r>
              <a:r>
                <a:rPr lang="fr-FR" dirty="0">
                  <a:solidFill>
                    <a:srgbClr val="FF0000"/>
                  </a:solidFill>
                </a:rPr>
                <a:t> </a:t>
              </a:r>
              <a:r>
                <a:rPr lang="fr-FR" sz="1400" dirty="0">
                  <a:solidFill>
                    <a:srgbClr val="7D4579"/>
                  </a:solidFill>
                </a:rPr>
                <a:t>Retour au choix du scrutin</a:t>
              </a:r>
            </a:p>
          </p:txBody>
        </p:sp>
        <p:pic>
          <p:nvPicPr>
            <p:cNvPr id="24" name="Picture 2" descr="C:\Users\jvillegas\Desktop\Dropbox\France-2014-MEN\10_Technical\10_Requirements\Screens &amp; UI\Screenshots\2014-08-05\WBS 3 - Voting platform\WBS 3.1 - Voting portal\02-SelectScrut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509120"/>
              <a:ext cx="2121702" cy="161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Titre 3"/>
          <p:cNvSpPr txBox="1">
            <a:spLocks/>
          </p:cNvSpPr>
          <p:nvPr/>
        </p:nvSpPr>
        <p:spPr bwMode="auto">
          <a:xfrm>
            <a:off x="457200" y="111125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Processus de vote 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>Portail destiné aux électeurs</a:t>
            </a:r>
            <a:endParaRPr lang="fr-FR" b="1" dirty="0">
              <a:solidFill>
                <a:srgbClr val="7D4579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59632" y="1619790"/>
            <a:ext cx="6329682" cy="5005501"/>
            <a:chOff x="496390" y="2003838"/>
            <a:chExt cx="5244514" cy="4025068"/>
          </a:xfrm>
        </p:grpSpPr>
        <p:sp>
          <p:nvSpPr>
            <p:cNvPr id="25602" name="ZoneTexte 16"/>
            <p:cNvSpPr txBox="1">
              <a:spLocks noChangeArrowheads="1"/>
            </p:cNvSpPr>
            <p:nvPr/>
          </p:nvSpPr>
          <p:spPr bwMode="auto">
            <a:xfrm>
              <a:off x="2256772" y="5659018"/>
              <a:ext cx="193289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rgbClr val="0090D4"/>
                  </a:solidFill>
                </a:rPr>
                <a:t>1</a:t>
              </a:r>
              <a:r>
                <a:rPr lang="fr-FR" sz="1400" dirty="0">
                  <a:solidFill>
                    <a:srgbClr val="44194A"/>
                  </a:solidFill>
                </a:rPr>
                <a:t> </a:t>
              </a:r>
              <a:r>
                <a:rPr lang="fr-FR" sz="1400" dirty="0">
                  <a:solidFill>
                    <a:srgbClr val="7D4579"/>
                  </a:solidFill>
                </a:rPr>
                <a:t>Accès à l’isoloir</a:t>
              </a:r>
            </a:p>
          </p:txBody>
        </p:sp>
        <p:pic>
          <p:nvPicPr>
            <p:cNvPr id="18" name="Picture 2" descr="C:\Users\jvillegas\Desktop\Dropbox\France-2014-MEN\10_Technical\10_Requirements\Screens &amp; UI\Screenshots\2014-08-05\WBS 3 - Voting platform\WBS 3.1 - Voting portal\01-Log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390" y="2003838"/>
              <a:ext cx="5244514" cy="3887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033516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2201376"/>
            <a:ext cx="85689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Un enjeu majeur pour l’éducation nationale :</a:t>
            </a:r>
          </a:p>
          <a:p>
            <a:pPr marL="525462" indent="-342900">
              <a:buFont typeface="Symbol"/>
              <a:buChar char="Þ"/>
            </a:pPr>
            <a:r>
              <a:rPr lang="fr-FR" sz="2000" dirty="0" smtClean="0"/>
              <a:t>1 </a:t>
            </a:r>
            <a:r>
              <a:rPr lang="fr-FR" sz="2000" dirty="0" smtClean="0"/>
              <a:t>300 000 électeurs,  920 scrutins à organiser </a:t>
            </a:r>
            <a:r>
              <a:rPr lang="fr-FR" sz="2000" dirty="0" smtClean="0"/>
              <a:t>(</a:t>
            </a:r>
            <a:r>
              <a:rPr lang="fr-FR" sz="2000" dirty="0" smtClean="0"/>
              <a:t>dont 25 pour l’académie de Caen)</a:t>
            </a:r>
          </a:p>
          <a:p>
            <a:pPr marL="182562"/>
            <a:endParaRPr lang="fr-FR" sz="2000" dirty="0" smtClean="0"/>
          </a:p>
          <a:p>
            <a:r>
              <a:rPr lang="fr-FR" sz="2000" dirty="0"/>
              <a:t>Une obligation de réussite =&gt; augmenter le taux de participation</a:t>
            </a:r>
          </a:p>
          <a:p>
            <a:endParaRPr lang="fr-FR" sz="2000" dirty="0" smtClean="0"/>
          </a:p>
          <a:p>
            <a:r>
              <a:rPr lang="fr-FR" sz="2000" dirty="0" smtClean="0"/>
              <a:t>Le 4 décembre, un vote pour les trois fonctions publiques.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84716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Titre 3"/>
          <p:cNvSpPr txBox="1">
            <a:spLocks/>
          </p:cNvSpPr>
          <p:nvPr/>
        </p:nvSpPr>
        <p:spPr bwMode="auto">
          <a:xfrm>
            <a:off x="457200" y="111125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Processus de vote 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>Portail destiné aux électeurs</a:t>
            </a:r>
            <a:endParaRPr lang="fr-FR" b="1" dirty="0">
              <a:solidFill>
                <a:srgbClr val="7D4579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59632" y="1556792"/>
            <a:ext cx="6543143" cy="5112568"/>
            <a:chOff x="3536672" y="1035150"/>
            <a:chExt cx="2794095" cy="2137786"/>
          </a:xfrm>
        </p:grpSpPr>
        <p:sp>
          <p:nvSpPr>
            <p:cNvPr id="25603" name="ZoneTexte 18"/>
            <p:cNvSpPr txBox="1">
              <a:spLocks noChangeArrowheads="1"/>
            </p:cNvSpPr>
            <p:nvPr/>
          </p:nvSpPr>
          <p:spPr bwMode="auto">
            <a:xfrm>
              <a:off x="4151658" y="3018502"/>
              <a:ext cx="1629713" cy="154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rgbClr val="0090D4"/>
                  </a:solidFill>
                </a:rPr>
                <a:t>2</a:t>
              </a:r>
              <a:r>
                <a:rPr lang="fr-FR" sz="1400" dirty="0">
                  <a:solidFill>
                    <a:srgbClr val="44194A"/>
                  </a:solidFill>
                </a:rPr>
                <a:t> </a:t>
              </a:r>
              <a:r>
                <a:rPr lang="fr-FR" sz="1400" dirty="0">
                  <a:solidFill>
                    <a:srgbClr val="7D4579"/>
                  </a:solidFill>
                </a:rPr>
                <a:t>Sélection du scrutin</a:t>
              </a:r>
            </a:p>
          </p:txBody>
        </p:sp>
        <p:pic>
          <p:nvPicPr>
            <p:cNvPr id="19" name="Picture 2" descr="C:\Users\jvillegas\Desktop\Dropbox\France-2014-MEN\10_Technical\10_Requirements\Screens &amp; UI\Screenshots\2014-08-05\WBS 3 - Voting platform\WBS 3.1 - Voting portal\02-SelectScrut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672" y="1035150"/>
              <a:ext cx="2794095" cy="2122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140526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19672" y="1587178"/>
            <a:ext cx="5976664" cy="5010174"/>
            <a:chOff x="6185337" y="1943627"/>
            <a:chExt cx="5976664" cy="5010174"/>
          </a:xfrm>
        </p:grpSpPr>
        <p:pic>
          <p:nvPicPr>
            <p:cNvPr id="20" name="Picture 2" descr="C:\Users\jvillegas\Desktop\Dropbox\France-2014-MEN\10_Technical\10_Requirements\Screens &amp; UI\Screenshots\2014-08-05\WBS 3 - Voting platform\WBS 3.1 - Voting portal\03_SelectListe_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337" y="1943627"/>
              <a:ext cx="5976664" cy="5010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4" name="ZoneTexte 20"/>
            <p:cNvSpPr txBox="1">
              <a:spLocks noChangeArrowheads="1"/>
            </p:cNvSpPr>
            <p:nvPr/>
          </p:nvSpPr>
          <p:spPr bwMode="auto">
            <a:xfrm>
              <a:off x="8273569" y="6583913"/>
              <a:ext cx="2428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solidFill>
                    <a:srgbClr val="0090D4"/>
                  </a:solidFill>
                </a:rPr>
                <a:t>3</a:t>
              </a:r>
              <a:r>
                <a:rPr lang="fr-FR" sz="1400" dirty="0">
                  <a:solidFill>
                    <a:srgbClr val="FF0000"/>
                  </a:solidFill>
                </a:rPr>
                <a:t> </a:t>
              </a:r>
              <a:r>
                <a:rPr lang="fr-FR" sz="1400" dirty="0">
                  <a:solidFill>
                    <a:srgbClr val="7D4579"/>
                  </a:solidFill>
                </a:rPr>
                <a:t>Choix du bulletin</a:t>
              </a:r>
            </a:p>
          </p:txBody>
        </p:sp>
      </p:grpSp>
      <p:sp>
        <p:nvSpPr>
          <p:cNvPr id="25611" name="Titre 3"/>
          <p:cNvSpPr txBox="1">
            <a:spLocks/>
          </p:cNvSpPr>
          <p:nvPr/>
        </p:nvSpPr>
        <p:spPr bwMode="auto">
          <a:xfrm>
            <a:off x="457200" y="111125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Processus de vote 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>Portail destiné aux électeurs</a:t>
            </a:r>
            <a:endParaRPr lang="fr-FR" b="1" dirty="0">
              <a:solidFill>
                <a:srgbClr val="7D45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4906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75656" y="1700808"/>
            <a:ext cx="6260116" cy="4909433"/>
            <a:chOff x="6372200" y="4294073"/>
            <a:chExt cx="6260116" cy="4909433"/>
          </a:xfrm>
        </p:grpSpPr>
        <p:pic>
          <p:nvPicPr>
            <p:cNvPr id="21" name="Picture 4" descr="C:\Users\jvillegas\Desktop\Dropbox\France-2014-MEN\10_Technical\10_Requirements\Screens &amp; UI\Screenshots\2014-08-05\WBS 3 - Voting platform\WBS 3.1 - Voting portal\04_Confirmati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4294073"/>
              <a:ext cx="6260116" cy="490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6" name="ZoneTexte 29"/>
            <p:cNvSpPr txBox="1">
              <a:spLocks noChangeArrowheads="1"/>
            </p:cNvSpPr>
            <p:nvPr/>
          </p:nvSpPr>
          <p:spPr bwMode="auto">
            <a:xfrm>
              <a:off x="8460432" y="8833618"/>
              <a:ext cx="24288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solidFill>
                    <a:srgbClr val="0090D4"/>
                  </a:solidFill>
                </a:rPr>
                <a:t>4</a:t>
              </a:r>
              <a:r>
                <a:rPr lang="fr-FR" sz="1400" dirty="0">
                  <a:solidFill>
                    <a:srgbClr val="44194A"/>
                  </a:solidFill>
                </a:rPr>
                <a:t> </a:t>
              </a:r>
              <a:r>
                <a:rPr lang="fr-FR" sz="1400" dirty="0">
                  <a:solidFill>
                    <a:srgbClr val="7D4579"/>
                  </a:solidFill>
                </a:rPr>
                <a:t>Confirmation de vote</a:t>
              </a:r>
            </a:p>
          </p:txBody>
        </p:sp>
      </p:grpSp>
      <p:sp>
        <p:nvSpPr>
          <p:cNvPr id="25611" name="Titre 3"/>
          <p:cNvSpPr txBox="1">
            <a:spLocks/>
          </p:cNvSpPr>
          <p:nvPr/>
        </p:nvSpPr>
        <p:spPr bwMode="auto">
          <a:xfrm>
            <a:off x="457200" y="111125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Processus de vote 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>Portail destiné aux électeurs</a:t>
            </a:r>
            <a:endParaRPr lang="fr-FR" b="1" dirty="0">
              <a:solidFill>
                <a:srgbClr val="7D45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7356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43609" y="1569088"/>
            <a:ext cx="6696744" cy="4964021"/>
            <a:chOff x="1362283" y="4233384"/>
            <a:chExt cx="6696744" cy="4964021"/>
          </a:xfrm>
        </p:grpSpPr>
        <p:pic>
          <p:nvPicPr>
            <p:cNvPr id="22" name="Picture 2" descr="C:\Users\jvillegas\Desktop\Dropbox\France-2014-MEN\10_Technical\10_Requirements\Screens &amp; UI\Screenshots\2014-08-05\WBS 3 - Voting platform\WBS 3.1 - Voting portal\05_ReçuDeVo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283" y="4233384"/>
              <a:ext cx="6696744" cy="4964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8" name="ZoneTexte 12"/>
            <p:cNvSpPr txBox="1">
              <a:spLocks noChangeArrowheads="1"/>
            </p:cNvSpPr>
            <p:nvPr/>
          </p:nvSpPr>
          <p:spPr bwMode="auto">
            <a:xfrm>
              <a:off x="4117983" y="8800315"/>
              <a:ext cx="242887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solidFill>
                    <a:srgbClr val="0090D4"/>
                  </a:solidFill>
                </a:rPr>
                <a:t>5</a:t>
              </a:r>
              <a:r>
                <a:rPr lang="fr-FR" dirty="0">
                  <a:solidFill>
                    <a:srgbClr val="FF0000"/>
                  </a:solidFill>
                </a:rPr>
                <a:t> </a:t>
              </a:r>
              <a:r>
                <a:rPr lang="fr-FR" sz="1400" dirty="0" smtClean="0">
                  <a:solidFill>
                    <a:srgbClr val="7D4579"/>
                  </a:solidFill>
                </a:rPr>
                <a:t>preuve de vote</a:t>
              </a:r>
              <a:endParaRPr lang="fr-FR" sz="1400" dirty="0">
                <a:solidFill>
                  <a:srgbClr val="7D4579"/>
                </a:solidFill>
              </a:endParaRPr>
            </a:p>
          </p:txBody>
        </p:sp>
      </p:grpSp>
      <p:sp>
        <p:nvSpPr>
          <p:cNvPr id="25611" name="Titre 3"/>
          <p:cNvSpPr txBox="1">
            <a:spLocks/>
          </p:cNvSpPr>
          <p:nvPr/>
        </p:nvSpPr>
        <p:spPr bwMode="auto">
          <a:xfrm>
            <a:off x="457200" y="111125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Processus de vote 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>Portail destiné aux électeurs</a:t>
            </a:r>
            <a:endParaRPr lang="fr-FR" b="1" dirty="0">
              <a:solidFill>
                <a:srgbClr val="7D45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5678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06296" y="1484784"/>
            <a:ext cx="6750080" cy="5128173"/>
            <a:chOff x="-1376030" y="4234954"/>
            <a:chExt cx="6750080" cy="5128173"/>
          </a:xfrm>
        </p:grpSpPr>
        <p:sp>
          <p:nvSpPr>
            <p:cNvPr id="25605" name="ZoneTexte 12"/>
            <p:cNvSpPr txBox="1">
              <a:spLocks noChangeArrowheads="1"/>
            </p:cNvSpPr>
            <p:nvPr/>
          </p:nvSpPr>
          <p:spPr bwMode="auto">
            <a:xfrm>
              <a:off x="765538" y="8977635"/>
              <a:ext cx="2714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solidFill>
                    <a:srgbClr val="0090D4"/>
                  </a:solidFill>
                </a:rPr>
                <a:t>6</a:t>
              </a:r>
              <a:r>
                <a:rPr lang="fr-FR" dirty="0">
                  <a:solidFill>
                    <a:srgbClr val="FF0000"/>
                  </a:solidFill>
                </a:rPr>
                <a:t> </a:t>
              </a:r>
              <a:r>
                <a:rPr lang="fr-FR" sz="1400" dirty="0">
                  <a:solidFill>
                    <a:srgbClr val="7D4579"/>
                  </a:solidFill>
                </a:rPr>
                <a:t>Retour au choix du scrutin</a:t>
              </a:r>
            </a:p>
          </p:txBody>
        </p:sp>
        <p:pic>
          <p:nvPicPr>
            <p:cNvPr id="24" name="Picture 2" descr="C:\Users\jvillegas\Desktop\Dropbox\France-2014-MEN\10_Technical\10_Requirements\Screens &amp; UI\Screenshots\2014-08-05\WBS 3 - Voting platform\WBS 3.1 - Voting portal\02-SelectScrut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76030" y="4234954"/>
              <a:ext cx="6750080" cy="5128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611" name="Titre 3"/>
          <p:cNvSpPr txBox="1">
            <a:spLocks/>
          </p:cNvSpPr>
          <p:nvPr/>
        </p:nvSpPr>
        <p:spPr bwMode="auto">
          <a:xfrm>
            <a:off x="457200" y="111125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Processus de vote 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>Portail destiné aux électeurs</a:t>
            </a:r>
            <a:endParaRPr lang="fr-FR" b="1" dirty="0">
              <a:solidFill>
                <a:srgbClr val="7D45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0491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94"/>
          <p:cNvGrpSpPr>
            <a:grpSpLocks/>
          </p:cNvGrpSpPr>
          <p:nvPr/>
        </p:nvGrpSpPr>
        <p:grpSpPr bwMode="auto">
          <a:xfrm>
            <a:off x="3500438" y="2255838"/>
            <a:ext cx="1647825" cy="1284287"/>
            <a:chOff x="3357563" y="4856164"/>
            <a:chExt cx="1928812" cy="1560511"/>
          </a:xfrm>
        </p:grpSpPr>
        <p:sp>
          <p:nvSpPr>
            <p:cNvPr id="26649" name="Rectangle 22"/>
            <p:cNvSpPr>
              <a:spLocks noChangeArrowheads="1"/>
            </p:cNvSpPr>
            <p:nvPr/>
          </p:nvSpPr>
          <p:spPr bwMode="auto">
            <a:xfrm>
              <a:off x="3357563" y="4856164"/>
              <a:ext cx="1428750" cy="1287462"/>
            </a:xfrm>
            <a:prstGeom prst="rect">
              <a:avLst/>
            </a:prstGeom>
            <a:solidFill>
              <a:srgbClr val="7030A0">
                <a:alpha val="12157"/>
              </a:srgbClr>
            </a:solidFill>
            <a:ln w="41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dirty="0"/>
            </a:p>
          </p:txBody>
        </p:sp>
        <p:pic>
          <p:nvPicPr>
            <p:cNvPr id="26650" name="Picture 6" descr="http://sauron/maven/reports/scytl-logos/images/iconographyPNG/system_administrato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1938" y="4857750"/>
              <a:ext cx="714375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500644" y="6138908"/>
              <a:ext cx="1356486" cy="2623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449263">
                <a:spcBef>
                  <a:spcPts val="450"/>
                </a:spcBef>
                <a:buClr>
                  <a:srgbClr val="FF9900"/>
                </a:buClr>
                <a:buSzPct val="100000"/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fr-FR" sz="1100" dirty="0">
                  <a:latin typeface="+mj-lt"/>
                  <a:ea typeface="MS PGothic" pitchFamily="34" charset="-128"/>
                </a:rPr>
                <a:t>Serveur de vote</a:t>
              </a:r>
            </a:p>
          </p:txBody>
        </p:sp>
        <p:pic>
          <p:nvPicPr>
            <p:cNvPr id="26652" name="Picture 3" descr="C:\Documents and Settings\gwendoline\Desktop\Iconography PNG\server_technicia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63" y="5143500"/>
              <a:ext cx="914400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3" name="Picture 3" descr="C:\Documents and Settings\gwendoline\Desktop\Iconography PNG\server_technicia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3313" y="5295900"/>
              <a:ext cx="928687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4" name="Picture 4" descr="http://sauron/maven/reports/scytl-logos/images/iconographyPNG/pad_lock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0563" y="5643563"/>
              <a:ext cx="785812" cy="77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5" name="Picture 2" descr="http://sauron/maven/reports/scytl-logos/images/iconographyPNG/digital_ballot_box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43377" y="5357816"/>
              <a:ext cx="714375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27" name="Picture 2" descr="fournitures de bureau,listes de contrôle,mains,papiers,presse-papier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64113" y="4097164"/>
            <a:ext cx="5365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ZoneTexte 27"/>
          <p:cNvSpPr txBox="1">
            <a:spLocks noChangeArrowheads="1"/>
          </p:cNvSpPr>
          <p:nvPr/>
        </p:nvSpPr>
        <p:spPr bwMode="auto">
          <a:xfrm>
            <a:off x="142875" y="2325688"/>
            <a:ext cx="2357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 dirty="0"/>
              <a:t>Authentification renforcée des électeurs</a:t>
            </a:r>
          </a:p>
        </p:txBody>
      </p:sp>
      <p:sp>
        <p:nvSpPr>
          <p:cNvPr id="26629" name="ZoneTexte 28"/>
          <p:cNvSpPr txBox="1">
            <a:spLocks noChangeArrowheads="1"/>
          </p:cNvSpPr>
          <p:nvPr/>
        </p:nvSpPr>
        <p:spPr bwMode="auto">
          <a:xfrm>
            <a:off x="395288" y="1700213"/>
            <a:ext cx="842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i="1" dirty="0">
                <a:solidFill>
                  <a:srgbClr val="7D4579"/>
                </a:solidFill>
              </a:rPr>
              <a:t>Un portail hébergé par un prestataire leader dans le domaine du vote électronique et disponible 7j/7 et </a:t>
            </a:r>
            <a:r>
              <a:rPr lang="fr-FR" sz="1400" b="1" i="1" dirty="0" smtClean="0">
                <a:solidFill>
                  <a:srgbClr val="7D4579"/>
                </a:solidFill>
              </a:rPr>
              <a:t>24h24 pendant toute la durée du vote</a:t>
            </a:r>
            <a:endParaRPr lang="fr-FR" sz="1400" b="1" i="1" dirty="0">
              <a:solidFill>
                <a:srgbClr val="7D4579"/>
              </a:solidFill>
            </a:endParaRPr>
          </a:p>
        </p:txBody>
      </p:sp>
      <p:sp>
        <p:nvSpPr>
          <p:cNvPr id="26630" name="ZoneTexte 31"/>
          <p:cNvSpPr txBox="1">
            <a:spLocks noChangeArrowheads="1"/>
          </p:cNvSpPr>
          <p:nvPr/>
        </p:nvSpPr>
        <p:spPr bwMode="auto">
          <a:xfrm>
            <a:off x="142875" y="2924944"/>
            <a:ext cx="26289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i="1" dirty="0"/>
              <a:t>Anonymat des électeurs </a:t>
            </a:r>
            <a:br>
              <a:rPr lang="fr-FR" sz="1400" i="1" dirty="0"/>
            </a:br>
            <a:r>
              <a:rPr lang="fr-FR" sz="1400" i="1" dirty="0"/>
              <a:t>(votes chiffrés et scellés dans des enveloppes numériques)</a:t>
            </a:r>
          </a:p>
        </p:txBody>
      </p:sp>
      <p:sp>
        <p:nvSpPr>
          <p:cNvPr id="26631" name="ZoneTexte 32"/>
          <p:cNvSpPr txBox="1">
            <a:spLocks noChangeArrowheads="1"/>
          </p:cNvSpPr>
          <p:nvPr/>
        </p:nvSpPr>
        <p:spPr bwMode="auto">
          <a:xfrm>
            <a:off x="5948995" y="2040850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 dirty="0"/>
              <a:t>Protection et scellement de l’urne numérique</a:t>
            </a:r>
          </a:p>
        </p:txBody>
      </p:sp>
      <p:sp>
        <p:nvSpPr>
          <p:cNvPr id="26632" name="ZoneTexte 33"/>
          <p:cNvSpPr txBox="1">
            <a:spLocks noChangeArrowheads="1"/>
          </p:cNvSpPr>
          <p:nvPr/>
        </p:nvSpPr>
        <p:spPr bwMode="auto">
          <a:xfrm>
            <a:off x="5948995" y="2525037"/>
            <a:ext cx="35718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 dirty="0"/>
              <a:t>Inviolabilité des résultats électoraux</a:t>
            </a:r>
            <a:br>
              <a:rPr lang="fr-FR" sz="1400" i="1" dirty="0"/>
            </a:br>
            <a:r>
              <a:rPr lang="fr-FR" sz="1400" i="1" dirty="0"/>
              <a:t>(impossible d’éliminer un vote , de le modifier, journaux infalsifiables)</a:t>
            </a:r>
          </a:p>
        </p:txBody>
      </p:sp>
      <p:sp>
        <p:nvSpPr>
          <p:cNvPr id="26637" name="ZoneTexte 49"/>
          <p:cNvSpPr txBox="1">
            <a:spLocks noChangeArrowheads="1"/>
          </p:cNvSpPr>
          <p:nvPr/>
        </p:nvSpPr>
        <p:spPr bwMode="auto">
          <a:xfrm>
            <a:off x="5500688" y="4109864"/>
            <a:ext cx="3143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u="sng" dirty="0">
                <a:solidFill>
                  <a:srgbClr val="0090D4"/>
                </a:solidFill>
              </a:rPr>
              <a:t>Des contrôles stricts par :</a:t>
            </a:r>
          </a:p>
        </p:txBody>
      </p:sp>
      <p:sp>
        <p:nvSpPr>
          <p:cNvPr id="26638" name="Rectangle 50"/>
          <p:cNvSpPr>
            <a:spLocks noChangeArrowheads="1"/>
          </p:cNvSpPr>
          <p:nvPr/>
        </p:nvSpPr>
        <p:spPr bwMode="auto">
          <a:xfrm>
            <a:off x="5470525" y="4467051"/>
            <a:ext cx="3500438" cy="2320925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44194A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charset="0"/>
              <a:buNone/>
            </a:pPr>
            <a:r>
              <a:rPr lang="fr-FR" sz="1400" u="sng" dirty="0">
                <a:solidFill>
                  <a:srgbClr val="44194A"/>
                </a:solidFill>
              </a:rPr>
              <a:t>Des experts </a:t>
            </a:r>
            <a:r>
              <a:rPr lang="fr-FR" sz="1400" u="sng" dirty="0" smtClean="0">
                <a:solidFill>
                  <a:srgbClr val="44194A"/>
                </a:solidFill>
              </a:rPr>
              <a:t>indépendants :</a:t>
            </a:r>
            <a:endParaRPr lang="fr-FR" sz="1400" u="sng" dirty="0">
              <a:solidFill>
                <a:srgbClr val="44194A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fr-FR" sz="1400" dirty="0"/>
              <a:t> Exercent des contrôles rigoureux sur :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400" dirty="0"/>
              <a:t> </a:t>
            </a:r>
            <a:r>
              <a:rPr lang="fr-FR" sz="1200" dirty="0"/>
              <a:t>la solution technique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1200" dirty="0"/>
              <a:t> l’organisation mise en place par le ministère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fr-FR" sz="1400" dirty="0"/>
              <a:t> Garantissent à l’ensemble des électeurs l’intégrité et la sincérité du scrutin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Arial" charset="0"/>
              <a:buNone/>
            </a:pPr>
            <a:endParaRPr lang="fr-FR" sz="1200" dirty="0"/>
          </a:p>
        </p:txBody>
      </p:sp>
      <p:sp>
        <p:nvSpPr>
          <p:cNvPr id="26639" name="Rectangle 51"/>
          <p:cNvSpPr>
            <a:spLocks noChangeArrowheads="1"/>
          </p:cNvSpPr>
          <p:nvPr/>
        </p:nvSpPr>
        <p:spPr bwMode="auto">
          <a:xfrm>
            <a:off x="285750" y="4517579"/>
            <a:ext cx="3500438" cy="226853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44194A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>
              <a:spcBef>
                <a:spcPct val="50000"/>
              </a:spcBef>
              <a:buClr>
                <a:schemeClr val="bg2"/>
              </a:buClr>
            </a:pPr>
            <a:endParaRPr lang="fr-FR" sz="1200" dirty="0"/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fr-FR" sz="1200" dirty="0"/>
              <a:t> Exigences préalables à la mise en œuvre des systèmes de vote électronique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fr-FR" sz="1200" dirty="0"/>
              <a:t> Le scrutin (confidentialité des données, authentification des électeurs,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fr-FR" sz="1200" dirty="0"/>
              <a:t> Déroulement du vote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fr-FR" sz="1200" dirty="0"/>
              <a:t> La </a:t>
            </a:r>
            <a:r>
              <a:rPr lang="fr-FR" sz="1200" dirty="0" smtClean="0"/>
              <a:t>publication</a:t>
            </a:r>
            <a:endParaRPr lang="fr-FR" sz="1200" dirty="0"/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fr-FR" sz="1200" dirty="0" smtClean="0"/>
              <a:t> L’arrêté </a:t>
            </a:r>
            <a:r>
              <a:rPr lang="fr-FR" sz="1200" dirty="0"/>
              <a:t>du 18 Juillet a </a:t>
            </a:r>
            <a:r>
              <a:rPr lang="fr-FR" sz="1200" dirty="0" smtClean="0"/>
              <a:t>preuve de vote </a:t>
            </a:r>
            <a:r>
              <a:rPr lang="fr-FR" sz="1200" dirty="0"/>
              <a:t>la validation lors de la séance du 16 Juin</a:t>
            </a:r>
          </a:p>
        </p:txBody>
      </p:sp>
      <p:pic>
        <p:nvPicPr>
          <p:cNvPr id="26640" name="Picture 4" descr="D:\users\A163411\Local Settings\Temporary Internet Files\Content.Outlook\HPG4DPNZ\logo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09850" y="4131816"/>
            <a:ext cx="1524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1" name="Rectangle 53"/>
          <p:cNvSpPr>
            <a:spLocks noChangeArrowheads="1"/>
          </p:cNvSpPr>
          <p:nvPr/>
        </p:nvSpPr>
        <p:spPr bwMode="auto">
          <a:xfrm>
            <a:off x="323528" y="4581128"/>
            <a:ext cx="33986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 dirty="0"/>
              <a:t>Délibération n° 2010-371 du 21 octobre 2010</a:t>
            </a:r>
          </a:p>
        </p:txBody>
      </p:sp>
      <p:sp>
        <p:nvSpPr>
          <p:cNvPr id="26642" name="ZoneTexte 49"/>
          <p:cNvSpPr txBox="1">
            <a:spLocks noChangeArrowheads="1"/>
          </p:cNvSpPr>
          <p:nvPr/>
        </p:nvSpPr>
        <p:spPr bwMode="auto">
          <a:xfrm>
            <a:off x="179512" y="3933056"/>
            <a:ext cx="388843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u="sng" dirty="0">
                <a:solidFill>
                  <a:srgbClr val="0090D4"/>
                </a:solidFill>
              </a:rPr>
              <a:t>Prise en compte des recommandations:</a:t>
            </a:r>
          </a:p>
        </p:txBody>
      </p:sp>
      <p:sp>
        <p:nvSpPr>
          <p:cNvPr id="26643" name="ZoneTexte 32"/>
          <p:cNvSpPr txBox="1">
            <a:spLocks noChangeArrowheads="1"/>
          </p:cNvSpPr>
          <p:nvPr/>
        </p:nvSpPr>
        <p:spPr bwMode="auto">
          <a:xfrm>
            <a:off x="5948995" y="3266400"/>
            <a:ext cx="32146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i="1" dirty="0"/>
              <a:t>Preuve de vote remise à l’électeur lui signalant que son vote à bien été enregistré dans l’urne électronique</a:t>
            </a:r>
          </a:p>
        </p:txBody>
      </p:sp>
      <p:sp>
        <p:nvSpPr>
          <p:cNvPr id="29717" name="AutoShape 31"/>
          <p:cNvSpPr>
            <a:spLocks noChangeArrowheads="1"/>
          </p:cNvSpPr>
          <p:nvPr/>
        </p:nvSpPr>
        <p:spPr bwMode="auto">
          <a:xfrm>
            <a:off x="4286250" y="5211316"/>
            <a:ext cx="647700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6647" name="Titre 3"/>
          <p:cNvSpPr txBox="1">
            <a:spLocks/>
          </p:cNvSpPr>
          <p:nvPr/>
        </p:nvSpPr>
        <p:spPr bwMode="auto">
          <a:xfrm>
            <a:off x="457200" y="111125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Processus de vote 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>Sécurité et confidentialité du vote</a:t>
            </a:r>
            <a:endParaRPr lang="fr-FR" b="1" dirty="0">
              <a:solidFill>
                <a:srgbClr val="7D4579"/>
              </a:solidFill>
            </a:endParaRPr>
          </a:p>
        </p:txBody>
      </p:sp>
      <p:cxnSp>
        <p:nvCxnSpPr>
          <p:cNvPr id="43" name="Connecteur en angle 42"/>
          <p:cNvCxnSpPr>
            <a:stCxn id="26650" idx="3"/>
            <a:endCxn id="26631" idx="1"/>
          </p:cNvCxnSpPr>
          <p:nvPr/>
        </p:nvCxnSpPr>
        <p:spPr>
          <a:xfrm flipV="1">
            <a:off x="4721050" y="2302788"/>
            <a:ext cx="1227945" cy="24831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en angle 45"/>
          <p:cNvCxnSpPr>
            <a:stCxn id="26650" idx="3"/>
            <a:endCxn id="26632" idx="1"/>
          </p:cNvCxnSpPr>
          <p:nvPr/>
        </p:nvCxnSpPr>
        <p:spPr>
          <a:xfrm>
            <a:off x="4721050" y="2551105"/>
            <a:ext cx="1227945" cy="34302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en angle 47"/>
          <p:cNvCxnSpPr>
            <a:stCxn id="26650" idx="3"/>
            <a:endCxn id="26643" idx="1"/>
          </p:cNvCxnSpPr>
          <p:nvPr/>
        </p:nvCxnSpPr>
        <p:spPr>
          <a:xfrm>
            <a:off x="4721050" y="2551105"/>
            <a:ext cx="1227945" cy="108462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en angle 49"/>
          <p:cNvCxnSpPr>
            <a:stCxn id="26652" idx="1"/>
            <a:endCxn id="26628" idx="3"/>
          </p:cNvCxnSpPr>
          <p:nvPr/>
        </p:nvCxnSpPr>
        <p:spPr>
          <a:xfrm rot="10800000">
            <a:off x="2500312" y="2587626"/>
            <a:ext cx="1000126" cy="24829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51"/>
          <p:cNvCxnSpPr>
            <a:stCxn id="26652" idx="1"/>
            <a:endCxn id="26630" idx="3"/>
          </p:cNvCxnSpPr>
          <p:nvPr/>
        </p:nvCxnSpPr>
        <p:spPr>
          <a:xfrm rot="10800000" flipV="1">
            <a:off x="2771800" y="2835922"/>
            <a:ext cx="728638" cy="458116"/>
          </a:xfrm>
          <a:prstGeom prst="bentConnector3">
            <a:avLst>
              <a:gd name="adj1" fmla="val 687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 partir du 22 Septembre</a:t>
            </a:r>
            <a:br>
              <a:rPr lang="fr-FR" dirty="0" smtClean="0"/>
            </a:br>
            <a:r>
              <a:rPr lang="fr-FR" dirty="0" smtClean="0"/>
              <a:t>dans les écoles, EPLE et services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755576" y="1628800"/>
            <a:ext cx="7159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Lieu et espace de vote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95126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tilisateur\Local Settings\Temporary Internet Files\Content.IE5\SHN43AY9\MP90042780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66300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909718" y="828001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Je vote de n’importe quel lieu </a:t>
            </a:r>
            <a:endParaRPr lang="fr-FR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355976" y="6021288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Ou bien de </a:t>
            </a:r>
            <a:endParaRPr lang="fr-FR" sz="2400" b="1" dirty="0"/>
          </a:p>
        </p:txBody>
      </p:sp>
      <p:sp>
        <p:nvSpPr>
          <p:cNvPr id="7" name="Flèche droite 6"/>
          <p:cNvSpPr/>
          <p:nvPr/>
        </p:nvSpPr>
        <p:spPr>
          <a:xfrm>
            <a:off x="6732240" y="5954227"/>
            <a:ext cx="180020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994105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>
          <a:xfrm>
            <a:off x="206375" y="-165100"/>
            <a:ext cx="8229600" cy="1066800"/>
          </a:xfrm>
        </p:spPr>
        <p:txBody>
          <a:bodyPr/>
          <a:lstStyle/>
          <a:p>
            <a:pPr algn="ctr" eaLnBrk="1" hangingPunct="1"/>
            <a:r>
              <a:rPr lang="fr-FR" b="1" dirty="0" smtClean="0">
                <a:solidFill>
                  <a:schemeClr val="bg1"/>
                </a:solidFill>
              </a:rPr>
              <a:t>Un espace de vote </a:t>
            </a:r>
          </a:p>
        </p:txBody>
      </p:sp>
      <p:pic>
        <p:nvPicPr>
          <p:cNvPr id="41987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99592" y="5044356"/>
            <a:ext cx="1224136" cy="129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0" descr="C:\Documents and Settings\utilisateur\Mes documents\Mes images\Bibliothèque multimédia Microsoft\j042605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97152"/>
            <a:ext cx="1008112" cy="104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ZoneTexte 16"/>
          <p:cNvSpPr txBox="1">
            <a:spLocks noChangeArrowheads="1"/>
          </p:cNvSpPr>
          <p:nvPr/>
        </p:nvSpPr>
        <p:spPr bwMode="auto">
          <a:xfrm>
            <a:off x="6372200" y="6165304"/>
            <a:ext cx="1873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Hébergement solution de vote</a:t>
            </a:r>
          </a:p>
        </p:txBody>
      </p:sp>
      <p:sp>
        <p:nvSpPr>
          <p:cNvPr id="41995" name="ZoneTexte 17"/>
          <p:cNvSpPr txBox="1">
            <a:spLocks noChangeArrowheads="1"/>
          </p:cNvSpPr>
          <p:nvPr/>
        </p:nvSpPr>
        <p:spPr bwMode="auto">
          <a:xfrm>
            <a:off x="611560" y="4797152"/>
            <a:ext cx="187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/>
              <a:t>Electrice</a:t>
            </a:r>
            <a:endParaRPr lang="fr-FR" dirty="0"/>
          </a:p>
        </p:txBody>
      </p:sp>
      <p:sp>
        <p:nvSpPr>
          <p:cNvPr id="41996" name="ZoneTexte 17"/>
          <p:cNvSpPr txBox="1">
            <a:spLocks noChangeArrowheads="1"/>
          </p:cNvSpPr>
          <p:nvPr/>
        </p:nvSpPr>
        <p:spPr bwMode="auto">
          <a:xfrm>
            <a:off x="251520" y="764704"/>
            <a:ext cx="864096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r-FR" sz="2000" b="1" u="sng" dirty="0" smtClean="0"/>
          </a:p>
          <a:p>
            <a:r>
              <a:rPr lang="fr-FR" b="1" u="sng" dirty="0" smtClean="0"/>
              <a:t>Définition :</a:t>
            </a:r>
          </a:p>
          <a:p>
            <a:r>
              <a:rPr lang="fr-FR" dirty="0" smtClean="0"/>
              <a:t>Un </a:t>
            </a:r>
            <a:r>
              <a:rPr lang="fr-FR" dirty="0"/>
              <a:t>ordinateur mis à disposition </a:t>
            </a:r>
            <a:r>
              <a:rPr lang="fr-FR" dirty="0" smtClean="0"/>
              <a:t>,une </a:t>
            </a:r>
            <a:r>
              <a:rPr lang="fr-FR" dirty="0"/>
              <a:t>connexion </a:t>
            </a:r>
            <a:r>
              <a:rPr lang="fr-FR" dirty="0" smtClean="0"/>
              <a:t>internet, un </a:t>
            </a:r>
            <a:r>
              <a:rPr lang="fr-FR" dirty="0"/>
              <a:t>navigateur </a:t>
            </a:r>
            <a:r>
              <a:rPr lang="fr-FR" dirty="0" smtClean="0"/>
              <a:t>web (plus d’installation JAVA ) installation garante de l’anonymat, la confidentialité et le secret du vote.</a:t>
            </a:r>
          </a:p>
          <a:p>
            <a:r>
              <a:rPr lang="fr-FR" b="1" u="sng" dirty="0" smtClean="0"/>
              <a:t>Quand :</a:t>
            </a:r>
          </a:p>
          <a:p>
            <a:r>
              <a:rPr lang="fr-FR" b="1" dirty="0" smtClean="0"/>
              <a:t>Le 4 décembre : </a:t>
            </a:r>
            <a:r>
              <a:rPr lang="fr-FR" dirty="0" smtClean="0"/>
              <a:t>l’espace de vote est accessible durant les heures de service.</a:t>
            </a:r>
          </a:p>
          <a:p>
            <a:r>
              <a:rPr lang="fr-FR" dirty="0" smtClean="0"/>
              <a:t>Pour les écoles : 9h-12h / 14h-17h</a:t>
            </a:r>
          </a:p>
          <a:p>
            <a:r>
              <a:rPr lang="fr-FR" dirty="0" smtClean="0"/>
              <a:t>Pour les EPLE et autres services : 9h-17h</a:t>
            </a:r>
          </a:p>
          <a:p>
            <a:r>
              <a:rPr lang="fr-FR" b="1" u="sng" dirty="0" smtClean="0"/>
              <a:t>Combien et où :</a:t>
            </a:r>
          </a:p>
          <a:p>
            <a:r>
              <a:rPr lang="fr-FR" dirty="0" smtClean="0"/>
              <a:t>Les établissements de 8 électeurs et plus dispose d’au moins un poste dédié, les établissements et services situés sur plusieurs implantations doivent mettre à disposition sur chacun d’entre eux un poste par tranche de 30 électeurs (</a:t>
            </a:r>
            <a:r>
              <a:rPr lang="fr-FR" dirty="0" smtClean="0">
                <a:solidFill>
                  <a:srgbClr val="FF0000"/>
                </a:solidFill>
              </a:rPr>
              <a:t>ne sont pas comptabilisés les personnels disposant d’un matériel comme outil de travail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pic>
        <p:nvPicPr>
          <p:cNvPr id="48130" name="Picture 2" descr="C:\Users\Ordinateur Personnel\AppData\Local\Microsoft\Windows\Temporary Internet Files\Content.IE5\8MNS2MHO\MC9002809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5085184"/>
            <a:ext cx="1090261" cy="1130046"/>
          </a:xfrm>
          <a:prstGeom prst="rect">
            <a:avLst/>
          </a:prstGeom>
          <a:noFill/>
        </p:spPr>
      </p:pic>
      <p:cxnSp>
        <p:nvCxnSpPr>
          <p:cNvPr id="20" name="Connecteur droit avec flèche 19"/>
          <p:cNvCxnSpPr/>
          <p:nvPr/>
        </p:nvCxnSpPr>
        <p:spPr>
          <a:xfrm flipV="1">
            <a:off x="2627784" y="5445224"/>
            <a:ext cx="3672408" cy="324000"/>
          </a:xfrm>
          <a:prstGeom prst="straightConnector1">
            <a:avLst/>
          </a:prstGeom>
          <a:ln w="3492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9903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rdinateur Personnel\AppData\Local\Microsoft\Windows\Temporary Internet Files\Content.IE5\45GZL1SI\MP9003826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12" y="2132856"/>
            <a:ext cx="5997555" cy="4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1600" y="1124744"/>
            <a:ext cx="729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Point communication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40700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1079500" y="1990725"/>
            <a:ext cx="7596956" cy="32008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Font typeface="Wingdings" pitchFamily="2" charset="2"/>
              <a:buChar char="§"/>
            </a:pPr>
            <a:endParaRPr lang="fr-FR" dirty="0">
              <a:solidFill>
                <a:srgbClr val="0090D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dirty="0">
                <a:solidFill>
                  <a:srgbClr val="0090D4"/>
                </a:solidFill>
              </a:rPr>
              <a:t>Introduction au vote par internet</a:t>
            </a:r>
          </a:p>
          <a:p>
            <a:pPr>
              <a:buFont typeface="Wingdings" pitchFamily="2" charset="2"/>
              <a:buChar char="§"/>
            </a:pPr>
            <a:endParaRPr lang="fr-FR" dirty="0">
              <a:solidFill>
                <a:srgbClr val="0090D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dirty="0">
                <a:solidFill>
                  <a:srgbClr val="0090D4"/>
                </a:solidFill>
              </a:rPr>
              <a:t>Processus du </a:t>
            </a:r>
            <a:r>
              <a:rPr lang="fr-FR" dirty="0" smtClean="0">
                <a:solidFill>
                  <a:srgbClr val="0090D4"/>
                </a:solidFill>
              </a:rPr>
              <a:t>vote</a:t>
            </a:r>
          </a:p>
          <a:p>
            <a:pPr>
              <a:buFont typeface="Wingdings" pitchFamily="2" charset="2"/>
              <a:buChar char="§"/>
            </a:pPr>
            <a:endParaRPr lang="fr-FR" dirty="0">
              <a:solidFill>
                <a:srgbClr val="0090D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solidFill>
                  <a:srgbClr val="0090D4"/>
                </a:solidFill>
              </a:rPr>
              <a:t>Lieu et espace de vote </a:t>
            </a:r>
          </a:p>
          <a:p>
            <a:endParaRPr lang="fr-FR" dirty="0">
              <a:solidFill>
                <a:srgbClr val="0090D4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solidFill>
                  <a:srgbClr val="0090D4"/>
                </a:solidFill>
              </a:rPr>
              <a:t>L’Assistance</a:t>
            </a:r>
            <a:endParaRPr lang="fr-FR" dirty="0">
              <a:solidFill>
                <a:srgbClr val="0090D4"/>
              </a:solidFill>
            </a:endParaRPr>
          </a:p>
          <a:p>
            <a:pPr>
              <a:buFont typeface="Wingdings" pitchFamily="2" charset="2"/>
              <a:buChar char="§"/>
            </a:pPr>
            <a:endParaRPr lang="fr-FR" sz="1600" dirty="0">
              <a:solidFill>
                <a:srgbClr val="0090D4"/>
              </a:solidFill>
            </a:endParaRPr>
          </a:p>
          <a:p>
            <a:endParaRPr lang="fr-FR" sz="1600" dirty="0">
              <a:solidFill>
                <a:srgbClr val="0090D4"/>
              </a:solidFill>
            </a:endParaRPr>
          </a:p>
          <a:p>
            <a:pPr>
              <a:buClr>
                <a:schemeClr val="accent2"/>
              </a:buClr>
            </a:pPr>
            <a:endParaRPr lang="fr-FR" sz="1600" dirty="0">
              <a:solidFill>
                <a:srgbClr val="0090D4"/>
              </a:solidFill>
            </a:endParaRPr>
          </a:p>
          <a:p>
            <a:pPr>
              <a:buClr>
                <a:schemeClr val="accent2"/>
              </a:buClr>
            </a:pPr>
            <a:endParaRPr lang="fr-FR" sz="1600" dirty="0">
              <a:solidFill>
                <a:srgbClr val="0090D4"/>
              </a:solidFill>
            </a:endParaRPr>
          </a:p>
        </p:txBody>
      </p:sp>
      <p:sp>
        <p:nvSpPr>
          <p:cNvPr id="49156" name="Titre 3"/>
          <p:cNvSpPr txBox="1">
            <a:spLocks/>
          </p:cNvSpPr>
          <p:nvPr/>
        </p:nvSpPr>
        <p:spPr bwMode="auto">
          <a:xfrm>
            <a:off x="457200" y="1557164"/>
            <a:ext cx="8686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0090D4"/>
                </a:solidFill>
              </a:rPr>
              <a:t>Sommaire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endParaRPr lang="fr-FR" b="1" dirty="0">
              <a:solidFill>
                <a:srgbClr val="7D4579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/>
            </a:r>
            <a:b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</a:br>
            <a:endParaRPr lang="fr-FR" b="1" dirty="0">
              <a:solidFill>
                <a:srgbClr val="7D45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0812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M</a:t>
            </a:r>
            <a:r>
              <a:rPr lang="fr-FR" sz="2800" dirty="0" smtClean="0">
                <a:ea typeface="MS PGothic"/>
              </a:rPr>
              <a:t>essagerie professionnelle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32448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Rappel :</a:t>
            </a:r>
          </a:p>
          <a:p>
            <a:pPr marL="0" indent="0"/>
            <a:r>
              <a:rPr lang="fr-FR" sz="1800" dirty="0" smtClean="0">
                <a:solidFill>
                  <a:schemeClr val="tx1"/>
                </a:solidFill>
              </a:rPr>
              <a:t>L’utilisation de la messagerie professionnelle (« prenom.nom@ac-caen.fr ») est incontournable.</a:t>
            </a:r>
            <a:endParaRPr lang="fr-FR" sz="1800" dirty="0">
              <a:solidFill>
                <a:schemeClr val="tx1"/>
              </a:solidFill>
            </a:endParaRPr>
          </a:p>
          <a:p>
            <a:endParaRPr lang="fr-FR" sz="1800" dirty="0" smtClean="0">
              <a:solidFill>
                <a:schemeClr val="tx1"/>
              </a:solidFill>
            </a:endParaRPr>
          </a:p>
          <a:p>
            <a:r>
              <a:rPr lang="fr-FR" sz="1800" dirty="0" smtClean="0">
                <a:solidFill>
                  <a:schemeClr val="tx1"/>
                </a:solidFill>
              </a:rPr>
              <a:t>Pour y accéder la première fois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rendez-vous sur le site de l’académie </a:t>
            </a:r>
            <a:r>
              <a:rPr lang="fr-FR" sz="1800" dirty="0" smtClean="0">
                <a:solidFill>
                  <a:schemeClr val="tx1"/>
                </a:solidFill>
                <a:hlinkClick r:id="rId2"/>
              </a:rPr>
              <a:t>www.ac-caen.fr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dans la rubrique Espace professionnel &gt;&gt; @</a:t>
            </a:r>
            <a:r>
              <a:rPr lang="fr-FR" sz="1800" dirty="0" err="1" smtClean="0">
                <a:solidFill>
                  <a:schemeClr val="tx1"/>
                </a:solidFill>
              </a:rPr>
              <a:t>MelOuvert</a:t>
            </a:r>
            <a:endParaRPr lang="fr-FR" sz="1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tx1"/>
                </a:solidFill>
              </a:rPr>
              <a:t>Munissez-vous de votre NUMEN afin d’activer cette boîte.</a:t>
            </a:r>
          </a:p>
        </p:txBody>
      </p:sp>
    </p:spTree>
    <p:extLst>
      <p:ext uri="{BB962C8B-B14F-4D97-AF65-F5344CB8AC3E}">
        <p14:creationId xmlns:p14="http://schemas.microsoft.com/office/powerpoint/2010/main" val="138354286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9992" y="1205880"/>
            <a:ext cx="4639834" cy="1143000"/>
          </a:xfrm>
        </p:spPr>
        <p:txBody>
          <a:bodyPr/>
          <a:lstStyle/>
          <a:p>
            <a:r>
              <a:rPr lang="fr-FR" sz="4400" b="1" dirty="0" smtClean="0">
                <a:solidFill>
                  <a:schemeClr val="accent5">
                    <a:lumMod val="50000"/>
                  </a:schemeClr>
                </a:solidFill>
              </a:rPr>
              <a:t>Affiche et signature E-VOTE 2014</a:t>
            </a:r>
            <a:endParaRPr lang="fr-FR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763327" cy="517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3322365" cy="105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646138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470"/>
          </a:xfrm>
        </p:spPr>
        <p:txBody>
          <a:bodyPr/>
          <a:lstStyle/>
          <a:p>
            <a:r>
              <a:rPr lang="fr-FR" sz="2000" b="1" dirty="0" smtClean="0"/>
              <a:t>Les 5 étapes essentielles :</a:t>
            </a:r>
            <a:endParaRPr lang="fr-FR" sz="2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7338"/>
            <a:ext cx="8291264" cy="46079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 22 septembre l’électeur reçoit dans sa messagerie professionnelle un lien vers la page </a:t>
            </a:r>
            <a:r>
              <a:rPr lang="fr-FR" sz="1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education.gouv.fr/ electionspro2014</a:t>
            </a: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 permet d’accéder à l’espace électeur</a:t>
            </a:r>
          </a:p>
          <a:p>
            <a:pPr>
              <a:buFont typeface="+mj-lt"/>
              <a:buAutoNum type="arabicParenR"/>
            </a:pPr>
            <a:endParaRPr lang="fr-F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À partir du 15 octobre, l’électeur peut consulter les listes électorales (LEC)</a:t>
            </a:r>
          </a:p>
          <a:p>
            <a:pPr>
              <a:buFont typeface="+mj-lt"/>
              <a:buAutoNum type="arabicParenR"/>
            </a:pPr>
            <a:endParaRPr lang="fr-F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À partir du 28 octobre, l’électeur peut consulter en ligne sur son espace électeur les professions de foi et les listes de candidats pour chacun de ses scrutins</a:t>
            </a:r>
          </a:p>
          <a:p>
            <a:pPr>
              <a:buFont typeface="+mj-lt"/>
              <a:buAutoNum type="arabicParenR"/>
            </a:pPr>
            <a:endParaRPr lang="fr-F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Entre le 4 et le 12 novembre, l’électeur reçoit sa notice de vote</a:t>
            </a:r>
          </a:p>
          <a:p>
            <a:pPr>
              <a:buFont typeface="+mj-lt"/>
              <a:buAutoNum type="arabicParenR"/>
            </a:pPr>
            <a:endParaRPr lang="fr-FR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 27 novembre au 4 décembre, l’électeur vote</a:t>
            </a:r>
          </a:p>
        </p:txBody>
      </p:sp>
    </p:spTree>
    <p:extLst>
      <p:ext uri="{BB962C8B-B14F-4D97-AF65-F5344CB8AC3E}">
        <p14:creationId xmlns:p14="http://schemas.microsoft.com/office/powerpoint/2010/main" val="195235934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285750" y="1700808"/>
            <a:ext cx="8724900" cy="3693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C0504D"/>
              </a:buClr>
            </a:pPr>
            <a:endParaRPr lang="fr-FR" sz="1400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1400" dirty="0" smtClean="0">
                <a:solidFill>
                  <a:prstClr val="black"/>
                </a:solidFill>
              </a:rPr>
              <a:t> </a:t>
            </a:r>
            <a:r>
              <a:rPr lang="fr-FR" sz="1600" dirty="0" smtClean="0">
                <a:solidFill>
                  <a:prstClr val="black"/>
                </a:solidFill>
              </a:rPr>
              <a:t>Deux dates à retenir :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 smtClean="0">
                <a:solidFill>
                  <a:prstClr val="black"/>
                </a:solidFill>
              </a:rPr>
              <a:t>Le 4</a:t>
            </a:r>
            <a:r>
              <a:rPr lang="fr-F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décembre </a:t>
            </a:r>
            <a:r>
              <a:rPr lang="fr-FR" sz="1600" dirty="0" smtClean="0">
                <a:solidFill>
                  <a:prstClr val="black"/>
                </a:solidFill>
              </a:rPr>
              <a:t>clôture du vote et dépouillement des scrutins des comités techniques et du comité consultatif ministériel des maîtres de l’enseignement privé sous contrat, des commissions consultatives mixtes académiques, départementales et interdépartementales.</a:t>
            </a:r>
          </a:p>
          <a:p>
            <a:pPr marL="800100" lvl="1" indent="-342900">
              <a:buFont typeface="+mj-lt"/>
              <a:buAutoNum type="arabicPeriod"/>
            </a:pPr>
            <a:endParaRPr lang="fr-FR" sz="1600" dirty="0">
              <a:solidFill>
                <a:srgbClr val="FF0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600" dirty="0" smtClean="0">
                <a:solidFill>
                  <a:prstClr val="black"/>
                </a:solidFill>
              </a:rPr>
              <a:t>Le 5</a:t>
            </a:r>
            <a:r>
              <a:rPr lang="fr-F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décembre </a:t>
            </a:r>
            <a:r>
              <a:rPr lang="fr-FR" sz="1600" dirty="0">
                <a:solidFill>
                  <a:prstClr val="black"/>
                </a:solidFill>
              </a:rPr>
              <a:t>dépouillement des scrutins des </a:t>
            </a:r>
            <a:r>
              <a:rPr lang="fr-FR" sz="1600" dirty="0" smtClean="0">
                <a:solidFill>
                  <a:prstClr val="black"/>
                </a:solidFill>
              </a:rPr>
              <a:t>commissions consultatives spéciales académiques et des commissions consultatives paritaires, des bureaux de vote électronique pour les CAPL et CCP locales.</a:t>
            </a:r>
            <a:endParaRPr lang="fr-FR" sz="1600" dirty="0">
              <a:solidFill>
                <a:srgbClr val="FF0000"/>
              </a:solidFill>
            </a:endParaRPr>
          </a:p>
          <a:p>
            <a:pPr>
              <a:buClr>
                <a:srgbClr val="C0504D"/>
              </a:buClr>
              <a:buFont typeface="Wingdings" pitchFamily="2" charset="2"/>
              <a:buChar char="Ø"/>
            </a:pPr>
            <a:endParaRPr lang="fr-FR" sz="1400" dirty="0">
              <a:solidFill>
                <a:prstClr val="black"/>
              </a:solidFill>
            </a:endParaRPr>
          </a:p>
          <a:p>
            <a:pPr>
              <a:buClr>
                <a:srgbClr val="C0504D"/>
              </a:buClr>
            </a:pPr>
            <a:endParaRPr lang="fr-FR" sz="1600" dirty="0">
              <a:solidFill>
                <a:prstClr val="black"/>
              </a:solidFill>
            </a:endParaRPr>
          </a:p>
          <a:p>
            <a:pPr>
              <a:buClr>
                <a:srgbClr val="C0504D"/>
              </a:buClr>
            </a:pPr>
            <a:endParaRPr lang="fr-FR" sz="1600" dirty="0">
              <a:solidFill>
                <a:prstClr val="black"/>
              </a:solidFill>
            </a:endParaRPr>
          </a:p>
          <a:p>
            <a:pPr>
              <a:buClr>
                <a:srgbClr val="C0504D"/>
              </a:buClr>
            </a:pPr>
            <a:endParaRPr lang="fr-FR" sz="1600" dirty="0">
              <a:solidFill>
                <a:prstClr val="black"/>
              </a:solidFill>
            </a:endParaRPr>
          </a:p>
          <a:p>
            <a:pPr>
              <a:buClr>
                <a:srgbClr val="C0504D"/>
              </a:buClr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52246" name="Titre 3"/>
          <p:cNvSpPr txBox="1">
            <a:spLocks/>
          </p:cNvSpPr>
          <p:nvPr/>
        </p:nvSpPr>
        <p:spPr bwMode="auto">
          <a:xfrm>
            <a:off x="457200" y="1125538"/>
            <a:ext cx="8686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Dépouillement 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>Le processus de </a:t>
            </a:r>
            <a:r>
              <a:rPr lang="fr-FR" b="1" dirty="0" smtClean="0">
                <a:solidFill>
                  <a:srgbClr val="7D4579"/>
                </a:solidFill>
                <a:ea typeface="ＭＳ Ｐゴシック" pitchFamily="34" charset="-128"/>
              </a:rPr>
              <a:t>dépouillement </a:t>
            </a: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/>
            </a:r>
            <a:b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</a:br>
            <a:endParaRPr lang="fr-FR" b="1" dirty="0">
              <a:solidFill>
                <a:srgbClr val="7D45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5176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1700808"/>
            <a:ext cx="849694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L’Assistance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La page élections sur le site </a:t>
            </a:r>
            <a:r>
              <a:rPr lang="fr-FR" dirty="0" smtClean="0"/>
              <a:t>académique </a:t>
            </a: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Une assistance opérationnelle dès à présent sur l’espace de vote afin de répondre aux réclamations et aux questions des agents (absence de scrutins, non inscription sur liste électorale… et une FAQ)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Une assistance informatique :</a:t>
            </a:r>
          </a:p>
          <a:p>
            <a:r>
              <a:rPr lang="fr-FR" dirty="0" smtClean="0"/>
              <a:t>	Formulaire </a:t>
            </a:r>
            <a:r>
              <a:rPr lang="fr-FR" dirty="0"/>
              <a:t>en ligne : http://assistance.ac-caen.fr/</a:t>
            </a:r>
          </a:p>
          <a:p>
            <a:r>
              <a:rPr lang="fr-FR" dirty="0" smtClean="0"/>
              <a:t>	Courriel </a:t>
            </a:r>
            <a:r>
              <a:rPr lang="fr-FR" dirty="0"/>
              <a:t>: assistance@ac-caen.fr</a:t>
            </a:r>
          </a:p>
          <a:p>
            <a:r>
              <a:rPr lang="fr-FR" dirty="0" smtClean="0"/>
              <a:t>	Tel </a:t>
            </a:r>
            <a:r>
              <a:rPr lang="fr-FR" dirty="0"/>
              <a:t>: 0810 14 50 61</a:t>
            </a:r>
          </a:p>
          <a:p>
            <a:endParaRPr lang="fr-FR" dirty="0" smtClean="0"/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à coins arrondis 7"/>
          <p:cNvSpPr>
            <a:spLocks noChangeArrowheads="1"/>
          </p:cNvSpPr>
          <p:nvPr/>
        </p:nvSpPr>
        <p:spPr bwMode="auto">
          <a:xfrm>
            <a:off x="1259632" y="2204864"/>
            <a:ext cx="6786563" cy="27924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44194A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  <a:p>
            <a:pPr algn="ctr"/>
            <a:r>
              <a:rPr lang="fr-FR" sz="2400" dirty="0">
                <a:solidFill>
                  <a:srgbClr val="0070C0"/>
                </a:solidFill>
              </a:rPr>
              <a:t>Merci </a:t>
            </a:r>
            <a:r>
              <a:rPr lang="fr-FR" sz="2400" dirty="0" smtClean="0">
                <a:solidFill>
                  <a:srgbClr val="0070C0"/>
                </a:solidFill>
              </a:rPr>
              <a:t>de votre écoute</a:t>
            </a:r>
            <a:endParaRPr lang="fr-FR" sz="2400" dirty="0">
              <a:solidFill>
                <a:srgbClr val="0070C0"/>
              </a:solidFill>
            </a:endParaRPr>
          </a:p>
          <a:p>
            <a:pPr algn="ctr"/>
            <a:endParaRPr lang="fr-FR" sz="2400" dirty="0">
              <a:solidFill>
                <a:srgbClr val="0070C0"/>
              </a:solidFill>
            </a:endParaRPr>
          </a:p>
          <a:p>
            <a:pPr algn="ctr"/>
            <a:endParaRPr lang="fr-FR" sz="2400" dirty="0">
              <a:solidFill>
                <a:srgbClr val="0070C0"/>
              </a:solidFill>
            </a:endParaRPr>
          </a:p>
          <a:p>
            <a:pPr algn="ctr"/>
            <a:r>
              <a:rPr lang="fr-FR" sz="2400" dirty="0">
                <a:solidFill>
                  <a:srgbClr val="0070C0"/>
                </a:solidFill>
              </a:rPr>
              <a:t>Bon courage à </a:t>
            </a:r>
            <a:r>
              <a:rPr lang="fr-FR" sz="2400" dirty="0" smtClean="0">
                <a:solidFill>
                  <a:srgbClr val="0070C0"/>
                </a:solidFill>
              </a:rPr>
              <a:t>tous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415373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8"/>
          <p:cNvGrpSpPr>
            <a:grpSpLocks/>
          </p:cNvGrpSpPr>
          <p:nvPr/>
        </p:nvGrpSpPr>
        <p:grpSpPr bwMode="auto">
          <a:xfrm>
            <a:off x="683568" y="1973592"/>
            <a:ext cx="4091334" cy="2237343"/>
            <a:chOff x="3286116" y="477287"/>
            <a:chExt cx="4091363" cy="2237334"/>
          </a:xfrm>
          <a:solidFill>
            <a:schemeClr val="bg1"/>
          </a:solidFill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286116" y="477287"/>
              <a:ext cx="4091363" cy="2237334"/>
            </a:xfrm>
            <a:prstGeom prst="rect">
              <a:avLst/>
            </a:prstGeom>
            <a:grpFill/>
            <a:ln w="12700" algn="ctr">
              <a:solidFill>
                <a:srgbClr val="44194A"/>
              </a:solidFill>
              <a:round/>
              <a:headEnd/>
              <a:tailEnd/>
            </a:ln>
            <a:effectLst>
              <a:outerShdw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lIns="36000" tIns="36000" rIns="36000" bIns="36000"/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Font typeface="Arial" charset="0"/>
                <a:buNone/>
                <a:defRPr/>
              </a:pPr>
              <a:r>
                <a:rPr lang="fr-FR" sz="1600" dirty="0">
                  <a:ea typeface="MS PGothic" pitchFamily="34" charset="-128"/>
                </a:rPr>
                <a:t> </a:t>
              </a:r>
              <a:r>
                <a:rPr lang="fr-FR" sz="1600" dirty="0">
                  <a:solidFill>
                    <a:srgbClr val="0090D4"/>
                  </a:solidFill>
                  <a:ea typeface="MS PGothic" pitchFamily="34" charset="-128"/>
                </a:rPr>
                <a:t>Ensemble </a:t>
              </a:r>
              <a:r>
                <a:rPr lang="fr-FR" sz="1600" dirty="0" smtClean="0">
                  <a:solidFill>
                    <a:srgbClr val="0090D4"/>
                  </a:solidFill>
                  <a:ea typeface="MS PGothic" pitchFamily="34" charset="-128"/>
                </a:rPr>
                <a:t>des personnels : </a:t>
              </a:r>
            </a:p>
            <a:p>
              <a:pPr algn="ctr">
                <a:spcBef>
                  <a:spcPct val="50000"/>
                </a:spcBef>
                <a:buClr>
                  <a:schemeClr val="bg2"/>
                </a:buClr>
                <a:buFont typeface="Arial" charset="0"/>
                <a:buNone/>
                <a:defRPr/>
              </a:pPr>
              <a:r>
                <a:rPr lang="fr-FR" sz="1600" dirty="0" smtClean="0">
                  <a:solidFill>
                    <a:srgbClr val="0090D4"/>
                  </a:solidFill>
                  <a:ea typeface="MS PGothic" pitchFamily="34" charset="-128"/>
                </a:rPr>
                <a:t>fonction d’état </a:t>
              </a:r>
              <a:r>
                <a:rPr lang="fr-FR" sz="1600" b="1" dirty="0" smtClean="0">
                  <a:solidFill>
                    <a:srgbClr val="0090D4"/>
                  </a:solidFill>
                  <a:ea typeface="MS PGothic" pitchFamily="34" charset="-128"/>
                </a:rPr>
                <a:t>PUBLIC </a:t>
              </a:r>
              <a:r>
                <a:rPr lang="fr-FR" sz="1600" b="1" u="sng" dirty="0" smtClean="0">
                  <a:solidFill>
                    <a:srgbClr val="0090D4"/>
                  </a:solidFill>
                  <a:ea typeface="MS PGothic" pitchFamily="34" charset="-128"/>
                </a:rPr>
                <a:t>ET PRIVÉ</a:t>
              </a:r>
              <a:endParaRPr lang="fr-FR" sz="1600" b="1" u="sng" dirty="0">
                <a:ea typeface="MS PGothic" pitchFamily="34" charset="-128"/>
              </a:endParaRPr>
            </a:p>
            <a:p>
              <a:pPr>
                <a:spcBef>
                  <a:spcPct val="50000"/>
                </a:spcBef>
                <a:buClr>
                  <a:schemeClr val="bg2"/>
                </a:buClr>
                <a:buFont typeface="Arial" charset="0"/>
                <a:buNone/>
                <a:defRPr/>
              </a:pPr>
              <a:r>
                <a:rPr lang="fr-FR" sz="1600" dirty="0" smtClean="0">
                  <a:ea typeface="MS PGothic" pitchFamily="34" charset="-128"/>
                </a:rPr>
                <a:t>- </a:t>
              </a:r>
              <a:r>
                <a:rPr lang="fr-FR" sz="1600" dirty="0">
                  <a:ea typeface="MS PGothic" pitchFamily="34" charset="-128"/>
                </a:rPr>
                <a:t>titulaire </a:t>
              </a:r>
            </a:p>
            <a:p>
              <a:pPr>
                <a:spcBef>
                  <a:spcPct val="50000"/>
                </a:spcBef>
                <a:buClr>
                  <a:schemeClr val="bg2"/>
                </a:buClr>
                <a:defRPr/>
              </a:pPr>
              <a:r>
                <a:rPr lang="fr-FR" sz="1600" dirty="0">
                  <a:ea typeface="MS PGothic" pitchFamily="34" charset="-128"/>
                </a:rPr>
                <a:t>- stagiaire </a:t>
              </a:r>
            </a:p>
            <a:p>
              <a:pPr>
                <a:spcBef>
                  <a:spcPct val="50000"/>
                </a:spcBef>
                <a:buClr>
                  <a:schemeClr val="bg2"/>
                </a:buClr>
                <a:defRPr/>
              </a:pPr>
              <a:r>
                <a:rPr lang="fr-FR" sz="1600" dirty="0">
                  <a:ea typeface="MS PGothic" pitchFamily="34" charset="-128"/>
                </a:rPr>
                <a:t>- contractuel</a:t>
              </a:r>
            </a:p>
          </p:txBody>
        </p:sp>
        <p:pic>
          <p:nvPicPr>
            <p:cNvPr id="14351" name="Picture 2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929190" y="2071678"/>
              <a:ext cx="164749" cy="434973"/>
            </a:xfrm>
            <a:prstGeom prst="rect">
              <a:avLst/>
            </a:prstGeom>
            <a:grpFill/>
            <a:ln w="9525">
              <a:solidFill>
                <a:srgbClr val="44194A"/>
              </a:solidFill>
              <a:miter lim="800000"/>
              <a:headEnd/>
              <a:tailEnd/>
            </a:ln>
          </p:spPr>
        </p:pic>
        <p:pic>
          <p:nvPicPr>
            <p:cNvPr id="14352" name="Picture 2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429256" y="2071678"/>
              <a:ext cx="222281" cy="434972"/>
            </a:xfrm>
            <a:prstGeom prst="rect">
              <a:avLst/>
            </a:prstGeom>
            <a:grpFill/>
            <a:ln w="9525">
              <a:solidFill>
                <a:srgbClr val="44194A"/>
              </a:solidFill>
              <a:miter lim="800000"/>
              <a:headEnd/>
              <a:tailEnd/>
            </a:ln>
          </p:spPr>
        </p:pic>
        <p:pic>
          <p:nvPicPr>
            <p:cNvPr id="14353" name="Picture 2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000760" y="1928802"/>
              <a:ext cx="164749" cy="434973"/>
            </a:xfrm>
            <a:prstGeom prst="rect">
              <a:avLst/>
            </a:prstGeom>
            <a:grpFill/>
            <a:ln w="9525">
              <a:solidFill>
                <a:srgbClr val="44194A"/>
              </a:solidFill>
              <a:miter lim="800000"/>
              <a:headEnd/>
              <a:tailEnd/>
            </a:ln>
          </p:spPr>
        </p:pic>
        <p:pic>
          <p:nvPicPr>
            <p:cNvPr id="14354" name="Picture 2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143504" y="1428736"/>
              <a:ext cx="164749" cy="434973"/>
            </a:xfrm>
            <a:prstGeom prst="rect">
              <a:avLst/>
            </a:prstGeom>
            <a:grpFill/>
            <a:ln w="9525">
              <a:solidFill>
                <a:srgbClr val="44194A"/>
              </a:solidFill>
              <a:miter lim="800000"/>
              <a:headEnd/>
              <a:tailEnd/>
            </a:ln>
          </p:spPr>
        </p:pic>
        <p:pic>
          <p:nvPicPr>
            <p:cNvPr id="14355" name="Picture 2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500562" y="1643050"/>
              <a:ext cx="222281" cy="434972"/>
            </a:xfrm>
            <a:prstGeom prst="rect">
              <a:avLst/>
            </a:prstGeom>
            <a:grpFill/>
            <a:ln w="9525">
              <a:solidFill>
                <a:srgbClr val="44194A"/>
              </a:solidFill>
              <a:miter lim="800000"/>
              <a:headEnd/>
              <a:tailEnd/>
            </a:ln>
          </p:spPr>
        </p:pic>
        <p:pic>
          <p:nvPicPr>
            <p:cNvPr id="14356" name="Picture 2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643570" y="1500174"/>
              <a:ext cx="222281" cy="434972"/>
            </a:xfrm>
            <a:prstGeom prst="rect">
              <a:avLst/>
            </a:prstGeom>
            <a:grpFill/>
            <a:ln w="9525">
              <a:solidFill>
                <a:srgbClr val="44194A"/>
              </a:solidFill>
              <a:miter lim="800000"/>
              <a:headEnd/>
              <a:tailEnd/>
            </a:ln>
          </p:spPr>
        </p:pic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214813" y="2780928"/>
            <a:ext cx="4357687" cy="3528392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44194A"/>
            </a:solidFill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36000" tIns="36000" rIns="36000" bIns="36000"/>
          <a:lstStyle/>
          <a:p>
            <a:pPr>
              <a:spcBef>
                <a:spcPct val="50000"/>
              </a:spcBef>
              <a:buClr>
                <a:schemeClr val="bg2"/>
              </a:buClr>
              <a:buFont typeface="Arial" charset="0"/>
              <a:buNone/>
            </a:pPr>
            <a:r>
              <a:rPr lang="fr-FR" sz="1600" dirty="0" smtClean="0">
                <a:solidFill>
                  <a:srgbClr val="44194A"/>
                </a:solidFill>
                <a:ea typeface="ＭＳ Ｐゴシック" pitchFamily="34" charset="-128"/>
              </a:rPr>
              <a:t>Renouvellement des </a:t>
            </a:r>
            <a:r>
              <a:rPr lang="fr-FR" sz="1600" dirty="0">
                <a:ea typeface="ＭＳ Ｐゴシック" pitchFamily="34" charset="-128"/>
              </a:rPr>
              <a:t>:</a:t>
            </a:r>
            <a:br>
              <a:rPr lang="fr-FR" sz="1600" dirty="0">
                <a:ea typeface="ＭＳ Ｐゴシック" pitchFamily="34" charset="-128"/>
              </a:rPr>
            </a:br>
            <a:r>
              <a:rPr lang="fr-FR" sz="1400" dirty="0">
                <a:ea typeface="ＭＳ Ｐゴシック" pitchFamily="34" charset="-128"/>
              </a:rPr>
              <a:t>- comités techniques ministériel et de proximité</a:t>
            </a:r>
            <a:br>
              <a:rPr lang="fr-FR" sz="1400" dirty="0">
                <a:ea typeface="ＭＳ Ｐゴシック" pitchFamily="34" charset="-128"/>
              </a:rPr>
            </a:br>
            <a:r>
              <a:rPr lang="fr-FR" sz="1400" dirty="0">
                <a:ea typeface="ＭＳ Ｐゴシック" pitchFamily="34" charset="-128"/>
              </a:rPr>
              <a:t>- commissions administratives paritaires </a:t>
            </a:r>
            <a:br>
              <a:rPr lang="fr-FR" sz="1400" dirty="0">
                <a:ea typeface="ＭＳ Ｐゴシック" pitchFamily="34" charset="-128"/>
              </a:rPr>
            </a:br>
            <a:r>
              <a:rPr lang="fr-FR" sz="1400" dirty="0">
                <a:ea typeface="ＭＳ Ｐゴシック" pitchFamily="34" charset="-128"/>
              </a:rPr>
              <a:t>- commissions consultatives </a:t>
            </a:r>
            <a:r>
              <a:rPr lang="fr-FR" sz="1400" dirty="0" smtClean="0">
                <a:ea typeface="ＭＳ Ｐゴシック" pitchFamily="34" charset="-128"/>
              </a:rPr>
              <a:t>paritaires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 typeface="Arial" charset="0"/>
              <a:buNone/>
            </a:pPr>
            <a:r>
              <a:rPr lang="fr-FR" sz="1400" b="1" dirty="0" smtClean="0">
                <a:ea typeface="ＭＳ Ｐゴシック" pitchFamily="34" charset="-128"/>
              </a:rPr>
              <a:t>Et </a:t>
            </a:r>
            <a:r>
              <a:rPr lang="fr-FR" sz="1400" b="1" u="sng" dirty="0" smtClean="0">
                <a:ea typeface="ＭＳ Ｐゴシック" pitchFamily="34" charset="-128"/>
              </a:rPr>
              <a:t>introduction </a:t>
            </a:r>
            <a:r>
              <a:rPr lang="fr-FR" sz="1400" b="1" dirty="0" smtClean="0">
                <a:ea typeface="ＭＳ Ｐゴシック" pitchFamily="34" charset="-128"/>
              </a:rPr>
              <a:t>des </a:t>
            </a:r>
          </a:p>
          <a:p>
            <a:pPr marL="285750" indent="-2857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0070C0"/>
                </a:solidFill>
                <a:ea typeface="ＭＳ Ｐゴシック" pitchFamily="34" charset="-128"/>
              </a:rPr>
              <a:t>Comités Techniques Spéciaux </a:t>
            </a:r>
          </a:p>
          <a:p>
            <a:pPr marL="285750" indent="-2857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0070C0"/>
                </a:solidFill>
                <a:ea typeface="ＭＳ Ｐゴシック" pitchFamily="34" charset="-128"/>
              </a:rPr>
              <a:t>Commissions Consultatives Mixtes </a:t>
            </a:r>
            <a:r>
              <a:rPr lang="fr-FR" sz="1400" b="1" dirty="0">
                <a:solidFill>
                  <a:srgbClr val="0070C0"/>
                </a:solidFill>
                <a:ea typeface="ＭＳ Ｐゴシック" pitchFamily="34" charset="-128"/>
              </a:rPr>
              <a:t>de l’enseignement </a:t>
            </a:r>
            <a:r>
              <a:rPr lang="fr-FR" sz="1400" b="1" dirty="0" smtClean="0">
                <a:solidFill>
                  <a:srgbClr val="0070C0"/>
                </a:solidFill>
                <a:ea typeface="ＭＳ Ｐゴシック" pitchFamily="34" charset="-128"/>
              </a:rPr>
              <a:t>privé (académiques, départementales ou interdépartementales)</a:t>
            </a:r>
          </a:p>
          <a:p>
            <a:pPr marL="285750" indent="-285750">
              <a:spcBef>
                <a:spcPct val="500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rgbClr val="0070C0"/>
                </a:solidFill>
                <a:ea typeface="ＭＳ Ｐゴシック" pitchFamily="34" charset="-128"/>
              </a:rPr>
              <a:t>CCMMEP</a:t>
            </a:r>
            <a:endParaRPr lang="fr-FR" sz="1400" b="1" dirty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sp>
        <p:nvSpPr>
          <p:cNvPr id="12301" name="Titre 3"/>
          <p:cNvSpPr txBox="1">
            <a:spLocks/>
          </p:cNvSpPr>
          <p:nvPr/>
        </p:nvSpPr>
        <p:spPr bwMode="auto">
          <a:xfrm>
            <a:off x="457200" y="112553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Introduction au vote par internet 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dirty="0">
                <a:solidFill>
                  <a:srgbClr val="7D4579"/>
                </a:solidFill>
                <a:ea typeface="ＭＳ Ｐゴシック" pitchFamily="34" charset="-128"/>
              </a:rPr>
              <a:t> </a:t>
            </a: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>Les principaux changements </a:t>
            </a:r>
            <a:r>
              <a:rPr lang="fr-FR" b="1" dirty="0" smtClean="0">
                <a:solidFill>
                  <a:srgbClr val="7D4579"/>
                </a:solidFill>
                <a:ea typeface="ＭＳ Ｐゴシック" pitchFamily="34" charset="-128"/>
              </a:rPr>
              <a:t>par rapport au scrutin de 2011</a:t>
            </a:r>
            <a:endParaRPr lang="fr-FR" b="1" dirty="0">
              <a:solidFill>
                <a:srgbClr val="7D4579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 bwMode="auto">
          <a:xfrm>
            <a:off x="457200" y="112553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Introduction au vote par internet 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dirty="0">
                <a:solidFill>
                  <a:srgbClr val="7D4579"/>
                </a:solidFill>
                <a:ea typeface="ＭＳ Ｐゴシック" pitchFamily="34" charset="-128"/>
              </a:rPr>
              <a:t> </a:t>
            </a: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>Le plan de </a:t>
            </a:r>
            <a:r>
              <a:rPr lang="fr-FR" b="1" dirty="0" smtClean="0">
                <a:solidFill>
                  <a:srgbClr val="7D4579"/>
                </a:solidFill>
                <a:ea typeface="ＭＳ Ｐゴシック" pitchFamily="34" charset="-128"/>
              </a:rPr>
              <a:t>communication </a:t>
            </a:r>
            <a:endParaRPr lang="fr-FR" b="1" dirty="0">
              <a:solidFill>
                <a:srgbClr val="7D457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5696" y="3862789"/>
            <a:ext cx="34547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b="1" dirty="0" smtClean="0">
                <a:solidFill>
                  <a:srgbClr val="7D4579"/>
                </a:solidFill>
              </a:rPr>
              <a:t>Une communication adressée</a:t>
            </a:r>
          </a:p>
          <a:p>
            <a:r>
              <a:rPr lang="fr-FR" b="1" dirty="0" smtClean="0">
                <a:solidFill>
                  <a:srgbClr val="7D4579"/>
                </a:solidFill>
              </a:rPr>
              <a:t> aux organisateurs du vote</a:t>
            </a:r>
            <a:endParaRPr lang="fr-FR" sz="1400" b="1" dirty="0">
              <a:solidFill>
                <a:srgbClr val="7D4579"/>
              </a:solidFill>
            </a:endParaRPr>
          </a:p>
        </p:txBody>
      </p:sp>
      <p:sp>
        <p:nvSpPr>
          <p:cNvPr id="13" name="Pensées 12"/>
          <p:cNvSpPr/>
          <p:nvPr/>
        </p:nvSpPr>
        <p:spPr>
          <a:xfrm>
            <a:off x="323528" y="2707137"/>
            <a:ext cx="2448272" cy="793871"/>
          </a:xfrm>
          <a:prstGeom prst="cloudCallout">
            <a:avLst>
              <a:gd name="adj1" fmla="val 23825"/>
              <a:gd name="adj2" fmla="val 7990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marL="190500" indent="-190500" algn="ctr">
              <a:lnSpc>
                <a:spcPct val="85000"/>
              </a:lnSpc>
              <a:buClr>
                <a:schemeClr val="bg2"/>
              </a:buClr>
              <a:defRPr/>
            </a:pPr>
            <a:r>
              <a:rPr lang="fr-FR" sz="1400" b="1" dirty="0" smtClean="0">
                <a:solidFill>
                  <a:schemeClr val="tx1"/>
                </a:solidFill>
              </a:rPr>
              <a:t>Une circulaire</a:t>
            </a:r>
          </a:p>
        </p:txBody>
      </p:sp>
      <p:sp>
        <p:nvSpPr>
          <p:cNvPr id="15" name="Pensées 14"/>
          <p:cNvSpPr/>
          <p:nvPr/>
        </p:nvSpPr>
        <p:spPr>
          <a:xfrm>
            <a:off x="5508104" y="1495078"/>
            <a:ext cx="3347864" cy="1944216"/>
          </a:xfrm>
          <a:prstGeom prst="cloudCallout">
            <a:avLst>
              <a:gd name="adj1" fmla="val -77470"/>
              <a:gd name="adj2" fmla="val 6659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marL="285750" indent="-285750" algn="ctr">
              <a:lnSpc>
                <a:spcPct val="85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endParaRPr lang="fr-FR" sz="1400" b="1" dirty="0" smtClean="0">
              <a:solidFill>
                <a:schemeClr val="tx1"/>
              </a:solidFill>
            </a:endParaRPr>
          </a:p>
          <a:p>
            <a:pPr marL="285750" indent="-285750" algn="ctr">
              <a:lnSpc>
                <a:spcPct val="85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 smtClean="0">
                <a:solidFill>
                  <a:schemeClr val="tx1"/>
                </a:solidFill>
              </a:rPr>
              <a:t>Un Guide adressé aux chefs d’établissement et aux IEN</a:t>
            </a:r>
          </a:p>
          <a:p>
            <a:pPr marL="285750" indent="-285750" algn="ctr">
              <a:lnSpc>
                <a:spcPct val="85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s-ES" sz="1400" b="1" dirty="0" smtClean="0">
                <a:solidFill>
                  <a:schemeClr val="tx1"/>
                </a:solidFill>
              </a:rPr>
              <a:t>et</a:t>
            </a:r>
            <a:endParaRPr lang="fr-FR" sz="1400" b="1" dirty="0" smtClean="0">
              <a:solidFill>
                <a:schemeClr val="tx1"/>
              </a:solidFill>
            </a:endParaRPr>
          </a:p>
          <a:p>
            <a:pPr marL="285750" indent="-285750" algn="ctr">
              <a:lnSpc>
                <a:spcPct val="85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fr-FR" sz="1400" b="1" dirty="0" smtClean="0">
                <a:solidFill>
                  <a:schemeClr val="tx1"/>
                </a:solidFill>
              </a:rPr>
              <a:t>une note pour les établissements privés sous contrat</a:t>
            </a:r>
          </a:p>
        </p:txBody>
      </p:sp>
      <p:sp>
        <p:nvSpPr>
          <p:cNvPr id="16" name="Pensées 15"/>
          <p:cNvSpPr/>
          <p:nvPr/>
        </p:nvSpPr>
        <p:spPr>
          <a:xfrm>
            <a:off x="4788024" y="5085184"/>
            <a:ext cx="2520280" cy="648072"/>
          </a:xfrm>
          <a:prstGeom prst="cloudCallout">
            <a:avLst>
              <a:gd name="adj1" fmla="val -41043"/>
              <a:gd name="adj2" fmla="val -12716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marL="190500" indent="-190500" algn="ctr">
              <a:lnSpc>
                <a:spcPct val="85000"/>
              </a:lnSpc>
              <a:buClr>
                <a:schemeClr val="bg2"/>
              </a:buClr>
              <a:defRPr/>
            </a:pPr>
            <a:r>
              <a:rPr lang="fr-FR" sz="1400" b="1" dirty="0" smtClean="0">
                <a:solidFill>
                  <a:schemeClr val="tx1"/>
                </a:solidFill>
              </a:rPr>
              <a:t>Des messages adressés à tous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Titre 3"/>
          <p:cNvSpPr txBox="1">
            <a:spLocks/>
          </p:cNvSpPr>
          <p:nvPr/>
        </p:nvSpPr>
        <p:spPr bwMode="auto">
          <a:xfrm>
            <a:off x="457200" y="112553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Introduction au vote par internet 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dirty="0">
                <a:solidFill>
                  <a:srgbClr val="7D4579"/>
                </a:solidFill>
                <a:ea typeface="ＭＳ Ｐゴシック" pitchFamily="34" charset="-128"/>
              </a:rPr>
              <a:t> </a:t>
            </a: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>Le plan de </a:t>
            </a:r>
            <a:r>
              <a:rPr lang="fr-FR" b="1" dirty="0" smtClean="0">
                <a:solidFill>
                  <a:srgbClr val="7D4579"/>
                </a:solidFill>
                <a:ea typeface="ＭＳ Ｐゴシック" pitchFamily="34" charset="-128"/>
              </a:rPr>
              <a:t>communication   </a:t>
            </a:r>
            <a:endParaRPr lang="fr-FR" b="1" dirty="0">
              <a:solidFill>
                <a:srgbClr val="7D4579"/>
              </a:solidFill>
            </a:endParaRPr>
          </a:p>
        </p:txBody>
      </p:sp>
      <p:sp>
        <p:nvSpPr>
          <p:cNvPr id="9" name="Pensées 8"/>
          <p:cNvSpPr/>
          <p:nvPr/>
        </p:nvSpPr>
        <p:spPr>
          <a:xfrm>
            <a:off x="179512" y="2132856"/>
            <a:ext cx="2448272" cy="937887"/>
          </a:xfrm>
          <a:prstGeom prst="cloudCallout">
            <a:avLst>
              <a:gd name="adj1" fmla="val 26612"/>
              <a:gd name="adj2" fmla="val 6271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marL="190500" indent="-190500" algn="ctr">
              <a:lnSpc>
                <a:spcPct val="85000"/>
              </a:lnSpc>
              <a:defRPr/>
            </a:pPr>
            <a:r>
              <a:rPr lang="fr-FR" sz="1400" b="1" dirty="0" smtClean="0">
                <a:solidFill>
                  <a:schemeClr val="tx1"/>
                </a:solidFill>
              </a:rPr>
              <a:t>Notice de vote majoritairement remise en main propre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0334" y="3068960"/>
            <a:ext cx="44678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 smtClean="0">
                <a:solidFill>
                  <a:srgbClr val="7D4579"/>
                </a:solidFill>
              </a:rPr>
              <a:t>Une communication générale adressée</a:t>
            </a:r>
          </a:p>
          <a:p>
            <a:pPr algn="ctr"/>
            <a:r>
              <a:rPr lang="fr-FR" b="1" dirty="0" smtClean="0">
                <a:solidFill>
                  <a:srgbClr val="7D4579"/>
                </a:solidFill>
              </a:rPr>
              <a:t> à l’ensemble des électeurs</a:t>
            </a:r>
            <a:endParaRPr lang="fr-FR" b="1" dirty="0">
              <a:solidFill>
                <a:srgbClr val="7D4579"/>
              </a:solidFill>
            </a:endParaRPr>
          </a:p>
        </p:txBody>
      </p:sp>
      <p:sp>
        <p:nvSpPr>
          <p:cNvPr id="11" name="Pensées 10"/>
          <p:cNvSpPr/>
          <p:nvPr/>
        </p:nvSpPr>
        <p:spPr>
          <a:xfrm>
            <a:off x="2915816" y="1772816"/>
            <a:ext cx="2736304" cy="865879"/>
          </a:xfrm>
          <a:prstGeom prst="cloudCallout">
            <a:avLst>
              <a:gd name="adj1" fmla="val -3065"/>
              <a:gd name="adj2" fmla="val 9366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marL="190500" indent="-190500" algn="ctr">
              <a:lnSpc>
                <a:spcPct val="85000"/>
              </a:lnSpc>
              <a:defRPr/>
            </a:pPr>
            <a:r>
              <a:rPr lang="fr-FR" sz="1400" b="1" smtClean="0">
                <a:solidFill>
                  <a:schemeClr val="tx1"/>
                </a:solidFill>
              </a:rPr>
              <a:t>Messages électroniques </a:t>
            </a:r>
            <a:endParaRPr lang="fr-FR" sz="1400" b="1" dirty="0" smtClean="0">
              <a:solidFill>
                <a:schemeClr val="tx1"/>
              </a:solidFill>
            </a:endParaRPr>
          </a:p>
          <a:p>
            <a:pPr marL="190500" indent="-190500" algn="ctr">
              <a:lnSpc>
                <a:spcPct val="85000"/>
              </a:lnSpc>
              <a:defRPr/>
            </a:pPr>
            <a:r>
              <a:rPr lang="fr-FR" sz="1200" b="1" dirty="0" smtClean="0">
                <a:solidFill>
                  <a:schemeClr val="tx1"/>
                </a:solidFill>
              </a:rPr>
              <a:t>(Dont 1 du ministre )</a:t>
            </a:r>
          </a:p>
        </p:txBody>
      </p:sp>
      <p:sp>
        <p:nvSpPr>
          <p:cNvPr id="12" name="Pensées 11"/>
          <p:cNvSpPr/>
          <p:nvPr/>
        </p:nvSpPr>
        <p:spPr>
          <a:xfrm>
            <a:off x="5940152" y="1772816"/>
            <a:ext cx="3059832" cy="865879"/>
          </a:xfrm>
          <a:prstGeom prst="cloudCallout">
            <a:avLst>
              <a:gd name="adj1" fmla="val -36258"/>
              <a:gd name="adj2" fmla="val 101543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marL="190500" indent="-190500" algn="ctr">
              <a:lnSpc>
                <a:spcPct val="85000"/>
              </a:lnSpc>
              <a:defRPr/>
            </a:pPr>
            <a:r>
              <a:rPr lang="fr-FR" sz="1400" b="1" dirty="0" smtClean="0">
                <a:solidFill>
                  <a:schemeClr val="tx1"/>
                </a:solidFill>
              </a:rPr>
              <a:t>Page d’information sur « education.gouv.fr »</a:t>
            </a:r>
          </a:p>
          <a:p>
            <a:pPr marL="190500" indent="-190500" algn="ctr">
              <a:lnSpc>
                <a:spcPct val="85000"/>
              </a:lnSpc>
              <a:defRPr/>
            </a:pPr>
            <a:r>
              <a:rPr lang="fr-FR" sz="1400" b="1" dirty="0" smtClean="0">
                <a:solidFill>
                  <a:schemeClr val="tx1"/>
                </a:solidFill>
              </a:rPr>
              <a:t> et sites académiques</a:t>
            </a:r>
          </a:p>
        </p:txBody>
      </p:sp>
      <p:sp>
        <p:nvSpPr>
          <p:cNvPr id="13" name="Pensées 12"/>
          <p:cNvSpPr/>
          <p:nvPr/>
        </p:nvSpPr>
        <p:spPr>
          <a:xfrm>
            <a:off x="6660232" y="3501009"/>
            <a:ext cx="2304256" cy="648072"/>
          </a:xfrm>
          <a:prstGeom prst="cloudCallout">
            <a:avLst>
              <a:gd name="adj1" fmla="val -74076"/>
              <a:gd name="adj2" fmla="val -3871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marL="190500" indent="-190500" algn="ctr">
              <a:lnSpc>
                <a:spcPct val="85000"/>
              </a:lnSpc>
              <a:defRPr/>
            </a:pPr>
            <a:r>
              <a:rPr lang="fr-FR" sz="1400" b="1" dirty="0" smtClean="0">
                <a:solidFill>
                  <a:schemeClr val="tx1"/>
                </a:solidFill>
              </a:rPr>
              <a:t>Campagne d’affichage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5135" y="4427820"/>
            <a:ext cx="392928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7D4579"/>
                </a:solidFill>
              </a:rPr>
              <a:t>Un portail d’informations sécurisé</a:t>
            </a:r>
          </a:p>
        </p:txBody>
      </p:sp>
      <p:sp>
        <p:nvSpPr>
          <p:cNvPr id="15" name="Pensées 14"/>
          <p:cNvSpPr/>
          <p:nvPr/>
        </p:nvSpPr>
        <p:spPr>
          <a:xfrm>
            <a:off x="6660232" y="4653136"/>
            <a:ext cx="2304256" cy="648072"/>
          </a:xfrm>
          <a:prstGeom prst="cloudCallout">
            <a:avLst>
              <a:gd name="adj1" fmla="val -74076"/>
              <a:gd name="adj2" fmla="val -3871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marL="190500" indent="-190500" algn="ctr">
              <a:lnSpc>
                <a:spcPct val="85000"/>
              </a:lnSpc>
              <a:defRPr/>
            </a:pPr>
            <a:r>
              <a:rPr lang="fr-FR" sz="1400" b="1" dirty="0" smtClean="0">
                <a:solidFill>
                  <a:srgbClr val="000000"/>
                </a:solidFill>
              </a:rPr>
              <a:t>Listes électorales</a:t>
            </a:r>
            <a:endParaRPr lang="fr-FR" sz="1400" b="1" dirty="0" smtClean="0">
              <a:solidFill>
                <a:schemeClr val="tx1"/>
              </a:solidFill>
            </a:endParaRPr>
          </a:p>
        </p:txBody>
      </p:sp>
      <p:sp>
        <p:nvSpPr>
          <p:cNvPr id="16" name="Pensées 15"/>
          <p:cNvSpPr/>
          <p:nvPr/>
        </p:nvSpPr>
        <p:spPr>
          <a:xfrm>
            <a:off x="5076056" y="5445224"/>
            <a:ext cx="2304256" cy="648072"/>
          </a:xfrm>
          <a:prstGeom prst="cloudCallout">
            <a:avLst>
              <a:gd name="adj1" fmla="val -39131"/>
              <a:gd name="adj2" fmla="val -133478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marL="190500" indent="-190500" algn="ctr">
              <a:lnSpc>
                <a:spcPct val="85000"/>
              </a:lnSpc>
              <a:defRPr/>
            </a:pPr>
            <a:r>
              <a:rPr lang="fr-FR" sz="1400" b="1" dirty="0" smtClean="0">
                <a:solidFill>
                  <a:schemeClr val="tx1"/>
                </a:solidFill>
              </a:rPr>
              <a:t>Professions de foi</a:t>
            </a:r>
          </a:p>
        </p:txBody>
      </p:sp>
      <p:sp>
        <p:nvSpPr>
          <p:cNvPr id="18" name="Pensées 17"/>
          <p:cNvSpPr/>
          <p:nvPr/>
        </p:nvSpPr>
        <p:spPr>
          <a:xfrm>
            <a:off x="2483768" y="5589240"/>
            <a:ext cx="2304256" cy="648072"/>
          </a:xfrm>
          <a:prstGeom prst="cloudCallout">
            <a:avLst>
              <a:gd name="adj1" fmla="val 11805"/>
              <a:gd name="adj2" fmla="val -152431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marL="190500" indent="-190500" algn="ctr">
              <a:lnSpc>
                <a:spcPct val="85000"/>
              </a:lnSpc>
              <a:defRPr/>
            </a:pPr>
            <a:r>
              <a:rPr lang="fr-FR" sz="1400" b="1" dirty="0" smtClean="0">
                <a:solidFill>
                  <a:schemeClr val="tx1"/>
                </a:solidFill>
              </a:rPr>
              <a:t>Listes de candidats</a:t>
            </a:r>
          </a:p>
        </p:txBody>
      </p:sp>
      <p:sp>
        <p:nvSpPr>
          <p:cNvPr id="19" name="Pensées 18"/>
          <p:cNvSpPr/>
          <p:nvPr/>
        </p:nvSpPr>
        <p:spPr>
          <a:xfrm>
            <a:off x="323528" y="4797152"/>
            <a:ext cx="2304256" cy="1080120"/>
          </a:xfrm>
          <a:prstGeom prst="cloudCallout">
            <a:avLst>
              <a:gd name="adj1" fmla="val 38925"/>
              <a:gd name="adj2" fmla="val -68334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marL="190500" indent="-190500" algn="ctr">
              <a:lnSpc>
                <a:spcPct val="85000"/>
              </a:lnSpc>
              <a:defRPr/>
            </a:pPr>
            <a:r>
              <a:rPr lang="fr-FR" sz="1400" b="1" dirty="0" smtClean="0">
                <a:solidFill>
                  <a:schemeClr val="tx1"/>
                </a:solidFill>
              </a:rPr>
              <a:t>Formulaire de contestation de la liste électorale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285750" y="2511425"/>
            <a:ext cx="8694738" cy="0"/>
          </a:xfrm>
          <a:prstGeom prst="line">
            <a:avLst/>
          </a:prstGeom>
          <a:ln>
            <a:solidFill>
              <a:srgbClr val="44194A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rot="16200000" flipH="1">
            <a:off x="280194" y="3853657"/>
            <a:ext cx="3519487" cy="0"/>
          </a:xfrm>
          <a:prstGeom prst="line">
            <a:avLst/>
          </a:prstGeom>
          <a:ln>
            <a:solidFill>
              <a:srgbClr val="44194A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16200000" flipH="1">
            <a:off x="3705225" y="3848100"/>
            <a:ext cx="3511550" cy="0"/>
          </a:xfrm>
          <a:prstGeom prst="line">
            <a:avLst/>
          </a:prstGeom>
          <a:ln>
            <a:solidFill>
              <a:srgbClr val="44194A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AutoShape 30"/>
          <p:cNvSpPr>
            <a:spLocks noChangeArrowheads="1"/>
          </p:cNvSpPr>
          <p:nvPr/>
        </p:nvSpPr>
        <p:spPr bwMode="auto">
          <a:xfrm rot="-867843">
            <a:off x="4814888" y="5138738"/>
            <a:ext cx="1257300" cy="76200"/>
          </a:xfrm>
          <a:prstGeom prst="rightArrow">
            <a:avLst>
              <a:gd name="adj1" fmla="val 50000"/>
              <a:gd name="adj2" fmla="val 677417"/>
            </a:avLst>
          </a:prstGeom>
          <a:solidFill>
            <a:schemeClr val="tx1">
              <a:lumMod val="85000"/>
              <a:lumOff val="15000"/>
              <a:alpha val="3803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>
              <a:ea typeface="ＭＳ Ｐゴシック" pitchFamily="34" charset="-128"/>
            </a:endParaRPr>
          </a:p>
        </p:txBody>
      </p:sp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357188" y="3117850"/>
            <a:ext cx="7527925" cy="3335338"/>
            <a:chOff x="357436" y="1997319"/>
            <a:chExt cx="7528259" cy="3335516"/>
          </a:xfrm>
        </p:grpSpPr>
        <p:grpSp>
          <p:nvGrpSpPr>
            <p:cNvPr id="17491" name="Group 103"/>
            <p:cNvGrpSpPr>
              <a:grpSpLocks/>
            </p:cNvGrpSpPr>
            <p:nvPr/>
          </p:nvGrpSpPr>
          <p:grpSpPr bwMode="auto">
            <a:xfrm>
              <a:off x="5713907" y="3698725"/>
              <a:ext cx="2171788" cy="1634110"/>
              <a:chOff x="5713907" y="3698725"/>
              <a:chExt cx="2171788" cy="1634110"/>
            </a:xfrm>
          </p:grpSpPr>
          <p:sp>
            <p:nvSpPr>
              <p:cNvPr id="17507" name="Rectangle 22"/>
              <p:cNvSpPr>
                <a:spLocks noChangeArrowheads="1"/>
              </p:cNvSpPr>
              <p:nvPr/>
            </p:nvSpPr>
            <p:spPr bwMode="auto">
              <a:xfrm>
                <a:off x="6066905" y="3698725"/>
                <a:ext cx="1402322" cy="1347891"/>
              </a:xfrm>
              <a:prstGeom prst="rect">
                <a:avLst/>
              </a:prstGeom>
              <a:solidFill>
                <a:srgbClr val="00CC00">
                  <a:alpha val="12157"/>
                </a:srgbClr>
              </a:solidFill>
              <a:ln w="414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 dirty="0"/>
              </a:p>
            </p:txBody>
          </p:sp>
          <p:sp>
            <p:nvSpPr>
              <p:cNvPr id="94" name="TextBox 93"/>
              <p:cNvSpPr txBox="1"/>
              <p:nvPr/>
            </p:nvSpPr>
            <p:spPr bwMode="auto">
              <a:xfrm>
                <a:off x="5713899" y="5045482"/>
                <a:ext cx="2103530" cy="2619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1100" dirty="0">
                    <a:latin typeface="+mj-lt"/>
                    <a:ea typeface="MS PGothic" pitchFamily="34" charset="-128"/>
                  </a:rPr>
                  <a:t>Bureau de Vote Electronique</a:t>
                </a:r>
              </a:p>
            </p:txBody>
          </p:sp>
          <p:pic>
            <p:nvPicPr>
              <p:cNvPr id="17509" name="Picture 4" descr="http://sauron/maven/reports/scytl-logos/images/iconographyPNG/pad_lock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14655" y="4522436"/>
                <a:ext cx="771040" cy="810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10" name="Picture 53" descr="C:\Documents and Settings\jsouto\My Documents\Reference\Scytl\ICONOS\Iconography PNG\electoral_ board_key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47588" y="3848491"/>
                <a:ext cx="1192144" cy="1161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511" name="Picture 4" descr="http://sauron/maven/reports/scytl-logos/images/iconographyPNG/PC_voter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995078" y="4372670"/>
                <a:ext cx="771231" cy="823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492" name="Group 105"/>
            <p:cNvGrpSpPr>
              <a:grpSpLocks/>
            </p:cNvGrpSpPr>
            <p:nvPr/>
          </p:nvGrpSpPr>
          <p:grpSpPr bwMode="auto">
            <a:xfrm>
              <a:off x="357436" y="1997319"/>
              <a:ext cx="4844338" cy="3126827"/>
              <a:chOff x="357436" y="1997319"/>
              <a:chExt cx="4844338" cy="3126827"/>
            </a:xfrm>
          </p:grpSpPr>
          <p:grpSp>
            <p:nvGrpSpPr>
              <p:cNvPr id="17493" name="Group 494"/>
              <p:cNvGrpSpPr>
                <a:grpSpLocks/>
              </p:cNvGrpSpPr>
              <p:nvPr/>
            </p:nvGrpSpPr>
            <p:grpSpPr bwMode="auto">
              <a:xfrm>
                <a:off x="3335696" y="3506109"/>
                <a:ext cx="1866078" cy="1618037"/>
                <a:chOff x="3357563" y="4856163"/>
                <a:chExt cx="1898953" cy="1533403"/>
              </a:xfrm>
            </p:grpSpPr>
            <p:sp>
              <p:nvSpPr>
                <p:cNvPr id="17500" name="Rectangle 22"/>
                <p:cNvSpPr>
                  <a:spLocks noChangeArrowheads="1"/>
                </p:cNvSpPr>
                <p:nvPr/>
              </p:nvSpPr>
              <p:spPr bwMode="auto">
                <a:xfrm>
                  <a:off x="3429000" y="4856163"/>
                  <a:ext cx="1428750" cy="1287462"/>
                </a:xfrm>
                <a:prstGeom prst="rect">
                  <a:avLst/>
                </a:prstGeom>
                <a:solidFill>
                  <a:srgbClr val="7030A0">
                    <a:alpha val="12157"/>
                  </a:srgbClr>
                </a:solidFill>
                <a:ln w="414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 dirty="0"/>
                </a:p>
              </p:txBody>
            </p:sp>
            <p:pic>
              <p:nvPicPr>
                <p:cNvPr id="17501" name="Picture 6" descr="http://sauron/maven/reports/scytl-logos/images/iconographyPNG/system_administrator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071938" y="4857750"/>
                  <a:ext cx="714375" cy="714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499753" y="6140489"/>
                  <a:ext cx="1358668" cy="24975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defTabSz="449263">
                    <a:spcBef>
                      <a:spcPts val="450"/>
                    </a:spcBef>
                    <a:buClr>
                      <a:srgbClr val="FF9900"/>
                    </a:buClr>
                    <a:buSzPct val="100000"/>
                    <a:buFont typeface="Wingdings" pitchFamily="2" charset="2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/>
                  </a:pPr>
                  <a:r>
                    <a:rPr lang="fr-FR" sz="1100" dirty="0">
                      <a:latin typeface="+mj-lt"/>
                      <a:ea typeface="MS PGothic" pitchFamily="34" charset="-128"/>
                    </a:rPr>
                    <a:t>Serveur de vote</a:t>
                  </a:r>
                </a:p>
              </p:txBody>
            </p:sp>
            <p:pic>
              <p:nvPicPr>
                <p:cNvPr id="17503" name="Picture 3" descr="C:\Documents and Settings\gwendoline\Desktop\Iconography PNG\server_technician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357563" y="5143500"/>
                  <a:ext cx="914400" cy="835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504" name="Picture 3" descr="C:\Documents and Settings\gwendoline\Desktop\Iconography PNG\server_technician.pn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643313" y="5295900"/>
                  <a:ext cx="928687" cy="847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505" name="Picture 4" descr="http://sauron/maven/reports/scytl-logos/images/iconographyPNG/pad_lock.pn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4470704" y="5595851"/>
                  <a:ext cx="785812" cy="773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506" name="Picture 2" descr="http://sauron/maven/reports/scytl-logos/images/iconographyPNG/digital_ballot_box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4143377" y="5357816"/>
                  <a:ext cx="714375" cy="714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7494" name="Group 101"/>
              <p:cNvGrpSpPr>
                <a:grpSpLocks/>
              </p:cNvGrpSpPr>
              <p:nvPr/>
            </p:nvGrpSpPr>
            <p:grpSpPr bwMode="auto">
              <a:xfrm>
                <a:off x="597502" y="3730826"/>
                <a:ext cx="1192017" cy="1329401"/>
                <a:chOff x="597502" y="3730826"/>
                <a:chExt cx="1192017" cy="1329401"/>
              </a:xfrm>
            </p:grpSpPr>
            <p:pic>
              <p:nvPicPr>
                <p:cNvPr id="17498" name="Picture 2" descr="http://sauron/maven/reports/scytl-logos/images/iconographyPNG/laptop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809016" y="3730826"/>
                  <a:ext cx="841135" cy="9026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" name="TextBox 40"/>
                <p:cNvSpPr txBox="1"/>
                <p:nvPr/>
              </p:nvSpPr>
              <p:spPr bwMode="auto">
                <a:xfrm>
                  <a:off x="597159" y="4696214"/>
                  <a:ext cx="1192266" cy="42864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fr-FR" sz="1100" dirty="0">
                      <a:latin typeface="+mj-lt"/>
                      <a:ea typeface="MS PGothic" pitchFamily="34" charset="-128"/>
                    </a:rPr>
                    <a:t>Ordinateur de l’électeur</a:t>
                  </a:r>
                </a:p>
              </p:txBody>
            </p:sp>
          </p:grpSp>
          <p:grpSp>
            <p:nvGrpSpPr>
              <p:cNvPr id="17495" name="Group 100"/>
              <p:cNvGrpSpPr>
                <a:grpSpLocks/>
              </p:cNvGrpSpPr>
              <p:nvPr/>
            </p:nvGrpSpPr>
            <p:grpSpPr bwMode="auto">
              <a:xfrm>
                <a:off x="357436" y="1997319"/>
                <a:ext cx="1082841" cy="1131123"/>
                <a:chOff x="357436" y="1997319"/>
                <a:chExt cx="1082841" cy="1131123"/>
              </a:xfrm>
            </p:grpSpPr>
            <p:pic>
              <p:nvPicPr>
                <p:cNvPr id="17496" name="Picture 289" descr="http://sauron/maven/reports/scytl-logos/images/iconographyPNG/technician_II.png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387629" y="1997319"/>
                  <a:ext cx="1052648" cy="11311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" name="TextBox 41"/>
                <p:cNvSpPr txBox="1"/>
                <p:nvPr/>
              </p:nvSpPr>
              <p:spPr bwMode="auto">
                <a:xfrm>
                  <a:off x="357436" y="2827626"/>
                  <a:ext cx="944604" cy="32545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fr-FR" sz="1200" dirty="0">
                      <a:latin typeface="+mj-lt"/>
                      <a:ea typeface="MS PGothic" pitchFamily="34" charset="-128"/>
                    </a:rPr>
                    <a:t>Electeur</a:t>
                  </a:r>
                </a:p>
              </p:txBody>
            </p:sp>
          </p:grpSp>
        </p:grpSp>
      </p:grpSp>
      <p:grpSp>
        <p:nvGrpSpPr>
          <p:cNvPr id="14" name="Group 108"/>
          <p:cNvGrpSpPr>
            <a:grpSpLocks/>
          </p:cNvGrpSpPr>
          <p:nvPr/>
        </p:nvGrpSpPr>
        <p:grpSpPr bwMode="auto">
          <a:xfrm>
            <a:off x="1790700" y="5131166"/>
            <a:ext cx="1682750" cy="1034138"/>
            <a:chOff x="1791159" y="3355044"/>
            <a:chExt cx="1682269" cy="1033393"/>
          </a:xfrm>
        </p:grpSpPr>
        <p:sp>
          <p:nvSpPr>
            <p:cNvPr id="43" name="TextBox 42"/>
            <p:cNvSpPr txBox="1"/>
            <p:nvPr/>
          </p:nvSpPr>
          <p:spPr bwMode="auto">
            <a:xfrm>
              <a:off x="2281557" y="3957860"/>
              <a:ext cx="979207" cy="4305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100" dirty="0" smtClean="0">
                  <a:latin typeface="+mj-lt"/>
                  <a:ea typeface="MS PGothic" pitchFamily="34" charset="-128"/>
                </a:rPr>
                <a:t>Identifiant électeur</a:t>
              </a:r>
              <a:endParaRPr lang="fr-FR" sz="1100" dirty="0">
                <a:latin typeface="+mj-lt"/>
                <a:ea typeface="MS PGothic" pitchFamily="34" charset="-128"/>
              </a:endParaRPr>
            </a:p>
          </p:txBody>
        </p:sp>
        <p:pic>
          <p:nvPicPr>
            <p:cNvPr id="17487" name="Picture 4" descr="MCj04326270000[1]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45357" y="3355044"/>
              <a:ext cx="637819" cy="68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88" name="Picture 33" descr="MCj04315990000[1]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10907" y="3579758"/>
              <a:ext cx="280378" cy="302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89" name="AutoShape 30"/>
            <p:cNvSpPr>
              <a:spLocks noChangeArrowheads="1"/>
            </p:cNvSpPr>
            <p:nvPr/>
          </p:nvSpPr>
          <p:spPr bwMode="auto">
            <a:xfrm>
              <a:off x="1791159" y="3957429"/>
              <a:ext cx="1682269" cy="75534"/>
            </a:xfrm>
            <a:prstGeom prst="rightArrow">
              <a:avLst>
                <a:gd name="adj1" fmla="val 50000"/>
                <a:gd name="adj2" fmla="val 731047"/>
              </a:avLst>
            </a:prstGeom>
            <a:solidFill>
              <a:srgbClr val="00B0F0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dirty="0"/>
            </a:p>
          </p:txBody>
        </p:sp>
        <p:pic>
          <p:nvPicPr>
            <p:cNvPr id="17490" name="Picture 2" descr="W:\Arte\Materiales Gráficos\ICONOS\Iconography PNG\certificate_II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430618" y="3579758"/>
              <a:ext cx="552558" cy="54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TextBox 49"/>
          <p:cNvSpPr txBox="1"/>
          <p:nvPr/>
        </p:nvSpPr>
        <p:spPr bwMode="auto">
          <a:xfrm>
            <a:off x="-71438" y="4270375"/>
            <a:ext cx="110648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100" dirty="0">
                <a:latin typeface="+mj-lt"/>
                <a:ea typeface="MS PGothic" pitchFamily="34" charset="-128"/>
              </a:rPr>
              <a:t>Identifiant </a:t>
            </a:r>
            <a:r>
              <a:rPr lang="fr-FR" sz="1100" dirty="0" smtClean="0">
                <a:latin typeface="+mj-lt"/>
                <a:ea typeface="MS PGothic" pitchFamily="34" charset="-128"/>
              </a:rPr>
              <a:t>électeur + </a:t>
            </a:r>
            <a:endParaRPr lang="fr-FR" sz="1100" dirty="0">
              <a:latin typeface="+mj-lt"/>
              <a:ea typeface="MS PGothic" pitchFamily="34" charset="-128"/>
            </a:endParaRPr>
          </a:p>
          <a:p>
            <a:pPr>
              <a:defRPr/>
            </a:pPr>
            <a:r>
              <a:rPr lang="fr-FR" sz="1100" dirty="0">
                <a:latin typeface="+mj-lt"/>
                <a:ea typeface="MS PGothic" pitchFamily="34" charset="-128"/>
              </a:rPr>
              <a:t>Mot de </a:t>
            </a:r>
            <a:r>
              <a:rPr lang="fr-FR" sz="1100" dirty="0" smtClean="0">
                <a:latin typeface="+mj-lt"/>
                <a:ea typeface="MS PGothic" pitchFamily="34" charset="-128"/>
              </a:rPr>
              <a:t>passe du portail</a:t>
            </a:r>
            <a:endParaRPr lang="fr-FR" sz="1100" dirty="0">
              <a:latin typeface="+mj-lt"/>
              <a:ea typeface="MS PGothic" pitchFamily="34" charset="-128"/>
            </a:endParaRP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231775" y="1990725"/>
            <a:ext cx="200025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450"/>
              </a:spcBef>
              <a:buClr>
                <a:srgbClr val="FF9900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dirty="0">
                <a:solidFill>
                  <a:srgbClr val="4419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Authentification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2143125" y="1982788"/>
            <a:ext cx="3214688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450"/>
              </a:spcBef>
              <a:buClr>
                <a:srgbClr val="FF9900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dirty="0">
                <a:solidFill>
                  <a:srgbClr val="4419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Vote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500688" y="2000250"/>
            <a:ext cx="3429000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450"/>
              </a:spcBef>
              <a:buClr>
                <a:srgbClr val="FF9900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dirty="0">
                <a:solidFill>
                  <a:srgbClr val="4419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Dépouillement</a:t>
            </a:r>
          </a:p>
        </p:txBody>
      </p:sp>
      <p:grpSp>
        <p:nvGrpSpPr>
          <p:cNvPr id="17" name="Group 120"/>
          <p:cNvGrpSpPr>
            <a:grpSpLocks/>
          </p:cNvGrpSpPr>
          <p:nvPr/>
        </p:nvGrpSpPr>
        <p:grpSpPr bwMode="auto">
          <a:xfrm>
            <a:off x="2987675" y="3281363"/>
            <a:ext cx="1755775" cy="1303337"/>
            <a:chOff x="2987848" y="2195596"/>
            <a:chExt cx="1756300" cy="1303411"/>
          </a:xfrm>
        </p:grpSpPr>
        <p:sp>
          <p:nvSpPr>
            <p:cNvPr id="17472" name="AutoShape 30"/>
            <p:cNvSpPr>
              <a:spLocks noChangeArrowheads="1"/>
            </p:cNvSpPr>
            <p:nvPr/>
          </p:nvSpPr>
          <p:spPr bwMode="auto">
            <a:xfrm rot="-5400000">
              <a:off x="3592265" y="3049495"/>
              <a:ext cx="828228" cy="70795"/>
            </a:xfrm>
            <a:prstGeom prst="rightArrow">
              <a:avLst>
                <a:gd name="adj1" fmla="val 50000"/>
                <a:gd name="adj2" fmla="val 683793"/>
              </a:avLst>
            </a:prstGeom>
            <a:solidFill>
              <a:srgbClr val="808080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s-ES" dirty="0"/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2987848" y="2843333"/>
              <a:ext cx="1756300" cy="2603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100" dirty="0">
                  <a:latin typeface="+mj-lt"/>
                  <a:ea typeface="MS PGothic" pitchFamily="34" charset="-128"/>
                </a:rPr>
                <a:t>Liste d’émargement</a:t>
              </a:r>
            </a:p>
          </p:txBody>
        </p:sp>
        <p:grpSp>
          <p:nvGrpSpPr>
            <p:cNvPr id="17474" name="Group 268"/>
            <p:cNvGrpSpPr>
              <a:grpSpLocks/>
            </p:cNvGrpSpPr>
            <p:nvPr/>
          </p:nvGrpSpPr>
          <p:grpSpPr bwMode="auto">
            <a:xfrm>
              <a:off x="3743501" y="2195596"/>
              <a:ext cx="647477" cy="550475"/>
              <a:chOff x="1198040" y="3305601"/>
              <a:chExt cx="742524" cy="593485"/>
            </a:xfrm>
          </p:grpSpPr>
          <p:pic>
            <p:nvPicPr>
              <p:cNvPr id="17477" name="Picture 269" descr="Liste électeur.jpg"/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295383" y="3305601"/>
                <a:ext cx="428628" cy="59348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7478" name="TextBox 74"/>
              <p:cNvSpPr txBox="1">
                <a:spLocks noChangeArrowheads="1"/>
              </p:cNvSpPr>
              <p:nvPr/>
            </p:nvSpPr>
            <p:spPr bwMode="auto">
              <a:xfrm rot="-2403361">
                <a:off x="1198296" y="3411722"/>
                <a:ext cx="743002" cy="2310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 sz="800" dirty="0"/>
              </a:p>
            </p:txBody>
          </p:sp>
        </p:grpSp>
        <p:pic>
          <p:nvPicPr>
            <p:cNvPr id="17475" name="Picture 2" descr="W:\Arte\Materiales Gráficos\ICONOS\Iconography PNG\certificate_II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910101" y="2506806"/>
              <a:ext cx="552576" cy="540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76" name="Picture 33" descr="MCj04315990000[1]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690008" y="2595485"/>
              <a:ext cx="280971" cy="301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50" name="Text Box 16"/>
          <p:cNvSpPr txBox="1">
            <a:spLocks noChangeArrowheads="1"/>
          </p:cNvSpPr>
          <p:nvPr/>
        </p:nvSpPr>
        <p:spPr bwMode="auto">
          <a:xfrm>
            <a:off x="-71438" y="1863725"/>
            <a:ext cx="642938" cy="5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450"/>
              </a:spcBef>
              <a:buClr>
                <a:srgbClr val="FF9900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dirty="0">
                <a:solidFill>
                  <a:srgbClr val="44194A"/>
                </a:solidFill>
                <a:sym typeface="Wingdings 2" pitchFamily="18" charset="2"/>
              </a:rPr>
              <a:t></a:t>
            </a:r>
            <a:endParaRPr lang="fr-FR" sz="3200" dirty="0">
              <a:solidFill>
                <a:srgbClr val="44194A"/>
              </a:solidFill>
            </a:endParaRPr>
          </a:p>
        </p:txBody>
      </p:sp>
      <p:sp>
        <p:nvSpPr>
          <p:cNvPr id="17451" name="Text Box 16"/>
          <p:cNvSpPr txBox="1">
            <a:spLocks noChangeArrowheads="1"/>
          </p:cNvSpPr>
          <p:nvPr/>
        </p:nvSpPr>
        <p:spPr bwMode="auto">
          <a:xfrm>
            <a:off x="2901950" y="1844675"/>
            <a:ext cx="642938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450"/>
              </a:spcBef>
              <a:buClr>
                <a:srgbClr val="FF9900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dirty="0">
                <a:solidFill>
                  <a:srgbClr val="44194A"/>
                </a:solidFill>
                <a:sym typeface="Wingdings 2" pitchFamily="18" charset="2"/>
              </a:rPr>
              <a:t></a:t>
            </a:r>
            <a:endParaRPr lang="fr-FR" sz="3200" dirty="0">
              <a:solidFill>
                <a:srgbClr val="44194A"/>
              </a:solidFill>
            </a:endParaRPr>
          </a:p>
        </p:txBody>
      </p:sp>
      <p:sp>
        <p:nvSpPr>
          <p:cNvPr id="17452" name="Text Box 16"/>
          <p:cNvSpPr txBox="1">
            <a:spLocks noChangeArrowheads="1"/>
          </p:cNvSpPr>
          <p:nvPr/>
        </p:nvSpPr>
        <p:spPr bwMode="auto">
          <a:xfrm>
            <a:off x="5929313" y="1889125"/>
            <a:ext cx="642937" cy="5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450"/>
              </a:spcBef>
              <a:buClr>
                <a:srgbClr val="FF9900"/>
              </a:buClr>
              <a:buSzPct val="10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dirty="0">
                <a:solidFill>
                  <a:srgbClr val="44194A"/>
                </a:solidFill>
                <a:sym typeface="Wingdings 2" pitchFamily="18" charset="2"/>
              </a:rPr>
              <a:t></a:t>
            </a:r>
            <a:endParaRPr lang="fr-FR" sz="3200" dirty="0">
              <a:solidFill>
                <a:srgbClr val="44194A"/>
              </a:solidFill>
            </a:endParaRPr>
          </a:p>
        </p:txBody>
      </p:sp>
      <p:grpSp>
        <p:nvGrpSpPr>
          <p:cNvPr id="107" name="Groupe 106"/>
          <p:cNvGrpSpPr/>
          <p:nvPr/>
        </p:nvGrpSpPr>
        <p:grpSpPr>
          <a:xfrm>
            <a:off x="7531100" y="3338513"/>
            <a:ext cx="1601788" cy="1131887"/>
            <a:chOff x="7531100" y="3338513"/>
            <a:chExt cx="1601788" cy="1131887"/>
          </a:xfrm>
        </p:grpSpPr>
        <p:grpSp>
          <p:nvGrpSpPr>
            <p:cNvPr id="16" name="Group 133"/>
            <p:cNvGrpSpPr>
              <a:grpSpLocks/>
            </p:cNvGrpSpPr>
            <p:nvPr/>
          </p:nvGrpSpPr>
          <p:grpSpPr bwMode="auto">
            <a:xfrm>
              <a:off x="7531100" y="3338513"/>
              <a:ext cx="1601788" cy="1131887"/>
              <a:chOff x="7531278" y="2271131"/>
              <a:chExt cx="1602184" cy="1132401"/>
            </a:xfrm>
          </p:grpSpPr>
          <p:sp>
            <p:nvSpPr>
              <p:cNvPr id="17479" name="AutoShape 30"/>
              <p:cNvSpPr>
                <a:spLocks noChangeArrowheads="1"/>
              </p:cNvSpPr>
              <p:nvPr/>
            </p:nvSpPr>
            <p:spPr bwMode="auto">
              <a:xfrm>
                <a:off x="7531278" y="3067978"/>
                <a:ext cx="700664" cy="75270"/>
              </a:xfrm>
              <a:prstGeom prst="rightArrow">
                <a:avLst>
                  <a:gd name="adj1" fmla="val 50000"/>
                  <a:gd name="adj2" fmla="val 683843"/>
                </a:avLst>
              </a:prstGeom>
              <a:solidFill>
                <a:srgbClr val="808080">
                  <a:alpha val="3803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 dirty="0"/>
              </a:p>
            </p:txBody>
          </p:sp>
          <p:pic>
            <p:nvPicPr>
              <p:cNvPr id="17480" name="Picture 396" descr="Sénat fr.png"/>
              <p:cNvPicPr>
                <a:picLocks noChangeAspect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750819" y="2271131"/>
                <a:ext cx="1111720" cy="779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" name="TextBox 82"/>
              <p:cNvSpPr txBox="1"/>
              <p:nvPr/>
            </p:nvSpPr>
            <p:spPr bwMode="auto">
              <a:xfrm>
                <a:off x="7875851" y="3143064"/>
                <a:ext cx="1054361" cy="26046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1100" dirty="0">
                    <a:latin typeface="+mj-lt"/>
                    <a:ea typeface="MS PGothic" pitchFamily="34" charset="-128"/>
                  </a:rPr>
                  <a:t>Résultats</a:t>
                </a:r>
              </a:p>
            </p:txBody>
          </p:sp>
          <p:pic>
            <p:nvPicPr>
              <p:cNvPr id="17482" name="Picture 2" descr="W:\Arte\Materiales Gráficos\ICONOS\Iconography PNG\certificate_II.png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8442140" y="2523702"/>
                <a:ext cx="691322" cy="677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455" name="Rectangle à coins arrondis 106"/>
            <p:cNvSpPr>
              <a:spLocks noChangeArrowheads="1"/>
            </p:cNvSpPr>
            <p:nvPr/>
          </p:nvSpPr>
          <p:spPr bwMode="auto">
            <a:xfrm>
              <a:off x="7786688" y="3949700"/>
              <a:ext cx="500062" cy="1428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Font typeface="Arial" charset="0"/>
                <a:buNone/>
              </a:pPr>
              <a:endParaRPr lang="es-ES" dirty="0"/>
            </a:p>
          </p:txBody>
        </p:sp>
      </p:grpSp>
      <p:grpSp>
        <p:nvGrpSpPr>
          <p:cNvPr id="106" name="Groupe 105"/>
          <p:cNvGrpSpPr/>
          <p:nvPr/>
        </p:nvGrpSpPr>
        <p:grpSpPr>
          <a:xfrm>
            <a:off x="5500688" y="2835275"/>
            <a:ext cx="2500312" cy="1963738"/>
            <a:chOff x="5500688" y="2835275"/>
            <a:chExt cx="2500312" cy="1963738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6577013" y="4608513"/>
              <a:ext cx="376237" cy="1587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 rot="10800000">
              <a:off x="6067425" y="4270375"/>
              <a:ext cx="701675" cy="52705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rot="5400000" flipH="1" flipV="1">
              <a:off x="6752432" y="4361656"/>
              <a:ext cx="452438" cy="42227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7" name="Rectangle 335"/>
            <p:cNvSpPr>
              <a:spLocks noChangeArrowheads="1"/>
            </p:cNvSpPr>
            <p:nvPr/>
          </p:nvSpPr>
          <p:spPr bwMode="auto">
            <a:xfrm>
              <a:off x="6557963" y="3214688"/>
              <a:ext cx="420687" cy="1204912"/>
            </a:xfrm>
            <a:prstGeom prst="rect">
              <a:avLst/>
            </a:prstGeom>
            <a:solidFill>
              <a:srgbClr val="DDDDDD"/>
            </a:solidFill>
            <a:ln w="12700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s-ES" dirty="0"/>
            </a:p>
          </p:txBody>
        </p:sp>
        <p:sp>
          <p:nvSpPr>
            <p:cNvPr id="17418" name="Rectangle 349"/>
            <p:cNvSpPr>
              <a:spLocks noChangeArrowheads="1"/>
            </p:cNvSpPr>
            <p:nvPr/>
          </p:nvSpPr>
          <p:spPr bwMode="auto">
            <a:xfrm>
              <a:off x="7188200" y="3230563"/>
              <a:ext cx="350838" cy="1189037"/>
            </a:xfrm>
            <a:prstGeom prst="rect">
              <a:avLst/>
            </a:prstGeom>
            <a:solidFill>
              <a:srgbClr val="DDDDDD"/>
            </a:solidFill>
            <a:ln w="12700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s-ES" dirty="0"/>
            </a:p>
          </p:txBody>
        </p:sp>
        <p:sp>
          <p:nvSpPr>
            <p:cNvPr id="17419" name="Text Box 13"/>
            <p:cNvSpPr txBox="1">
              <a:spLocks noChangeArrowheads="1"/>
            </p:cNvSpPr>
            <p:nvPr/>
          </p:nvSpPr>
          <p:spPr bwMode="auto">
            <a:xfrm>
              <a:off x="6908800" y="3214688"/>
              <a:ext cx="2667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287" tIns="41143" rIns="82287" bIns="41143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None/>
              </a:pPr>
              <a:r>
                <a:rPr lang="fr-FR" sz="1400" dirty="0">
                  <a:solidFill>
                    <a:srgbClr val="C00000"/>
                  </a:solidFill>
                </a:rPr>
                <a:t>+</a:t>
              </a:r>
            </a:p>
          </p:txBody>
        </p:sp>
        <p:sp>
          <p:nvSpPr>
            <p:cNvPr id="17420" name="Text Box 13"/>
            <p:cNvSpPr txBox="1">
              <a:spLocks noChangeArrowheads="1"/>
            </p:cNvSpPr>
            <p:nvPr/>
          </p:nvSpPr>
          <p:spPr bwMode="auto">
            <a:xfrm>
              <a:off x="6276975" y="3214688"/>
              <a:ext cx="269875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287" tIns="41143" rIns="82287" bIns="41143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None/>
              </a:pPr>
              <a:r>
                <a:rPr lang="fr-FR" sz="1400" dirty="0">
                  <a:solidFill>
                    <a:srgbClr val="C00000"/>
                  </a:solidFill>
                </a:rPr>
                <a:t>=</a:t>
              </a:r>
            </a:p>
          </p:txBody>
        </p:sp>
        <p:pic>
          <p:nvPicPr>
            <p:cNvPr id="17421" name="Picture 4" descr="W:\Arte\Materiales Gráficos\ICONOS\Iconography PNG\ballot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402388" y="3089275"/>
              <a:ext cx="7112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2" name="Text Box 13"/>
            <p:cNvSpPr txBox="1">
              <a:spLocks noChangeArrowheads="1"/>
            </p:cNvSpPr>
            <p:nvPr/>
          </p:nvSpPr>
          <p:spPr bwMode="auto">
            <a:xfrm>
              <a:off x="6908800" y="3592513"/>
              <a:ext cx="2667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287" tIns="41143" rIns="82287" bIns="41143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None/>
              </a:pPr>
              <a:r>
                <a:rPr lang="fr-FR" sz="1400" dirty="0">
                  <a:solidFill>
                    <a:srgbClr val="C00000"/>
                  </a:solidFill>
                </a:rPr>
                <a:t>+</a:t>
              </a:r>
            </a:p>
          </p:txBody>
        </p:sp>
        <p:sp>
          <p:nvSpPr>
            <p:cNvPr id="17423" name="Text Box 13"/>
            <p:cNvSpPr txBox="1">
              <a:spLocks noChangeArrowheads="1"/>
            </p:cNvSpPr>
            <p:nvPr/>
          </p:nvSpPr>
          <p:spPr bwMode="auto">
            <a:xfrm>
              <a:off x="6908800" y="3968750"/>
              <a:ext cx="266700" cy="293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287" tIns="41143" rIns="82287" bIns="41143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None/>
              </a:pPr>
              <a:r>
                <a:rPr lang="fr-FR" sz="1400" dirty="0">
                  <a:solidFill>
                    <a:srgbClr val="C00000"/>
                  </a:solidFill>
                </a:rPr>
                <a:t>+</a:t>
              </a:r>
            </a:p>
          </p:txBody>
        </p:sp>
        <p:pic>
          <p:nvPicPr>
            <p:cNvPr id="17424" name="Picture 358" descr="Bulletin.jpg"/>
            <p:cNvPicPr>
              <a:picLocks noChangeAspect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270750" y="3305175"/>
              <a:ext cx="198438" cy="296863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</p:pic>
        <p:pic>
          <p:nvPicPr>
            <p:cNvPr id="17425" name="Picture 359" descr="Bulletin.jpg"/>
            <p:cNvPicPr>
              <a:picLocks noChangeAspect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270750" y="3681413"/>
              <a:ext cx="198438" cy="296862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</p:pic>
        <p:pic>
          <p:nvPicPr>
            <p:cNvPr id="17426" name="Picture 360" descr="Bulletin.jpg"/>
            <p:cNvPicPr>
              <a:picLocks noChangeAspect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270750" y="4052888"/>
              <a:ext cx="198438" cy="296862"/>
            </a:xfrm>
            <a:prstGeom prst="rect">
              <a:avLst/>
            </a:prstGeom>
            <a:noFill/>
            <a:ln w="9525">
              <a:solidFill>
                <a:srgbClr val="3366FF"/>
              </a:solidFill>
              <a:miter lim="800000"/>
              <a:headEnd/>
              <a:tailEnd/>
            </a:ln>
          </p:spPr>
        </p:pic>
        <p:sp>
          <p:nvSpPr>
            <p:cNvPr id="17427" name="Rectangle 405"/>
            <p:cNvSpPr>
              <a:spLocks noChangeArrowheads="1"/>
            </p:cNvSpPr>
            <p:nvPr/>
          </p:nvSpPr>
          <p:spPr bwMode="auto">
            <a:xfrm>
              <a:off x="5727700" y="3319463"/>
              <a:ext cx="477838" cy="950912"/>
            </a:xfrm>
            <a:prstGeom prst="rect">
              <a:avLst/>
            </a:prstGeom>
            <a:solidFill>
              <a:srgbClr val="DDDDDD"/>
            </a:solidFill>
            <a:ln w="12700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endParaRPr lang="es-ES" dirty="0"/>
            </a:p>
          </p:txBody>
        </p:sp>
        <p:pic>
          <p:nvPicPr>
            <p:cNvPr id="17428" name="Picture 6" descr="enveloppe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r="-507"/>
            <a:stretch>
              <a:fillRect/>
            </a:stretch>
          </p:blipFill>
          <p:spPr bwMode="auto">
            <a:xfrm>
              <a:off x="5716588" y="3592513"/>
              <a:ext cx="5016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9" name="Picture 6" descr="enveloppe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r="-507"/>
            <a:stretch>
              <a:fillRect/>
            </a:stretch>
          </p:blipFill>
          <p:spPr bwMode="auto">
            <a:xfrm>
              <a:off x="5716588" y="3892550"/>
              <a:ext cx="5016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0" name="Picture 6" descr="enveloppe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r="-507"/>
            <a:stretch>
              <a:fillRect/>
            </a:stretch>
          </p:blipFill>
          <p:spPr bwMode="auto">
            <a:xfrm>
              <a:off x="5716588" y="3290888"/>
              <a:ext cx="5016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1" name="Picture 2" descr="W:\Arte\Materiales Gráficos\ICONOS\Iconography PNG\certificate_II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857875" y="3235325"/>
              <a:ext cx="482600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2" name="Picture 2" descr="W:\Arte\Materiales Gráficos\ICONOS\Iconography PNG\certificate_II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935663" y="3571875"/>
              <a:ext cx="482600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Picture 2" descr="W:\Arte\Materiales Gráficos\ICONOS\Iconography PNG\certificate_II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927725" y="3871913"/>
              <a:ext cx="481013" cy="47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4" name="Text Box 13"/>
            <p:cNvSpPr txBox="1">
              <a:spLocks noChangeArrowheads="1"/>
            </p:cNvSpPr>
            <p:nvPr/>
          </p:nvSpPr>
          <p:spPr bwMode="auto">
            <a:xfrm>
              <a:off x="6276975" y="3592513"/>
              <a:ext cx="269875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287" tIns="41143" rIns="82287" bIns="41143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None/>
              </a:pPr>
              <a:r>
                <a:rPr lang="fr-FR" sz="1400" dirty="0">
                  <a:solidFill>
                    <a:srgbClr val="C00000"/>
                  </a:solidFill>
                </a:rPr>
                <a:t>=</a:t>
              </a:r>
            </a:p>
          </p:txBody>
        </p:sp>
        <p:sp>
          <p:nvSpPr>
            <p:cNvPr id="17435" name="Text Box 13"/>
            <p:cNvSpPr txBox="1">
              <a:spLocks noChangeArrowheads="1"/>
            </p:cNvSpPr>
            <p:nvPr/>
          </p:nvSpPr>
          <p:spPr bwMode="auto">
            <a:xfrm>
              <a:off x="6276975" y="3968750"/>
              <a:ext cx="269875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287" tIns="41143" rIns="82287" bIns="41143">
              <a:spAutoFit/>
            </a:bodyPr>
            <a:lstStyle/>
            <a:p>
              <a:pPr>
                <a:spcBef>
                  <a:spcPct val="20000"/>
                </a:spcBef>
                <a:buClr>
                  <a:srgbClr val="FF9900"/>
                </a:buClr>
                <a:buFont typeface="Wingdings" pitchFamily="2" charset="2"/>
                <a:buNone/>
              </a:pPr>
              <a:r>
                <a:rPr lang="fr-FR" sz="1400" dirty="0">
                  <a:solidFill>
                    <a:srgbClr val="C00000"/>
                  </a:solidFill>
                </a:rPr>
                <a:t>=</a:t>
              </a:r>
            </a:p>
          </p:txBody>
        </p:sp>
        <p:pic>
          <p:nvPicPr>
            <p:cNvPr id="17436" name="Picture 4" descr="W:\Arte\Materiales Gráficos\ICONOS\Iconography PNG\ballot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453188" y="3452813"/>
              <a:ext cx="7112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7" name="Picture 4" descr="W:\Arte\Materiales Gráficos\ICONOS\Iconography PNG\ballot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6454775" y="3843338"/>
              <a:ext cx="712788" cy="696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8" name="Picture 2" descr="W:\Arte\Materiales Gráficos\ICONOS\Iconography PNG\certificate_II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627813" y="4022725"/>
              <a:ext cx="482600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53" name="Picture 2" descr="W:\Arte\Materiales Gráficos\ICONOS\Iconography PNG\certificate_II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6643688" y="3663950"/>
              <a:ext cx="482600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54" name="Picture 2" descr="W:\Arte\Materiales Gráficos\ICONOS\Iconography PNG\certificate_II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6643688" y="3235325"/>
              <a:ext cx="482600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6" name="ZoneTexte 110"/>
            <p:cNvSpPr txBox="1">
              <a:spLocks noChangeArrowheads="1"/>
            </p:cNvSpPr>
            <p:nvPr/>
          </p:nvSpPr>
          <p:spPr bwMode="auto">
            <a:xfrm>
              <a:off x="5500688" y="2894013"/>
              <a:ext cx="92868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000" dirty="0"/>
                <a:t>Enveloppes</a:t>
              </a:r>
              <a:r>
                <a:rPr lang="fr-FR" dirty="0"/>
                <a:t> </a:t>
              </a:r>
            </a:p>
          </p:txBody>
        </p:sp>
        <p:sp>
          <p:nvSpPr>
            <p:cNvPr id="17457" name="ZoneTexte 111"/>
            <p:cNvSpPr txBox="1">
              <a:spLocks noChangeArrowheads="1"/>
            </p:cNvSpPr>
            <p:nvPr/>
          </p:nvSpPr>
          <p:spPr bwMode="auto">
            <a:xfrm>
              <a:off x="6357938" y="2835275"/>
              <a:ext cx="8572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000" dirty="0" smtClean="0"/>
                <a:t>Preuve </a:t>
              </a:r>
              <a:r>
                <a:rPr lang="fr-FR" sz="1000" dirty="0"/>
                <a:t>de vote </a:t>
              </a:r>
            </a:p>
          </p:txBody>
        </p:sp>
        <p:sp>
          <p:nvSpPr>
            <p:cNvPr id="17458" name="ZoneTexte 112"/>
            <p:cNvSpPr txBox="1">
              <a:spLocks noChangeArrowheads="1"/>
            </p:cNvSpPr>
            <p:nvPr/>
          </p:nvSpPr>
          <p:spPr bwMode="auto">
            <a:xfrm>
              <a:off x="7143750" y="2878138"/>
              <a:ext cx="8572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dirty="0"/>
                <a:t>Bulletins</a:t>
              </a:r>
            </a:p>
          </p:txBody>
        </p:sp>
      </p:grpSp>
      <p:sp>
        <p:nvSpPr>
          <p:cNvPr id="17459" name="Titre 3"/>
          <p:cNvSpPr txBox="1">
            <a:spLocks/>
          </p:cNvSpPr>
          <p:nvPr/>
        </p:nvSpPr>
        <p:spPr bwMode="auto">
          <a:xfrm>
            <a:off x="457200" y="112553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Processus de vote 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b="1" dirty="0">
                <a:solidFill>
                  <a:srgbClr val="7D4579"/>
                </a:solidFill>
                <a:ea typeface="ＭＳ Ｐゴシック" pitchFamily="34" charset="-128"/>
              </a:rPr>
              <a:t>Les 3 grandes étapes du vote</a:t>
            </a:r>
            <a:endParaRPr lang="fr-FR" b="1" dirty="0">
              <a:solidFill>
                <a:srgbClr val="7D4579"/>
              </a:solidFill>
            </a:endParaRPr>
          </a:p>
        </p:txBody>
      </p:sp>
      <p:grpSp>
        <p:nvGrpSpPr>
          <p:cNvPr id="108" name="Groupe 107"/>
          <p:cNvGrpSpPr/>
          <p:nvPr/>
        </p:nvGrpSpPr>
        <p:grpSpPr>
          <a:xfrm>
            <a:off x="1187624" y="3376511"/>
            <a:ext cx="2340657" cy="1636649"/>
            <a:chOff x="1043608" y="3376511"/>
            <a:chExt cx="2340657" cy="1636649"/>
          </a:xfrm>
        </p:grpSpPr>
        <p:grpSp>
          <p:nvGrpSpPr>
            <p:cNvPr id="104" name="Groupe 103"/>
            <p:cNvGrpSpPr/>
            <p:nvPr/>
          </p:nvGrpSpPr>
          <p:grpSpPr>
            <a:xfrm>
              <a:off x="1043608" y="3376511"/>
              <a:ext cx="1080120" cy="698274"/>
              <a:chOff x="1043608" y="3376511"/>
              <a:chExt cx="1080120" cy="698274"/>
            </a:xfrm>
          </p:grpSpPr>
          <p:sp>
            <p:nvSpPr>
              <p:cNvPr id="17461" name="Rectangle 335"/>
              <p:cNvSpPr>
                <a:spLocks noChangeArrowheads="1"/>
              </p:cNvSpPr>
              <p:nvPr/>
            </p:nvSpPr>
            <p:spPr bwMode="auto">
              <a:xfrm>
                <a:off x="1259632" y="3376511"/>
                <a:ext cx="421277" cy="512142"/>
              </a:xfrm>
              <a:prstGeom prst="rect">
                <a:avLst/>
              </a:prstGeom>
              <a:solidFill>
                <a:srgbClr val="DDDDDD"/>
              </a:solidFill>
              <a:ln w="12700" algn="ctr">
                <a:noFill/>
                <a:round/>
                <a:headEnd/>
                <a:tailEnd/>
              </a:ln>
            </p:spPr>
            <p:txBody>
              <a:bodyPr lIns="36000" tIns="36000" rIns="36000" bIns="36000"/>
              <a:lstStyle/>
              <a:p>
                <a:endParaRPr lang="es-ES" dirty="0"/>
              </a:p>
            </p:txBody>
          </p:sp>
          <p:sp>
            <p:nvSpPr>
              <p:cNvPr id="66" name="TextBox 65"/>
              <p:cNvSpPr txBox="1"/>
              <p:nvPr/>
            </p:nvSpPr>
            <p:spPr bwMode="auto">
              <a:xfrm>
                <a:off x="1043608" y="3813175"/>
                <a:ext cx="1080120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MS PGothic" pitchFamily="34" charset="-128"/>
                  </a:rPr>
                  <a:t>preuve de vote </a:t>
                </a:r>
                <a:endParaRPr lang="fr-FR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MS PGothic" pitchFamily="34" charset="-128"/>
                </a:endParaRPr>
              </a:p>
            </p:txBody>
          </p:sp>
          <p:pic>
            <p:nvPicPr>
              <p:cNvPr id="17465" name="Picture 2" descr="W:\Arte\Materiales Gráficos\ICONOS\Iconography PNG\certificate_II.png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1259632" y="3517695"/>
                <a:ext cx="480207" cy="472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5" name="Groupe 104"/>
            <p:cNvGrpSpPr/>
            <p:nvPr/>
          </p:nvGrpSpPr>
          <p:grpSpPr>
            <a:xfrm>
              <a:off x="1403648" y="4077072"/>
              <a:ext cx="1980617" cy="936088"/>
              <a:chOff x="1403648" y="4077072"/>
              <a:chExt cx="1980617" cy="936088"/>
            </a:xfrm>
          </p:grpSpPr>
          <p:grpSp>
            <p:nvGrpSpPr>
              <p:cNvPr id="17466" name="Group 261"/>
              <p:cNvGrpSpPr>
                <a:grpSpLocks/>
              </p:cNvGrpSpPr>
              <p:nvPr/>
            </p:nvGrpSpPr>
            <p:grpSpPr bwMode="auto">
              <a:xfrm>
                <a:off x="2258703" y="4077072"/>
                <a:ext cx="1125562" cy="782523"/>
                <a:chOff x="2143148" y="5624513"/>
                <a:chExt cx="1145481" cy="790417"/>
              </a:xfrm>
            </p:grpSpPr>
            <p:pic>
              <p:nvPicPr>
                <p:cNvPr id="17468" name="Picture 4" descr="W:\Arte\Materiales Gráficos\ICONOS\Iconography PNG\ballot.png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2286000" y="5624513"/>
                  <a:ext cx="725488" cy="6619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69" name="Picture 33" descr="MCj04315990000[1]"/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2428875" y="5994400"/>
                  <a:ext cx="220663" cy="220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470" name="Picture 2" descr="W:\Arte\Materiales Gráficos\ICONOS\Iconography PNG\certificate_II.png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2581275" y="5857875"/>
                  <a:ext cx="490538" cy="447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3" name="TextBox 72"/>
                <p:cNvSpPr txBox="1"/>
                <p:nvPr/>
              </p:nvSpPr>
              <p:spPr>
                <a:xfrm>
                  <a:off x="2142984" y="6168014"/>
                  <a:ext cx="1145456" cy="24691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fr-FR" sz="1100" dirty="0" smtClean="0">
                      <a:latin typeface="+mj-lt"/>
                      <a:ea typeface="MS PGothic" pitchFamily="34" charset="-128"/>
                    </a:rPr>
                    <a:t>preuve de vote</a:t>
                  </a:r>
                  <a:endParaRPr lang="fr-FR" sz="1100" dirty="0">
                    <a:latin typeface="+mj-lt"/>
                    <a:ea typeface="MS PGothic" pitchFamily="34" charset="-128"/>
                  </a:endParaRPr>
                </a:p>
              </p:txBody>
            </p:sp>
          </p:grpSp>
          <p:sp>
            <p:nvSpPr>
              <p:cNvPr id="103" name="Flèche à angle droit 102"/>
              <p:cNvSpPr/>
              <p:nvPr/>
            </p:nvSpPr>
            <p:spPr>
              <a:xfrm flipH="1">
                <a:off x="1403648" y="4077072"/>
                <a:ext cx="1800200" cy="936088"/>
              </a:xfrm>
              <a:prstGeom prst="bentUpArrow">
                <a:avLst>
                  <a:gd name="adj1" fmla="val 7796"/>
                  <a:gd name="adj2" fmla="val 18439"/>
                  <a:gd name="adj3" fmla="val 18731"/>
                </a:avLst>
              </a:prstGeom>
              <a:solidFill>
                <a:srgbClr val="FF0000">
                  <a:alpha val="3803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fr-FR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" name="Group 138"/>
          <p:cNvGrpSpPr>
            <a:grpSpLocks/>
          </p:cNvGrpSpPr>
          <p:nvPr/>
        </p:nvGrpSpPr>
        <p:grpSpPr bwMode="auto">
          <a:xfrm>
            <a:off x="804863" y="4041775"/>
            <a:ext cx="1465262" cy="1954213"/>
            <a:chOff x="804708" y="2975485"/>
            <a:chExt cx="1466088" cy="1953713"/>
          </a:xfrm>
        </p:grpSpPr>
        <p:sp>
          <p:nvSpPr>
            <p:cNvPr id="17484" name="AutoShape 30"/>
            <p:cNvSpPr>
              <a:spLocks noChangeArrowheads="1"/>
            </p:cNvSpPr>
            <p:nvPr/>
          </p:nvSpPr>
          <p:spPr bwMode="auto">
            <a:xfrm rot="5400000">
              <a:off x="588921" y="3341508"/>
              <a:ext cx="802550" cy="70504"/>
            </a:xfrm>
            <a:prstGeom prst="rightArrow">
              <a:avLst>
                <a:gd name="adj1" fmla="val 50000"/>
                <a:gd name="adj2" fmla="val 634552"/>
              </a:avLst>
            </a:prstGeom>
            <a:solidFill>
              <a:srgbClr val="00B0F0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dirty="0">
                <a:solidFill>
                  <a:srgbClr val="FF0000"/>
                </a:solidFill>
              </a:endParaRPr>
            </a:p>
          </p:txBody>
        </p:sp>
        <p:pic>
          <p:nvPicPr>
            <p:cNvPr id="17485" name="Picture 4" descr="http://sauron/maven/reports/scytl-logos/images/iconographyPNG/pad_lock.png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500166" y="4113430"/>
              <a:ext cx="770630" cy="815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83" name="Rectangle 22"/>
            <p:cNvSpPr>
              <a:spLocks noChangeArrowheads="1"/>
            </p:cNvSpPr>
            <p:nvPr/>
          </p:nvSpPr>
          <p:spPr bwMode="auto">
            <a:xfrm>
              <a:off x="804708" y="3714752"/>
              <a:ext cx="1052648" cy="904521"/>
            </a:xfrm>
            <a:prstGeom prst="rect">
              <a:avLst/>
            </a:prstGeom>
            <a:solidFill>
              <a:srgbClr val="00CC00">
                <a:alpha val="12157"/>
              </a:srgbClr>
            </a:solidFill>
            <a:ln w="41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dirty="0"/>
            </a:p>
          </p:txBody>
        </p: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36"/>
          <p:cNvGrpSpPr/>
          <p:nvPr/>
        </p:nvGrpSpPr>
        <p:grpSpPr>
          <a:xfrm>
            <a:off x="233363" y="1643063"/>
            <a:ext cx="8631113" cy="1209873"/>
            <a:chOff x="233363" y="1643063"/>
            <a:chExt cx="8442325" cy="1652587"/>
          </a:xfrm>
        </p:grpSpPr>
        <p:sp>
          <p:nvSpPr>
            <p:cNvPr id="17" name="ZoneTexte 27"/>
            <p:cNvSpPr txBox="1">
              <a:spLocks noChangeArrowheads="1"/>
            </p:cNvSpPr>
            <p:nvPr/>
          </p:nvSpPr>
          <p:spPr bwMode="auto">
            <a:xfrm flipH="1">
              <a:off x="827087" y="1855788"/>
              <a:ext cx="73460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sz="1400" dirty="0"/>
                <a:t>Le 22 </a:t>
              </a:r>
              <a:r>
                <a:rPr lang="fr-FR" sz="1400" dirty="0" smtClean="0"/>
                <a:t>septembre, les </a:t>
              </a:r>
              <a:r>
                <a:rPr lang="fr-FR" sz="1400" dirty="0"/>
                <a:t>électeurs </a:t>
              </a:r>
              <a:r>
                <a:rPr lang="fr-FR" sz="1400" dirty="0" smtClean="0"/>
                <a:t> ont été informés par courriel que </a:t>
              </a:r>
              <a:r>
                <a:rPr lang="fr-FR" sz="1400" dirty="0"/>
                <a:t>l’espace électeur est ouvert. C</a:t>
              </a:r>
              <a:r>
                <a:rPr lang="fr-FR" sz="1400" dirty="0" smtClean="0"/>
                <a:t>e courriel contient le lien vers le portail électeur.</a:t>
              </a:r>
              <a:endParaRPr lang="fr-FR" sz="1400" dirty="0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395288" y="1857375"/>
              <a:ext cx="8280400" cy="1438275"/>
            </a:xfrm>
            <a:prstGeom prst="rect">
              <a:avLst/>
            </a:prstGeom>
            <a:noFill/>
            <a:ln w="9525" cmpd="dbl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7" name="ZoneTexte 37"/>
            <p:cNvSpPr txBox="1">
              <a:spLocks noChangeArrowheads="1"/>
            </p:cNvSpPr>
            <p:nvPr/>
          </p:nvSpPr>
          <p:spPr bwMode="auto">
            <a:xfrm rot="-1060482">
              <a:off x="233363" y="1643063"/>
              <a:ext cx="28733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>
                  <a:solidFill>
                    <a:srgbClr val="44194A"/>
                  </a:solidFill>
                  <a:sym typeface="Wingdings" pitchFamily="2" charset="2"/>
                </a:rPr>
                <a:t></a:t>
              </a:r>
              <a:endParaRPr lang="fr-FR" dirty="0">
                <a:solidFill>
                  <a:srgbClr val="44194A"/>
                </a:solidFill>
              </a:endParaRPr>
            </a:p>
          </p:txBody>
        </p:sp>
      </p:grpSp>
      <p:grpSp>
        <p:nvGrpSpPr>
          <p:cNvPr id="28" name="Groupe 37"/>
          <p:cNvGrpSpPr/>
          <p:nvPr/>
        </p:nvGrpSpPr>
        <p:grpSpPr>
          <a:xfrm>
            <a:off x="117351" y="2917974"/>
            <a:ext cx="4238625" cy="3522662"/>
            <a:chOff x="115888" y="3278188"/>
            <a:chExt cx="4238625" cy="3522662"/>
          </a:xfrm>
        </p:grpSpPr>
        <p:pic>
          <p:nvPicPr>
            <p:cNvPr id="29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8089" y="4640263"/>
              <a:ext cx="504825" cy="133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ZoneTexte 27"/>
            <p:cNvSpPr txBox="1">
              <a:spLocks noChangeArrowheads="1"/>
            </p:cNvSpPr>
            <p:nvPr/>
          </p:nvSpPr>
          <p:spPr bwMode="auto">
            <a:xfrm flipH="1">
              <a:off x="539180" y="3573016"/>
              <a:ext cx="3743325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/>
              <a:r>
                <a:rPr lang="fr-FR" sz="1400" dirty="0" smtClean="0"/>
                <a:t>Création du compte électeur : l’électeur </a:t>
              </a:r>
              <a:r>
                <a:rPr lang="fr-FR" sz="1400" dirty="0"/>
                <a:t>saisit son adresse de messagerie professionnelle </a:t>
              </a:r>
              <a:r>
                <a:rPr lang="fr-FR" sz="1400" dirty="0" smtClean="0"/>
                <a:t>et définit </a:t>
              </a:r>
              <a:r>
                <a:rPr lang="fr-FR" sz="1400" dirty="0"/>
                <a:t>son mot de </a:t>
              </a:r>
              <a:r>
                <a:rPr lang="fr-FR" sz="1400" dirty="0" smtClean="0"/>
                <a:t>passe de l’espace électeur.</a:t>
              </a:r>
              <a:endParaRPr lang="en-US" sz="1400" dirty="0"/>
            </a:p>
          </p:txBody>
        </p:sp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395288" y="3416300"/>
              <a:ext cx="3959225" cy="3384550"/>
            </a:xfrm>
            <a:prstGeom prst="rect">
              <a:avLst/>
            </a:prstGeom>
            <a:noFill/>
            <a:ln w="9525" cmpd="dbl" algn="ctr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7" name="ZoneTexte 41"/>
            <p:cNvSpPr txBox="1">
              <a:spLocks noChangeArrowheads="1"/>
            </p:cNvSpPr>
            <p:nvPr/>
          </p:nvSpPr>
          <p:spPr bwMode="auto">
            <a:xfrm rot="-1060482">
              <a:off x="115888" y="3278188"/>
              <a:ext cx="28892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>
                  <a:solidFill>
                    <a:srgbClr val="44194A"/>
                  </a:solidFill>
                  <a:sym typeface="Wingdings" pitchFamily="2" charset="2"/>
                </a:rPr>
                <a:t></a:t>
              </a:r>
              <a:endParaRPr lang="fr-FR" dirty="0">
                <a:solidFill>
                  <a:srgbClr val="44194A"/>
                </a:solidFill>
              </a:endParaRPr>
            </a:p>
          </p:txBody>
        </p:sp>
      </p:grpSp>
      <p:sp>
        <p:nvSpPr>
          <p:cNvPr id="39" name="ZoneTexte 50"/>
          <p:cNvSpPr txBox="1">
            <a:spLocks noChangeArrowheads="1"/>
          </p:cNvSpPr>
          <p:nvPr/>
        </p:nvSpPr>
        <p:spPr bwMode="auto">
          <a:xfrm rot="20539518">
            <a:off x="4563302" y="2957728"/>
            <a:ext cx="288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44194A"/>
                </a:solidFill>
                <a:sym typeface="Wingdings" pitchFamily="2" charset="2"/>
              </a:rPr>
              <a:t></a:t>
            </a:r>
            <a:endParaRPr lang="fr-FR" dirty="0">
              <a:solidFill>
                <a:srgbClr val="44194A"/>
              </a:solidFill>
            </a:endParaRPr>
          </a:p>
        </p:txBody>
      </p:sp>
      <p:sp>
        <p:nvSpPr>
          <p:cNvPr id="41" name="ZoneTexte 27"/>
          <p:cNvSpPr txBox="1">
            <a:spLocks noChangeArrowheads="1"/>
          </p:cNvSpPr>
          <p:nvPr/>
        </p:nvSpPr>
        <p:spPr bwMode="auto">
          <a:xfrm flipH="1">
            <a:off x="5292079" y="3127524"/>
            <a:ext cx="357239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fr-FR" sz="1400" dirty="0"/>
              <a:t>L’électeur reçoit u</a:t>
            </a:r>
            <a:r>
              <a:rPr lang="fr-FR" sz="1400" dirty="0" smtClean="0"/>
              <a:t>n courriel sur son adresse professionnelle contenant un lien de confirmation. L’électeur </a:t>
            </a:r>
            <a:r>
              <a:rPr lang="fr-FR" sz="1400" dirty="0"/>
              <a:t>clique le </a:t>
            </a:r>
            <a:r>
              <a:rPr lang="fr-FR" sz="1400" dirty="0" smtClean="0"/>
              <a:t>lien et peut dorénavant s’authentifier et accéder à l’espace électeur</a:t>
            </a:r>
            <a:endParaRPr lang="fr-FR" sz="1400" dirty="0"/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4644901" y="3070374"/>
            <a:ext cx="4219575" cy="3382962"/>
          </a:xfrm>
          <a:prstGeom prst="rect">
            <a:avLst/>
          </a:prstGeom>
          <a:noFill/>
          <a:ln w="9525" cmpd="dbl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s-ES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3627">
            <a:off x="69563" y="1863593"/>
            <a:ext cx="1028969" cy="25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3627">
            <a:off x="4486251" y="3113236"/>
            <a:ext cx="1028969" cy="25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3627">
            <a:off x="21647" y="3089162"/>
            <a:ext cx="1028969" cy="25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jvillegas\Desktop\Dropbox\France-2014-MEN\10_Technical\10_Requirements\Screens &amp; UI\Screenshots\2014-08-05\WBS 1.3.1 Emargement\02_CréerSonCompte\02_Register_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81631"/>
            <a:ext cx="2848081" cy="227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4354513" y="4436938"/>
            <a:ext cx="353251" cy="443855"/>
          </a:xfrm>
          <a:prstGeom prst="rightArrow">
            <a:avLst/>
          </a:prstGeom>
          <a:solidFill>
            <a:srgbClr val="951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2" descr="C:\Users\jvillegas\Desktop\Dropbox\France-2014-MEN\10_Technical\10_Requirements\Screens &amp; UI\Screenshots\2014-08-05\WBS 1.3.1 Emargement\02_CréerSonCompte\02_Register_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06276"/>
            <a:ext cx="3479234" cy="207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itre 3"/>
          <p:cNvSpPr txBox="1">
            <a:spLocks/>
          </p:cNvSpPr>
          <p:nvPr/>
        </p:nvSpPr>
        <p:spPr bwMode="auto">
          <a:xfrm>
            <a:off x="457200" y="1125538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0090D4"/>
                </a:solidFill>
              </a:rPr>
              <a:t>Processus de vote </a:t>
            </a:r>
            <a:r>
              <a:rPr lang="fr-FR" dirty="0">
                <a:solidFill>
                  <a:srgbClr val="44194A"/>
                </a:solidFill>
              </a:rPr>
              <a:t/>
            </a:r>
            <a:br>
              <a:rPr lang="fr-FR" dirty="0">
                <a:solidFill>
                  <a:srgbClr val="44194A"/>
                </a:solidFill>
              </a:rPr>
            </a:br>
            <a:r>
              <a:rPr lang="fr-FR" b="1" dirty="0" smtClean="0">
                <a:solidFill>
                  <a:srgbClr val="7D4579"/>
                </a:solidFill>
                <a:ea typeface="ＭＳ Ｐゴシック" pitchFamily="34" charset="-128"/>
              </a:rPr>
              <a:t>L’espace électeur</a:t>
            </a:r>
            <a:endParaRPr lang="fr-FR" b="1" dirty="0">
              <a:solidFill>
                <a:srgbClr val="7D45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408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1484784"/>
            <a:ext cx="84249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 compter du 15 Octobre :</a:t>
            </a:r>
          </a:p>
          <a:p>
            <a:endParaRPr lang="fr-FR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Affichage par extrait de la liste électorale des personnels exerçant dans votre périmètre (EPLE, </a:t>
            </a:r>
            <a:r>
              <a:rPr lang="fr-FR" sz="2000" dirty="0" smtClean="0"/>
              <a:t>écoles, </a:t>
            </a:r>
            <a:r>
              <a:rPr lang="fr-FR" sz="2000" dirty="0" smtClean="0"/>
              <a:t>services)</a:t>
            </a:r>
          </a:p>
          <a:p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Contrôle de la liste électorale (établie par ordre alphabétique) dès réception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Toute anomalie doit être </a:t>
            </a:r>
            <a:r>
              <a:rPr lang="fr-FR" sz="2000" b="1" u="sng" dirty="0" smtClean="0"/>
              <a:t>immédiatement</a:t>
            </a:r>
            <a:r>
              <a:rPr lang="fr-FR" sz="2000" dirty="0" smtClean="0"/>
              <a:t> signalée par mail au service gestionnaire concerné (</a:t>
            </a:r>
            <a:r>
              <a:rPr lang="fr-FR" sz="2000" dirty="0"/>
              <a:t>DPE, </a:t>
            </a:r>
            <a:r>
              <a:rPr lang="fr-FR" sz="2000" dirty="0" smtClean="0"/>
              <a:t>DEPAP, DPEP, DSDEN…).</a:t>
            </a:r>
            <a:endParaRPr lang="fr-FR" sz="1400" dirty="0" smtClean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3923737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C546B38CEC82C84E849E24DBA2BDB9DA" ma:contentTypeVersion="2" ma:contentTypeDescription="Crée un document." ma:contentTypeScope="" ma:versionID="34f2d1659d648882f5c9e66eeaadc951">
  <xsd:schema xmlns:xsd="http://www.w3.org/2001/XMLSchema" xmlns:xs="http://www.w3.org/2001/XMLSchema" xmlns:p="http://schemas.microsoft.com/office/2006/metadata/properties" xmlns:ns2="E30F5D36-0D6C-455F-AAEE-D53AB8B860A2" targetNamespace="http://schemas.microsoft.com/office/2006/metadata/properties" ma:root="true" ma:fieldsID="1af7b3f1982a209aaa6989a5b07a6d0a" ns2:_="">
    <xsd:import namespace="E30F5D36-0D6C-455F-AAEE-D53AB8B860A2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F5D36-0D6C-455F-AAEE-D53AB8B860A2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E30F5D36-0D6C-455F-AAEE-D53AB8B860A2" xsi:nil="true"/>
  </documentManagement>
</p:properties>
</file>

<file path=customXml/itemProps1.xml><?xml version="1.0" encoding="utf-8"?>
<ds:datastoreItem xmlns:ds="http://schemas.openxmlformats.org/officeDocument/2006/customXml" ds:itemID="{744EA054-19C0-497A-B6EB-C8CAF872A4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F5D36-0D6C-455F-AAEE-D53AB8B860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E41F0D-470C-4B49-A5C0-27776D3543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028BEF-CE17-4197-A7F4-31BBB451D0C9}">
  <ds:schemaRefs>
    <ds:schemaRef ds:uri="E30F5D36-0D6C-455F-AAEE-D53AB8B860A2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8088</TotalTime>
  <Words>2193</Words>
  <Application>Microsoft Office PowerPoint</Application>
  <PresentationFormat>Affichage à l'écran (4:3)</PresentationFormat>
  <Paragraphs>343</Paragraphs>
  <Slides>35</Slides>
  <Notes>28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37" baseType="lpstr"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A partir du 22 Septembre dans les écoles, EPLE et services  </vt:lpstr>
      <vt:lpstr>Présentation PowerPoint</vt:lpstr>
      <vt:lpstr>Un espace de vote </vt:lpstr>
      <vt:lpstr>Présentation PowerPoint</vt:lpstr>
      <vt:lpstr>Messagerie professionnelle</vt:lpstr>
      <vt:lpstr>Affiche et signature E-VOTE 2014</vt:lpstr>
      <vt:lpstr>Les 5 étapes essentielles :</vt:lpstr>
      <vt:lpstr>Présentation PowerPoint</vt:lpstr>
      <vt:lpstr>Présentation PowerPoint</vt:lpstr>
      <vt:lpstr>Présentation PowerPoint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formation E-VOTE 2014</dc:title>
  <dc:creator>STSI</dc:creator>
  <cp:lastModifiedBy>DAVID BLONDEL</cp:lastModifiedBy>
  <cp:revision>380</cp:revision>
  <cp:lastPrinted>2014-10-01T11:26:10Z</cp:lastPrinted>
  <dcterms:created xsi:type="dcterms:W3CDTF">2011-08-03T15:31:09Z</dcterms:created>
  <dcterms:modified xsi:type="dcterms:W3CDTF">2014-10-03T08:32:18Z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0x010100873AB55E0CC5DA459F57F5A42893F46A005A087D358B12CA4E82A8A8BA9B8A8CF200D3544DBFAD4F664AA25DF68E6D1F0A9E00689F2856DFEDCE40890FDCED81A7DFC900C546B38CEC82C84E849E24DBA2BDB9DA</vt:lpwstr>
  </property>
</Properties>
</file>